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4"/>
    <p:restoredTop sz="94672"/>
  </p:normalViewPr>
  <p:slideViewPr>
    <p:cSldViewPr snapToGrid="0" snapToObjects="1">
      <p:cViewPr>
        <p:scale>
          <a:sx n="120" d="100"/>
          <a:sy n="120" d="100"/>
        </p:scale>
        <p:origin x="-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D6AC-D27A-AA43-9B6E-CE7C917E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8B0E-500E-F94E-951B-99622043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BE53-985A-494E-95D6-580671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EDA6-A88F-3843-81ED-91521A9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BF57-4B07-CE4C-9D29-C374EFD8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29C0-9662-2442-A399-F622BCD9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AABC3-FD12-0147-AE25-4E4FD49F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BC6C-0941-0943-94E1-52B6EDB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9716-D377-A445-9619-C8FA1C76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7000-238A-5B4B-8048-ED923A06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4458E-5DDC-1149-8248-79026414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BCB1B-54A7-CC40-8FA9-46D40955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BCE1-8FA6-384E-A95A-D821C33B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B221-6A91-F64F-AD96-F26F84C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A913-819A-3743-AF80-818D6146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35-01D2-4549-BA38-F113878B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8A65-70E3-CD41-84F5-1F563458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9C37-9297-CC46-8B07-B36ED9F7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AD7C-72FE-9F40-8A7D-67E2B5D4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D65E-6CC4-C84E-835D-757B7C1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27F1-E3FD-5A4C-BFEA-2C559644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7B912-0B98-F848-82F8-959D1FC6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8799-D09C-704E-9088-01E0AC0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943C-1FF2-684A-8FC9-F4883EF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C511-EB5F-D144-9DF2-556699D6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FCC-5009-C546-9FD7-1E25DCA7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F82-3770-1341-93F4-88DEC21AC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08A-9CD3-174F-A4ED-C94B1F84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D8A1-184B-124D-8086-8D867C13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9B681-28E0-8043-BF74-577D3BAE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5F4B-2438-5B45-B895-B7F68E31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7037-0737-E647-8DD6-D8903184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77DA-A30A-444A-8EAC-EC4AE913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DDE8D-D71F-414E-B4B9-AD1864D8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EBE6-FD0E-9D4B-8A3B-FFC2DD5D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7B2E1-5CED-FC42-8E28-9A452ED0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BBC82-B303-0046-ACA4-B3EDA77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D3C4C-D737-5844-A8B0-5C93824A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047B9-69F8-4747-9C34-AC81A22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9D-0234-AC46-B672-C9DF6FA4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295E2-D8FD-444C-B348-87335324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5440-EE24-A144-B084-1312DC82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DCD8-B294-064B-88E4-FC661965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17E64-E676-144B-8485-8E10AD78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23D00-2B9C-E244-AAAA-7A4EC65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278F-0A8B-9B45-8A84-829F0DDB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AA9A-3A05-6E46-B76C-1ABB352F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37D9-BBC1-8145-9F54-63284C2F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A599-C4C8-B845-9ED3-041B2011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7BB1-2878-0B43-8FBA-A1A8B542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4AA55-DDA2-FC41-86D4-8D3E11F3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1647-BE9F-B945-BA55-EC9B0913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D510-8D76-5146-8499-15532642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41E8E-05A9-6449-8E55-2D625B113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2EDD-DA36-944C-8D19-1294CE2D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39C0-FF38-F140-90C2-E79BC28A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5C22-ED11-7349-AA54-D0F7D3C7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F503-4291-2149-B944-10B6CB45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D8CB7-8614-7444-B6F4-51A2A7F8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33BA-DA26-2D4F-B279-6B1C4AA9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E1D9-4515-CE4A-B392-C5BA0E4D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63BD-3FCE-FF4E-AA9E-0B3DE635A2F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C4FD-6564-504A-A20E-F49B417B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7F82E-E53C-8A4C-BAEE-060858AC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8114-B718-994C-9A77-6111726B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EF99D0-6BB8-D443-A385-383508D529F2}"/>
              </a:ext>
            </a:extLst>
          </p:cNvPr>
          <p:cNvSpPr/>
          <p:nvPr/>
        </p:nvSpPr>
        <p:spPr>
          <a:xfrm>
            <a:off x="2157410" y="885826"/>
            <a:ext cx="6480810" cy="5614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282EC-1091-304F-BE86-4C37F427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2" y="1053036"/>
            <a:ext cx="2346396" cy="2716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07366-9593-EF44-999F-E52C6CA6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04" y="1053036"/>
            <a:ext cx="2346396" cy="2716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3B34A-8943-2E4C-9A9D-A5380C679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204" y="3712210"/>
            <a:ext cx="2346396" cy="2716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4EC36-66FF-9F4E-B4CA-F3F45946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932" y="3712210"/>
            <a:ext cx="2346396" cy="27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1386D-486B-7C43-9AFC-F771E41C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14" b="4965"/>
          <a:stretch/>
        </p:blipFill>
        <p:spPr>
          <a:xfrm>
            <a:off x="2006674" y="1142999"/>
            <a:ext cx="8065318" cy="4129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28C1D-BDAC-F44A-9885-E2467AA5263C}"/>
              </a:ext>
            </a:extLst>
          </p:cNvPr>
          <p:cNvSpPr txBox="1"/>
          <p:nvPr/>
        </p:nvSpPr>
        <p:spPr>
          <a:xfrm>
            <a:off x="3421483" y="4421305"/>
            <a:ext cx="6360469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Sir David Cox’s Special Lecture</a:t>
            </a:r>
          </a:p>
          <a:p>
            <a:r>
              <a:rPr lang="en-US" dirty="0">
                <a:solidFill>
                  <a:schemeClr val="bg1"/>
                </a:solidFill>
              </a:rPr>
              <a:t>Nov 7, 2018 @ The George Institute for Global Health, UK</a:t>
            </a:r>
          </a:p>
        </p:txBody>
      </p:sp>
    </p:spTree>
    <p:extLst>
      <p:ext uri="{BB962C8B-B14F-4D97-AF65-F5344CB8AC3E}">
        <p14:creationId xmlns:p14="http://schemas.microsoft.com/office/powerpoint/2010/main" val="1103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FC25C-F8C8-734D-9B46-AE2B60342BD2}"/>
                  </a:ext>
                </a:extLst>
              </p:cNvPr>
              <p:cNvSpPr txBox="1"/>
              <p:nvPr/>
            </p:nvSpPr>
            <p:spPr>
              <a:xfrm>
                <a:off x="1448784" y="1564055"/>
                <a:ext cx="4725909" cy="2053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8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FC25C-F8C8-734D-9B46-AE2B6034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4" y="1564055"/>
                <a:ext cx="4725909" cy="2053254"/>
              </a:xfrm>
              <a:prstGeom prst="rect">
                <a:avLst/>
              </a:prstGeom>
              <a:blipFill>
                <a:blip r:embed="rId2"/>
                <a:stretch>
                  <a:fillRect l="-8579" t="-4908" r="-11260" b="-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AB3D8C-D3B7-7143-A682-355B7F62D456}"/>
                  </a:ext>
                </a:extLst>
              </p:cNvPr>
              <p:cNvSpPr txBox="1"/>
              <p:nvPr/>
            </p:nvSpPr>
            <p:spPr>
              <a:xfrm>
                <a:off x="1470049" y="1760173"/>
                <a:ext cx="4725909" cy="2053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8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8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AB3D8C-D3B7-7143-A682-355B7F62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49" y="1760173"/>
                <a:ext cx="4725909" cy="2053254"/>
              </a:xfrm>
              <a:prstGeom prst="rect">
                <a:avLst/>
              </a:prstGeom>
              <a:blipFill>
                <a:blip r:embed="rId2"/>
                <a:stretch>
                  <a:fillRect l="-8847" t="-5556" r="-11260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BEE9F11-E5F4-7944-BEFC-74DB4B3B8ECF}"/>
              </a:ext>
            </a:extLst>
          </p:cNvPr>
          <p:cNvSpPr/>
          <p:nvPr/>
        </p:nvSpPr>
        <p:spPr>
          <a:xfrm>
            <a:off x="4082902" y="1796903"/>
            <a:ext cx="1648047" cy="2016524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158AD-B985-D54D-8060-1D5D9C4E0FDF}"/>
              </a:ext>
            </a:extLst>
          </p:cNvPr>
          <p:cNvSpPr txBox="1"/>
          <p:nvPr/>
        </p:nvSpPr>
        <p:spPr>
          <a:xfrm>
            <a:off x="4490785" y="385015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Odds</a:t>
            </a:r>
          </a:p>
        </p:txBody>
      </p:sp>
    </p:spTree>
    <p:extLst>
      <p:ext uri="{BB962C8B-B14F-4D97-AF65-F5344CB8AC3E}">
        <p14:creationId xmlns:p14="http://schemas.microsoft.com/office/powerpoint/2010/main" val="241297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1DFF5-B714-2B4E-A09A-AB106F8EEFA5}"/>
              </a:ext>
            </a:extLst>
          </p:cNvPr>
          <p:cNvSpPr txBox="1"/>
          <p:nvPr/>
        </p:nvSpPr>
        <p:spPr>
          <a:xfrm>
            <a:off x="5756489" y="3604010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Probability of non-event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(e.g. probability of losing)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618059-9F6B-CA43-B729-1527C648069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35527" y="3707743"/>
            <a:ext cx="620962" cy="31176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8AD696-1B51-9643-B3C4-F302630A6EE1}"/>
              </a:ext>
            </a:extLst>
          </p:cNvPr>
          <p:cNvSpPr txBox="1"/>
          <p:nvPr/>
        </p:nvSpPr>
        <p:spPr>
          <a:xfrm>
            <a:off x="5536738" y="2031310"/>
            <a:ext cx="3631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Probability of event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(e.g. probability of winning)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513BF9-927B-4241-8563-14DF95A8D55E}"/>
              </a:ext>
            </a:extLst>
          </p:cNvPr>
          <p:cNvCxnSpPr>
            <a:cxnSpLocks/>
          </p:cNvCxnSpPr>
          <p:nvPr/>
        </p:nvCxnSpPr>
        <p:spPr>
          <a:xfrm flipH="1">
            <a:off x="4751568" y="2359583"/>
            <a:ext cx="719234" cy="4248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07D42-76DE-D545-A3A2-FACF42FE75E6}"/>
                  </a:ext>
                </a:extLst>
              </p:cNvPr>
              <p:cNvSpPr txBox="1"/>
              <p:nvPr/>
            </p:nvSpPr>
            <p:spPr>
              <a:xfrm>
                <a:off x="-127591" y="2576701"/>
                <a:ext cx="6932427" cy="136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GB" sz="4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07D42-76DE-D545-A3A2-FACF42F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591" y="2576701"/>
                <a:ext cx="6932427" cy="1366080"/>
              </a:xfrm>
              <a:prstGeom prst="rect">
                <a:avLst/>
              </a:prstGeom>
              <a:blipFill>
                <a:blip r:embed="rId2"/>
                <a:stretch>
                  <a:fillRect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3C84623-2813-DF44-A977-8C062C77C3F4}"/>
              </a:ext>
            </a:extLst>
          </p:cNvPr>
          <p:cNvSpPr/>
          <p:nvPr/>
        </p:nvSpPr>
        <p:spPr>
          <a:xfrm>
            <a:off x="1518114" y="4774492"/>
            <a:ext cx="8657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95000"/>
                  </a:schemeClr>
                </a:solidFill>
              </a:rPr>
              <a:t>Odds Ratio</a:t>
            </a:r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a measure of association between exposure and an outcome. Odds that the outcome will occur given a particular exposure, compared to the odds in the absence of that exposure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C1B0B7-13DA-C348-A99A-22E83B3CB3BA}"/>
                  </a:ext>
                </a:extLst>
              </p:cNvPr>
              <p:cNvSpPr/>
              <p:nvPr/>
            </p:nvSpPr>
            <p:spPr>
              <a:xfrm>
                <a:off x="2408800" y="2553217"/>
                <a:ext cx="3161828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 &lt; 1</a:t>
                </a:r>
              </a:p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 = 1</a:t>
                </a:r>
              </a:p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𝑂𝑑𝑑𝑠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6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𝑅𝑎𝑡𝑖𝑜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 &gt; 1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C1B0B7-13DA-C348-A99A-22E83B3CB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800" y="2553217"/>
                <a:ext cx="3161828" cy="1754326"/>
              </a:xfrm>
              <a:prstGeom prst="rect">
                <a:avLst/>
              </a:prstGeom>
              <a:blipFill>
                <a:blip r:embed="rId2"/>
                <a:stretch>
                  <a:fillRect l="-2000" t="-5036" r="-4400" b="-1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EB645-52C3-F441-BF97-F2792AAD2376}"/>
              </a:ext>
            </a:extLst>
          </p:cNvPr>
          <p:cNvCxnSpPr>
            <a:cxnSpLocks/>
          </p:cNvCxnSpPr>
          <p:nvPr/>
        </p:nvCxnSpPr>
        <p:spPr>
          <a:xfrm>
            <a:off x="5881138" y="3430381"/>
            <a:ext cx="648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EB7E3E-693B-A941-AB0D-84280002FC82}"/>
              </a:ext>
            </a:extLst>
          </p:cNvPr>
          <p:cNvCxnSpPr>
            <a:cxnSpLocks/>
          </p:cNvCxnSpPr>
          <p:nvPr/>
        </p:nvCxnSpPr>
        <p:spPr>
          <a:xfrm>
            <a:off x="5881138" y="3965554"/>
            <a:ext cx="648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990D65-3466-6A44-A3FF-A4698AB68BD7}"/>
              </a:ext>
            </a:extLst>
          </p:cNvPr>
          <p:cNvCxnSpPr>
            <a:cxnSpLocks/>
          </p:cNvCxnSpPr>
          <p:nvPr/>
        </p:nvCxnSpPr>
        <p:spPr>
          <a:xfrm>
            <a:off x="5881138" y="2859767"/>
            <a:ext cx="648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21AC44-6BA6-3743-9696-F73D7049444B}"/>
              </a:ext>
            </a:extLst>
          </p:cNvPr>
          <p:cNvSpPr txBox="1"/>
          <p:nvPr/>
        </p:nvSpPr>
        <p:spPr>
          <a:xfrm>
            <a:off x="6578729" y="3199548"/>
            <a:ext cx="200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No association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70D5E-C8D4-5241-B3AF-5C0534F37C38}"/>
              </a:ext>
            </a:extLst>
          </p:cNvPr>
          <p:cNvSpPr txBox="1"/>
          <p:nvPr/>
        </p:nvSpPr>
        <p:spPr>
          <a:xfrm>
            <a:off x="6578729" y="2628934"/>
            <a:ext cx="405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Decreased occurrence of 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8D94E-6706-BB42-B220-BBA36CEB45A9}"/>
              </a:ext>
            </a:extLst>
          </p:cNvPr>
          <p:cNvSpPr txBox="1"/>
          <p:nvPr/>
        </p:nvSpPr>
        <p:spPr>
          <a:xfrm>
            <a:off x="6578728" y="3734721"/>
            <a:ext cx="3955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Increased occurrence of event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ED84B-7693-AE4E-91C2-202B05B195E7}"/>
              </a:ext>
            </a:extLst>
          </p:cNvPr>
          <p:cNvSpPr txBox="1"/>
          <p:nvPr/>
        </p:nvSpPr>
        <p:spPr>
          <a:xfrm>
            <a:off x="2901115" y="4685921"/>
            <a:ext cx="533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Ex) Odds of having a cancer for Smoker vs Non-smoker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02FC94-83F3-CA4E-A5C2-447A223BD906}"/>
              </a:ext>
            </a:extLst>
          </p:cNvPr>
          <p:cNvCxnSpPr>
            <a:cxnSpLocks/>
          </p:cNvCxnSpPr>
          <p:nvPr/>
        </p:nvCxnSpPr>
        <p:spPr>
          <a:xfrm>
            <a:off x="4237199" y="5275755"/>
            <a:ext cx="37789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B6702-DAA0-6E4A-916A-92254CC9B8D6}"/>
              </a:ext>
            </a:extLst>
          </p:cNvPr>
          <p:cNvSpPr txBox="1"/>
          <p:nvPr/>
        </p:nvSpPr>
        <p:spPr>
          <a:xfrm>
            <a:off x="4625732" y="509108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50% less odds for smoker to have a cancer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1ECFA-E5C8-554F-86F3-15A20573E5B6}"/>
              </a:ext>
            </a:extLst>
          </p:cNvPr>
          <p:cNvCxnSpPr>
            <a:cxnSpLocks/>
          </p:cNvCxnSpPr>
          <p:nvPr/>
        </p:nvCxnSpPr>
        <p:spPr>
          <a:xfrm>
            <a:off x="4079017" y="5560877"/>
            <a:ext cx="53608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DF5423-1D5B-5C40-A06F-6FF951092094}"/>
              </a:ext>
            </a:extLst>
          </p:cNvPr>
          <p:cNvSpPr txBox="1"/>
          <p:nvPr/>
        </p:nvSpPr>
        <p:spPr>
          <a:xfrm>
            <a:off x="4648872" y="5376211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twice more odds for smoker to have a cancer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0C4DC-BF8B-874B-8CF2-D4E576F5F1C9}"/>
              </a:ext>
            </a:extLst>
          </p:cNvPr>
          <p:cNvSpPr/>
          <p:nvPr/>
        </p:nvSpPr>
        <p:spPr>
          <a:xfrm>
            <a:off x="2993265" y="5093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 = 0.5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 = 2</a:t>
            </a:r>
          </a:p>
        </p:txBody>
      </p:sp>
    </p:spTree>
    <p:extLst>
      <p:ext uri="{BB962C8B-B14F-4D97-AF65-F5344CB8AC3E}">
        <p14:creationId xmlns:p14="http://schemas.microsoft.com/office/powerpoint/2010/main" val="45956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10</cp:revision>
  <dcterms:created xsi:type="dcterms:W3CDTF">2019-07-31T07:08:05Z</dcterms:created>
  <dcterms:modified xsi:type="dcterms:W3CDTF">2019-07-31T10:12:02Z</dcterms:modified>
</cp:coreProperties>
</file>