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pPr algn="ctr"/>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noAutofit/>
          </a:bodyPr>
          <a:p>
            <a:pPr algn="ctr"/>
            <a:r>
              <a:rPr b="0" lang="en-GB" sz="1800" spc="-1" strike="noStrike">
                <a:latin typeface="Arial"/>
              </a:rPr>
              <a:t>Click to edit the title text format</a:t>
            </a:r>
            <a:endParaRPr b="0" lang="en-GB"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lgn="ctr">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lgn="ctr">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lgn="ctr">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lgn="ctr">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lgn="ctr">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lgn="ctr">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48000" y="1701720"/>
            <a:ext cx="9071280" cy="1249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Report </a:t>
            </a:r>
            <a:br/>
            <a:r>
              <a:rPr b="0" lang="en-GB" sz="4400" spc="-1" strike="noStrike">
                <a:latin typeface="Arial"/>
              </a:rPr>
              <a:t>SportStats</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Initial Findings (Part 3)</a:t>
            </a:r>
            <a:endParaRPr b="0" lang="en-GB" sz="4400" spc="-1" strike="noStrike">
              <a:latin typeface="Arial"/>
            </a:endParaRPr>
          </a:p>
        </p:txBody>
      </p:sp>
      <p:pic>
        <p:nvPicPr>
          <p:cNvPr id="95" name="" descr=""/>
          <p:cNvPicPr/>
          <p:nvPr/>
        </p:nvPicPr>
        <p:blipFill>
          <a:blip r:embed="rId1"/>
          <a:stretch/>
        </p:blipFill>
        <p:spPr>
          <a:xfrm>
            <a:off x="4824000" y="1224000"/>
            <a:ext cx="4978800" cy="3287880"/>
          </a:xfrm>
          <a:prstGeom prst="rect">
            <a:avLst/>
          </a:prstGeom>
          <a:ln>
            <a:noFill/>
          </a:ln>
        </p:spPr>
      </p:pic>
      <p:sp>
        <p:nvSpPr>
          <p:cNvPr id="96" name="CustomShape 2"/>
          <p:cNvSpPr/>
          <p:nvPr/>
        </p:nvSpPr>
        <p:spPr>
          <a:xfrm>
            <a:off x="360000" y="1368000"/>
            <a:ext cx="3527640" cy="136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latin typeface="Arial"/>
              </a:rPr>
              <a:t>The relative percentages of gold, silver and bronze medals have also stabilized, which may be due to the reasons mentioned above.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Initial Findings (Part 4)</a:t>
            </a:r>
            <a:endParaRPr b="0" lang="en-GB" sz="4400" spc="-1" strike="noStrike">
              <a:latin typeface="Arial"/>
            </a:endParaRPr>
          </a:p>
        </p:txBody>
      </p:sp>
      <p:pic>
        <p:nvPicPr>
          <p:cNvPr id="98" name="" descr=""/>
          <p:cNvPicPr/>
          <p:nvPr/>
        </p:nvPicPr>
        <p:blipFill>
          <a:blip r:embed="rId1"/>
          <a:stretch/>
        </p:blipFill>
        <p:spPr>
          <a:xfrm>
            <a:off x="4968000" y="1326600"/>
            <a:ext cx="4932000" cy="3287880"/>
          </a:xfrm>
          <a:prstGeom prst="rect">
            <a:avLst/>
          </a:prstGeom>
          <a:ln>
            <a:noFill/>
          </a:ln>
        </p:spPr>
      </p:pic>
      <p:sp>
        <p:nvSpPr>
          <p:cNvPr id="99" name="CustomShape 2"/>
          <p:cNvSpPr/>
          <p:nvPr/>
        </p:nvSpPr>
        <p:spPr>
          <a:xfrm>
            <a:off x="144000" y="1224000"/>
            <a:ext cx="3815640" cy="31615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GB" sz="1800" spc="-1" strike="noStrike">
              <a:latin typeface="Arial"/>
            </a:endParaRPr>
          </a:p>
          <a:p>
            <a:pPr>
              <a:lnSpc>
                <a:spcPct val="100000"/>
              </a:lnSpc>
            </a:pPr>
            <a:r>
              <a:rPr b="0" lang="en-GB" sz="1800" spc="-1" strike="noStrike">
                <a:latin typeface="Arial"/>
              </a:rPr>
              <a:t>This assumption seems to be correct. Over time, the ratio of women to men has indeed increased. However, there is an interesting detail: during the Second World War, the proportion of the Summer Olympics dropped sharply, but then it resumed its growth momentum. Without further analysis, I cannot explain this phenomenon.</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marL="432000" indent="-323640" algn="ctr">
              <a:lnSpc>
                <a:spcPct val="100000"/>
              </a:lnSpc>
              <a:spcBef>
                <a:spcPts val="1417"/>
              </a:spcBef>
              <a:buClr>
                <a:srgbClr val="000000"/>
              </a:buClr>
              <a:buSzPct val="45000"/>
              <a:buFont typeface="Wingdings" charset="2"/>
              <a:buChar char=""/>
            </a:pPr>
            <a:r>
              <a:rPr b="0" lang="en-GB" sz="4400" spc="-1" strike="noStrike">
                <a:latin typeface="Arial"/>
              </a:rPr>
              <a:t>Deeper Analysis</a:t>
            </a:r>
            <a:endParaRPr b="0" lang="en-GB" sz="4400" spc="-1" strike="noStrike">
              <a:latin typeface="Arial"/>
            </a:endParaRPr>
          </a:p>
        </p:txBody>
      </p:sp>
      <p:sp>
        <p:nvSpPr>
          <p:cNvPr id="101"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84000"/>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The length of the array of the number of medal count in the winter Olympics and summer Olympics are different because Winter Olympics started in 1924, but Summer Olympics started in 1896. Therefore I have to create a new shortened table of the summer Olympics started in 1924 to match the length of the winter Olympics.</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marL="432000" indent="-323640" algn="ctr">
              <a:lnSpc>
                <a:spcPct val="100000"/>
              </a:lnSpc>
              <a:spcBef>
                <a:spcPts val="1417"/>
              </a:spcBef>
              <a:buClr>
                <a:srgbClr val="000000"/>
              </a:buClr>
              <a:buSzPct val="45000"/>
              <a:buFont typeface="Wingdings" charset="2"/>
              <a:buChar char=""/>
            </a:pPr>
            <a:r>
              <a:rPr b="0" lang="en-GB" sz="4400" spc="-1" strike="noStrike">
                <a:latin typeface="Arial"/>
              </a:rPr>
              <a:t>Deeper Analysis (part 2)</a:t>
            </a:r>
            <a:endParaRPr b="0" lang="en-GB" sz="4400" spc="-1" strike="noStrike">
              <a:latin typeface="Arial"/>
            </a:endParaRPr>
          </a:p>
        </p:txBody>
      </p:sp>
      <p:sp>
        <p:nvSpPr>
          <p:cNvPr id="103"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47000"/>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The Pearon correlation coefficient between the total number of medals in the winter and summer olympics from 1924 to 2016, is 0.94, which is highly positive. Therefore, the performance of a country in winter olympics is highly correlated to that in summer olympics</a:t>
            </a:r>
            <a:endParaRPr b="0" lang="en-GB" sz="3200" spc="-1" strike="noStrike">
              <a:latin typeface="Arial"/>
            </a:endParaRPr>
          </a:p>
          <a:p>
            <a:pPr>
              <a:lnSpc>
                <a:spcPct val="100000"/>
              </a:lnSpc>
              <a:spcBef>
                <a:spcPts val="1417"/>
              </a:spcBef>
            </a:pP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I will then calculate the standard deviation in country performance through years. A Comparison between average std of Winter and that of Summer Olympics will help.</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marL="432000" indent="-323640" algn="ctr">
              <a:lnSpc>
                <a:spcPct val="100000"/>
              </a:lnSpc>
              <a:spcBef>
                <a:spcPts val="1417"/>
              </a:spcBef>
              <a:buClr>
                <a:srgbClr val="000000"/>
              </a:buClr>
              <a:buSzPct val="45000"/>
              <a:buFont typeface="Wingdings" charset="2"/>
              <a:buChar char=""/>
            </a:pPr>
            <a:r>
              <a:rPr b="0" lang="en-GB" sz="4400" spc="-1" strike="noStrike">
                <a:latin typeface="Arial"/>
              </a:rPr>
              <a:t>Deeper Analysis (part 3)</a:t>
            </a:r>
            <a:endParaRPr b="0" lang="en-GB" sz="4400" spc="-1" strike="noStrike">
              <a:latin typeface="Arial"/>
            </a:endParaRPr>
          </a:p>
        </p:txBody>
      </p:sp>
      <p:sp>
        <p:nvSpPr>
          <p:cNvPr id="105"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std_medal_count_summer_olympics = 475</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std_medal_count_winter_olympics = 153</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From 1924 to 2016, as the standard deviation in the summer olympics is about 3 times that in the winter olympics, country performance by year change more in Summer Olympics.</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74160"/>
            <a:ext cx="9071280" cy="1249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Final Findings (Result of Hypotheses)</a:t>
            </a:r>
            <a:endParaRPr b="0" lang="en-GB" sz="4400" spc="-1" strike="noStrike">
              <a:latin typeface="Arial"/>
            </a:endParaRPr>
          </a:p>
        </p:txBody>
      </p:sp>
      <p:sp>
        <p:nvSpPr>
          <p:cNvPr id="107"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73000"/>
          </a:bodyPr>
          <a:p>
            <a:pPr marL="432000" indent="-323640">
              <a:lnSpc>
                <a:spcPct val="100000"/>
              </a:lnSpc>
              <a:spcBef>
                <a:spcPts val="1417"/>
              </a:spcBef>
              <a:buClr>
                <a:srgbClr val="000000"/>
              </a:buClr>
              <a:buFont typeface="StarSymbol"/>
              <a:buAutoNum type="arabicParenR"/>
            </a:pPr>
            <a:r>
              <a:rPr b="0" lang="en-GB" sz="3200" spc="-1" strike="noStrike">
                <a:latin typeface="Arial"/>
              </a:rPr>
              <a:t>  </a:t>
            </a:r>
            <a:r>
              <a:rPr b="0" lang="en-GB" sz="3200" spc="-1" strike="noStrike">
                <a:latin typeface="Arial"/>
              </a:rPr>
              <a:t>Yes, the performance of a country in winter Olympics is highly correlated to that in summer Olympics</a:t>
            </a:r>
            <a:endParaRPr b="0" lang="en-GB" sz="3200" spc="-1" strike="noStrike">
              <a:latin typeface="Arial"/>
            </a:endParaRPr>
          </a:p>
          <a:p>
            <a:pPr marL="432000" indent="-323640">
              <a:lnSpc>
                <a:spcPct val="100000"/>
              </a:lnSpc>
              <a:spcBef>
                <a:spcPts val="1417"/>
              </a:spcBef>
              <a:buClr>
                <a:srgbClr val="000000"/>
              </a:buClr>
              <a:buFont typeface="StarSymbol"/>
              <a:buAutoNum type="arabicParenR"/>
            </a:pPr>
            <a:r>
              <a:rPr b="0" lang="en-GB" sz="3200" spc="-1" strike="noStrike">
                <a:latin typeface="Arial"/>
              </a:rPr>
              <a:t> </a:t>
            </a:r>
            <a:r>
              <a:rPr b="0" lang="en-GB" sz="3200" spc="-1" strike="noStrike">
                <a:latin typeface="Arial"/>
              </a:rPr>
              <a:t>Yes, the country performance by year change more in Winter Olympics than that in Summer Olympics.</a:t>
            </a:r>
            <a:endParaRPr b="0" lang="en-GB" sz="3200" spc="-1" strike="noStrike">
              <a:latin typeface="Arial"/>
            </a:endParaRPr>
          </a:p>
          <a:p>
            <a:pPr marL="432000" indent="-323640">
              <a:lnSpc>
                <a:spcPct val="100000"/>
              </a:lnSpc>
              <a:spcBef>
                <a:spcPts val="1417"/>
              </a:spcBef>
              <a:buClr>
                <a:srgbClr val="000000"/>
              </a:buClr>
              <a:buFont typeface="StarSymbol"/>
              <a:buAutoNum type="arabicParenR"/>
            </a:pPr>
            <a:r>
              <a:rPr b="0" lang="en-GB" sz="3200" spc="-1" strike="noStrike">
                <a:latin typeface="Arial"/>
              </a:rPr>
              <a:t> </a:t>
            </a:r>
            <a:r>
              <a:rPr b="0" lang="en-GB" sz="3200" spc="-1" strike="noStrike">
                <a:latin typeface="Arial"/>
              </a:rPr>
              <a:t>The male:female ratio has decreased from 1896 t o 2016</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Recommendations</a:t>
            </a:r>
            <a:endParaRPr b="0" lang="en-GB" sz="4400" spc="-1" strike="noStrike">
              <a:latin typeface="Arial"/>
            </a:endParaRPr>
          </a:p>
        </p:txBody>
      </p:sp>
      <p:sp>
        <p:nvSpPr>
          <p:cNvPr id="109"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78000"/>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The Olympiad Organizing Committee should devote more resource in the weather prediction to help organize the Olympics, as the weather affects the performance of athletes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ea typeface="Microsoft YaHei"/>
              </a:rPr>
              <a:t>The Olympiad Organizing Committee should advocate the equality between male and female and keep encouraging more female to join the Olympics</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Contents</a:t>
            </a:r>
            <a:endParaRPr b="0" lang="en-GB" sz="4400" spc="-1" strike="noStrike">
              <a:latin typeface="Arial"/>
            </a:endParaRPr>
          </a:p>
        </p:txBody>
      </p:sp>
      <p:sp>
        <p:nvSpPr>
          <p:cNvPr id="78"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2600" spc="-1" strike="noStrike">
                <a:latin typeface="Arial"/>
              </a:rPr>
              <a:t>Review of Questions to Answer/Hypotheses/Approach</a:t>
            </a:r>
            <a:endParaRPr b="0" lang="en-GB"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600" spc="-1" strike="noStrike">
                <a:latin typeface="Arial"/>
              </a:rPr>
              <a:t>Discuss Technical Challenges</a:t>
            </a:r>
            <a:endParaRPr b="0" lang="en-GB"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600" spc="-1" strike="noStrike">
                <a:latin typeface="Arial"/>
              </a:rPr>
              <a:t>Detail: Entity Relationship Diagram (ERD)</a:t>
            </a:r>
            <a:endParaRPr b="0" lang="en-GB"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600" spc="-1" strike="noStrike">
                <a:latin typeface="Arial"/>
              </a:rPr>
              <a:t>Initial Findings</a:t>
            </a:r>
            <a:endParaRPr b="0" lang="en-GB"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600" spc="-1" strike="noStrike">
                <a:latin typeface="Arial"/>
              </a:rPr>
              <a:t>Deeper Analysis</a:t>
            </a:r>
            <a:endParaRPr b="0" lang="en-GB"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600" spc="-1" strike="noStrike">
                <a:latin typeface="Arial"/>
              </a:rPr>
              <a:t>Hypotheses Results</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Section 1: Questions to Answer</a:t>
            </a:r>
            <a:endParaRPr b="0" lang="en-GB" sz="4400" spc="-1" strike="noStrike">
              <a:latin typeface="Arial"/>
            </a:endParaRPr>
          </a:p>
        </p:txBody>
      </p:sp>
      <p:sp>
        <p:nvSpPr>
          <p:cNvPr id="80"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88000"/>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Q1: Is there any correlation between the performance of a country in winter Olympics and that in summer Olympics?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Q2: Does country performance by year change more in Winter Olympics or Summer Olympics?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Q3: How has the male:female ratio evolved through time?</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Section 2 Initial Hypotheses</a:t>
            </a:r>
            <a:endParaRPr b="0" lang="en-GB" sz="4400" spc="-1" strike="noStrike">
              <a:latin typeface="Arial"/>
            </a:endParaRPr>
          </a:p>
        </p:txBody>
      </p:sp>
      <p:sp>
        <p:nvSpPr>
          <p:cNvPr id="82"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H1: Yes.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H2: Winter Olympics.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H3: Decreased.</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Section 3: Data Analysis Approach</a:t>
            </a:r>
            <a:endParaRPr b="0" lang="en-GB" sz="4400" spc="-1" strike="noStrike">
              <a:latin typeface="Arial"/>
            </a:endParaRPr>
          </a:p>
        </p:txBody>
      </p:sp>
      <p:sp>
        <p:nvSpPr>
          <p:cNvPr id="84"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88000"/>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A1: to calculate the Pearon correlation coefficient.</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A2: to calculate the standard deviation in country performance through years. A Comparison between average std of Winter and that of Summer Olympics will help.</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A3: to draw a simple histogram.</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Technical Challenges</a:t>
            </a:r>
            <a:endParaRPr b="0" lang="en-GB" sz="4400" spc="-1" strike="noStrike">
              <a:latin typeface="Arial"/>
            </a:endParaRPr>
          </a:p>
        </p:txBody>
      </p:sp>
      <p:sp>
        <p:nvSpPr>
          <p:cNvPr id="86"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Encountered challenges with getting the starting year of the Summer Olympics different from that of the Winter Olympics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Limitation of Pandasql (Sqlite) made some SQL difficult to execute but manageable</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marL="432000" indent="-323640" algn="ctr">
              <a:lnSpc>
                <a:spcPct val="100000"/>
              </a:lnSpc>
              <a:spcBef>
                <a:spcPts val="1417"/>
              </a:spcBef>
              <a:buClr>
                <a:srgbClr val="000000"/>
              </a:buClr>
              <a:buSzPct val="45000"/>
              <a:buFont typeface="Wingdings" charset="2"/>
              <a:buChar char=""/>
            </a:pPr>
            <a:r>
              <a:rPr b="0" lang="en-GB" sz="4400" spc="-1" strike="noStrike">
                <a:latin typeface="Arial"/>
              </a:rPr>
              <a:t>Entity Relationship Diagram (ERD)</a:t>
            </a:r>
            <a:endParaRPr b="0" lang="en-GB" sz="4400" spc="-1" strike="noStrike">
              <a:latin typeface="Arial"/>
            </a:endParaRPr>
          </a:p>
        </p:txBody>
      </p:sp>
      <p:pic>
        <p:nvPicPr>
          <p:cNvPr id="88" name="" descr=""/>
          <p:cNvPicPr/>
          <p:nvPr/>
        </p:nvPicPr>
        <p:blipFill>
          <a:blip r:embed="rId1"/>
          <a:stretch/>
        </p:blipFill>
        <p:spPr>
          <a:xfrm>
            <a:off x="288000" y="936000"/>
            <a:ext cx="9790560" cy="4589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Initial Findings</a:t>
            </a:r>
            <a:endParaRPr b="0" lang="en-GB" sz="4400" spc="-1" strike="noStrike">
              <a:latin typeface="Arial"/>
            </a:endParaRPr>
          </a:p>
        </p:txBody>
      </p:sp>
      <p:sp>
        <p:nvSpPr>
          <p:cNvPr id="90"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35000"/>
          </a:bodyPr>
          <a:p>
            <a:pPr marL="432000" indent="-323640">
              <a:lnSpc>
                <a:spcPct val="100000"/>
              </a:lnSpc>
              <a:spcBef>
                <a:spcPts val="1417"/>
              </a:spcBef>
              <a:buClr>
                <a:srgbClr val="000000"/>
              </a:buClr>
              <a:buSzPct val="45000"/>
              <a:buFont typeface="Wingdings" charset="2"/>
              <a:buChar char=""/>
            </a:pPr>
            <a:r>
              <a:rPr b="0" lang="en-GB" sz="2600" spc="-1" strike="noStrike">
                <a:latin typeface="Arial"/>
              </a:rPr>
              <a:t>Although the ratio between the Summer Olympics and the Winter Olympics is indeed different, men happen to be dominant. My first assumption is that the ratio of women to men has increased over time. I began to dive into it.</a:t>
            </a:r>
            <a:endParaRPr b="0" lang="en-GB"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600" spc="-1" strike="noStrike">
                <a:latin typeface="Arial"/>
              </a:rPr>
              <a:t>There are significant differences between male and female participants not only in terms of expected height and weight, but also in terms of age. The first two differences can be attributed to biology. Although the latter may require more than just: it is worth considering social factors at the same time.</a:t>
            </a:r>
            <a:endParaRPr b="0" lang="en-GB"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600" spc="-1" strike="noStrike">
                <a:latin typeface="Arial"/>
              </a:rPr>
              <a:t>Another interesting fact is that the age gap in the Winter Olympics is much smaller (~2.8 years old and 1.5 years old)</a:t>
            </a:r>
            <a:endParaRPr b="0" lang="en-GB"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2600" spc="-1" strike="noStrike">
                <a:latin typeface="Arial"/>
              </a:rPr>
              <a:t>Another analysis of the number and ratio of medals is needed. I checked the ratio of total medal winners and the changes in the ratio of different medals:</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latin typeface="Arial"/>
              </a:rPr>
              <a:t>Initial Findings (Part 2)</a:t>
            </a:r>
            <a:endParaRPr b="0" lang="en-GB" sz="4400" spc="-1" strike="noStrike">
              <a:latin typeface="Arial"/>
            </a:endParaRPr>
          </a:p>
        </p:txBody>
      </p:sp>
      <p:pic>
        <p:nvPicPr>
          <p:cNvPr id="92" name="" descr=""/>
          <p:cNvPicPr/>
          <p:nvPr/>
        </p:nvPicPr>
        <p:blipFill>
          <a:blip r:embed="rId1"/>
          <a:stretch/>
        </p:blipFill>
        <p:spPr>
          <a:xfrm>
            <a:off x="4752000" y="1152000"/>
            <a:ext cx="5020200" cy="3287880"/>
          </a:xfrm>
          <a:prstGeom prst="rect">
            <a:avLst/>
          </a:prstGeom>
          <a:ln>
            <a:noFill/>
          </a:ln>
        </p:spPr>
      </p:pic>
      <p:sp>
        <p:nvSpPr>
          <p:cNvPr id="93" name="CustomShape 2"/>
          <p:cNvSpPr/>
          <p:nvPr/>
        </p:nvSpPr>
        <p:spPr>
          <a:xfrm>
            <a:off x="360000" y="1224000"/>
            <a:ext cx="4319640" cy="244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latin typeface="Arial"/>
              </a:rPr>
              <a:t>In the last century, the medal ratio fluctuated greatly in the two competitions, but eventually stabilized. This can be interpreted as establishing norms on these issues.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TotalTime>
  <Application>LibreOffice/6.4.3.2$Windows_X86_64 LibreOffice_project/747b5d0ebf89f41c860ec2a39efd7cb15b54f2d8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2021-03-16T11:14:07Z</dcterms:created>
  <dc:creator/>
  <dc:description/>
  <dc:language>en-GB</dc:language>
  <cp:lastModifiedBy/>
  <dcterms:modified xsi:type="dcterms:W3CDTF">2021-03-16T12:03:46Z</dcterms:modified>
  <cp:revision>22</cp:revision>
  <dc:subject/>
  <dc:title/>
</cp:coreProperties>
</file>