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0" r:id="rId5"/>
    <p:sldId id="271" r:id="rId6"/>
    <p:sldId id="259" r:id="rId7"/>
    <p:sldId id="260" r:id="rId8"/>
    <p:sldId id="261" r:id="rId9"/>
    <p:sldId id="262" r:id="rId10"/>
    <p:sldId id="27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1BE3C9D-0701-41EA-82E3-1537239ED4C3}" type="datetimeFigureOut">
              <a:rPr lang="es-MX" smtClean="0"/>
              <a:t>18/01/2016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797989-9D72-4FEF-AC61-52838FA170D9}" type="slidenum">
              <a:rPr lang="es-MX" smtClean="0"/>
              <a:t>‹#›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39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3C9D-0701-41EA-82E3-1537239ED4C3}" type="datetimeFigureOut">
              <a:rPr lang="es-MX" smtClean="0"/>
              <a:t>18/01/2016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7989-9D72-4FEF-AC61-52838FA170D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56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3C9D-0701-41EA-82E3-1537239ED4C3}" type="datetimeFigureOut">
              <a:rPr lang="es-MX" smtClean="0"/>
              <a:t>18/01/2016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7989-9D72-4FEF-AC61-52838FA170D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77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3C9D-0701-41EA-82E3-1537239ED4C3}" type="datetimeFigureOut">
              <a:rPr lang="es-MX" smtClean="0"/>
              <a:t>18/01/2016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7989-9D72-4FEF-AC61-52838FA170D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100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3C9D-0701-41EA-82E3-1537239ED4C3}" type="datetimeFigureOut">
              <a:rPr lang="es-MX" smtClean="0"/>
              <a:t>18/01/2016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7989-9D72-4FEF-AC61-52838FA170D9}" type="slidenum">
              <a:rPr lang="es-MX" smtClean="0"/>
              <a:t>‹#›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26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3C9D-0701-41EA-82E3-1537239ED4C3}" type="datetimeFigureOut">
              <a:rPr lang="es-MX" smtClean="0"/>
              <a:t>18/01/2016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7989-9D72-4FEF-AC61-52838FA170D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458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3C9D-0701-41EA-82E3-1537239ED4C3}" type="datetimeFigureOut">
              <a:rPr lang="es-MX" smtClean="0"/>
              <a:t>18/01/2016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7989-9D72-4FEF-AC61-52838FA170D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056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3C9D-0701-41EA-82E3-1537239ED4C3}" type="datetimeFigureOut">
              <a:rPr lang="es-MX" smtClean="0"/>
              <a:t>18/01/2016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7989-9D72-4FEF-AC61-52838FA170D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721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3C9D-0701-41EA-82E3-1537239ED4C3}" type="datetimeFigureOut">
              <a:rPr lang="es-MX" smtClean="0"/>
              <a:t>18/01/2016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7989-9D72-4FEF-AC61-52838FA170D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337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3C9D-0701-41EA-82E3-1537239ED4C3}" type="datetimeFigureOut">
              <a:rPr lang="es-MX" smtClean="0"/>
              <a:t>18/01/2016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7989-9D72-4FEF-AC61-52838FA170D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588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3C9D-0701-41EA-82E3-1537239ED4C3}" type="datetimeFigureOut">
              <a:rPr lang="es-MX" smtClean="0"/>
              <a:t>18/01/2016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7989-9D72-4FEF-AC61-52838FA170D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18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1BE3C9D-0701-41EA-82E3-1537239ED4C3}" type="datetimeFigureOut">
              <a:rPr lang="es-MX" smtClean="0"/>
              <a:t>18/01/2016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9797989-9D72-4FEF-AC61-52838FA170D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77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 farm in 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566" y="419547"/>
            <a:ext cx="8694841" cy="6438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121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627361"/>
              </p:ext>
            </p:extLst>
          </p:nvPr>
        </p:nvGraphicFramePr>
        <p:xfrm>
          <a:off x="6148555" y="411714"/>
          <a:ext cx="5559969" cy="5507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247">
                  <a:extLst>
                    <a:ext uri="{9D8B030D-6E8A-4147-A177-3AD203B41FA5}">
                      <a16:colId xmlns:a16="http://schemas.microsoft.com/office/drawing/2014/main" xmlns="" val="3231650477"/>
                    </a:ext>
                  </a:extLst>
                </a:gridCol>
                <a:gridCol w="575567">
                  <a:extLst>
                    <a:ext uri="{9D8B030D-6E8A-4147-A177-3AD203B41FA5}">
                      <a16:colId xmlns:a16="http://schemas.microsoft.com/office/drawing/2014/main" xmlns="" val="1651222376"/>
                    </a:ext>
                  </a:extLst>
                </a:gridCol>
                <a:gridCol w="631267">
                  <a:extLst>
                    <a:ext uri="{9D8B030D-6E8A-4147-A177-3AD203B41FA5}">
                      <a16:colId xmlns:a16="http://schemas.microsoft.com/office/drawing/2014/main" xmlns="" val="3653616204"/>
                    </a:ext>
                  </a:extLst>
                </a:gridCol>
                <a:gridCol w="621985">
                  <a:extLst>
                    <a:ext uri="{9D8B030D-6E8A-4147-A177-3AD203B41FA5}">
                      <a16:colId xmlns:a16="http://schemas.microsoft.com/office/drawing/2014/main" xmlns="" val="1817145696"/>
                    </a:ext>
                  </a:extLst>
                </a:gridCol>
                <a:gridCol w="733383">
                  <a:extLst>
                    <a:ext uri="{9D8B030D-6E8A-4147-A177-3AD203B41FA5}">
                      <a16:colId xmlns:a16="http://schemas.microsoft.com/office/drawing/2014/main" xmlns="" val="4071355569"/>
                    </a:ext>
                  </a:extLst>
                </a:gridCol>
                <a:gridCol w="714816">
                  <a:extLst>
                    <a:ext uri="{9D8B030D-6E8A-4147-A177-3AD203B41FA5}">
                      <a16:colId xmlns:a16="http://schemas.microsoft.com/office/drawing/2014/main" xmlns="" val="3483348233"/>
                    </a:ext>
                  </a:extLst>
                </a:gridCol>
                <a:gridCol w="441924">
                  <a:extLst>
                    <a:ext uri="{9D8B030D-6E8A-4147-A177-3AD203B41FA5}">
                      <a16:colId xmlns:a16="http://schemas.microsoft.com/office/drawing/2014/main" xmlns="" val="1399149273"/>
                    </a:ext>
                  </a:extLst>
                </a:gridCol>
                <a:gridCol w="587780">
                  <a:extLst>
                    <a:ext uri="{9D8B030D-6E8A-4147-A177-3AD203B41FA5}">
                      <a16:colId xmlns:a16="http://schemas.microsoft.com/office/drawing/2014/main" xmlns="" val="229628166"/>
                    </a:ext>
                  </a:extLst>
                </a:gridCol>
              </a:tblGrid>
              <a:tr h="336159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Fruit and Vegetable Chart for 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 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CSA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9058257"/>
                  </a:ext>
                </a:extLst>
              </a:tr>
              <a:tr h="25309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Produce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Summer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6864258"/>
                  </a:ext>
                </a:extLst>
              </a:tr>
              <a:tr h="33384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 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0110633"/>
                  </a:ext>
                </a:extLst>
              </a:tr>
              <a:tr h="2530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Lettuce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2626738"/>
                  </a:ext>
                </a:extLst>
              </a:tr>
              <a:tr h="2530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Cantaloupe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7673773"/>
                  </a:ext>
                </a:extLst>
              </a:tr>
              <a:tr h="2530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Okra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6988658"/>
                  </a:ext>
                </a:extLst>
              </a:tr>
              <a:tr h="2530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Peaches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9098500"/>
                  </a:ext>
                </a:extLst>
              </a:tr>
              <a:tr h="2530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Peppers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6021655"/>
                  </a:ext>
                </a:extLst>
              </a:tr>
              <a:tr h="257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Pie Pumpkins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4562421"/>
                  </a:ext>
                </a:extLst>
              </a:tr>
              <a:tr h="2530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22997480"/>
                  </a:ext>
                </a:extLst>
              </a:tr>
              <a:tr h="2530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 Romas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4166871"/>
                  </a:ext>
                </a:extLst>
              </a:tr>
              <a:tr h="2662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Salad Tomatoes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5618017"/>
                  </a:ext>
                </a:extLst>
              </a:tr>
              <a:tr h="440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Spaghetti squash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60948657"/>
                  </a:ext>
                </a:extLst>
              </a:tr>
              <a:tr h="2530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Spinach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1704159"/>
                  </a:ext>
                </a:extLst>
              </a:tr>
              <a:tr h="2530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Strawberries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9205902"/>
                  </a:ext>
                </a:extLst>
              </a:tr>
              <a:tr h="247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Summer squash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5500986"/>
                  </a:ext>
                </a:extLst>
              </a:tr>
              <a:tr h="2530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Sweet Corn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9761233"/>
                  </a:ext>
                </a:extLst>
              </a:tr>
              <a:tr h="2530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Tomatoes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4979097"/>
                  </a:ext>
                </a:extLst>
              </a:tr>
              <a:tr h="2530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Watermelon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4215225"/>
                  </a:ext>
                </a:extLst>
              </a:tr>
              <a:tr h="336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Zucchini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0792755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008062"/>
              </p:ext>
            </p:extLst>
          </p:nvPr>
        </p:nvGraphicFramePr>
        <p:xfrm>
          <a:off x="367862" y="411720"/>
          <a:ext cx="5696607" cy="5584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130">
                  <a:extLst>
                    <a:ext uri="{9D8B030D-6E8A-4147-A177-3AD203B41FA5}">
                      <a16:colId xmlns:a16="http://schemas.microsoft.com/office/drawing/2014/main" xmlns="" val="3121587496"/>
                    </a:ext>
                  </a:extLst>
                </a:gridCol>
                <a:gridCol w="460790">
                  <a:extLst>
                    <a:ext uri="{9D8B030D-6E8A-4147-A177-3AD203B41FA5}">
                      <a16:colId xmlns:a16="http://schemas.microsoft.com/office/drawing/2014/main" xmlns="" val="2249052903"/>
                    </a:ext>
                  </a:extLst>
                </a:gridCol>
                <a:gridCol w="498798">
                  <a:extLst>
                    <a:ext uri="{9D8B030D-6E8A-4147-A177-3AD203B41FA5}">
                      <a16:colId xmlns:a16="http://schemas.microsoft.com/office/drawing/2014/main" xmlns="" val="3887420733"/>
                    </a:ext>
                  </a:extLst>
                </a:gridCol>
                <a:gridCol w="724445">
                  <a:extLst>
                    <a:ext uri="{9D8B030D-6E8A-4147-A177-3AD203B41FA5}">
                      <a16:colId xmlns:a16="http://schemas.microsoft.com/office/drawing/2014/main" xmlns="" val="3068867184"/>
                    </a:ext>
                  </a:extLst>
                </a:gridCol>
                <a:gridCol w="603217">
                  <a:extLst>
                    <a:ext uri="{9D8B030D-6E8A-4147-A177-3AD203B41FA5}">
                      <a16:colId xmlns:a16="http://schemas.microsoft.com/office/drawing/2014/main" xmlns="" val="572175175"/>
                    </a:ext>
                  </a:extLst>
                </a:gridCol>
                <a:gridCol w="596276">
                  <a:extLst>
                    <a:ext uri="{9D8B030D-6E8A-4147-A177-3AD203B41FA5}">
                      <a16:colId xmlns:a16="http://schemas.microsoft.com/office/drawing/2014/main" xmlns="" val="269469091"/>
                    </a:ext>
                  </a:extLst>
                </a:gridCol>
                <a:gridCol w="827876">
                  <a:extLst>
                    <a:ext uri="{9D8B030D-6E8A-4147-A177-3AD203B41FA5}">
                      <a16:colId xmlns:a16="http://schemas.microsoft.com/office/drawing/2014/main" xmlns="" val="644434308"/>
                    </a:ext>
                  </a:extLst>
                </a:gridCol>
                <a:gridCol w="712075">
                  <a:extLst>
                    <a:ext uri="{9D8B030D-6E8A-4147-A177-3AD203B41FA5}">
                      <a16:colId xmlns:a16="http://schemas.microsoft.com/office/drawing/2014/main" xmlns="" val="1283899910"/>
                    </a:ext>
                  </a:extLst>
                </a:gridCol>
              </a:tblGrid>
              <a:tr h="313494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Fruit and Vegetable Chart for 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 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CSA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9271337"/>
                  </a:ext>
                </a:extLst>
              </a:tr>
              <a:tr h="35068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Produce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Summer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5661762"/>
                  </a:ext>
                </a:extLst>
              </a:tr>
              <a:tr h="26230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 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3257158"/>
                  </a:ext>
                </a:extLst>
              </a:tr>
              <a:tr h="278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Acorn squash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29691066"/>
                  </a:ext>
                </a:extLst>
              </a:tr>
              <a:tr h="333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1059127"/>
                  </a:ext>
                </a:extLst>
              </a:tr>
              <a:tr h="28449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Asparagus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07356989"/>
                  </a:ext>
                </a:extLst>
              </a:tr>
              <a:tr h="262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5993571"/>
                  </a:ext>
                </a:extLst>
              </a:tr>
              <a:tr h="294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Potatoes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409978"/>
                  </a:ext>
                </a:extLst>
              </a:tr>
              <a:tr h="262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Broccoli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2039330"/>
                  </a:ext>
                </a:extLst>
              </a:tr>
              <a:tr h="51339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Butternut squash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5893183"/>
                  </a:ext>
                </a:extLst>
              </a:tr>
              <a:tr h="262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Cabbage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3689868"/>
                  </a:ext>
                </a:extLst>
              </a:tr>
              <a:tr h="2978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Carrots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9672566"/>
                  </a:ext>
                </a:extLst>
              </a:tr>
              <a:tr h="262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Cauliflower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5764774"/>
                  </a:ext>
                </a:extLst>
              </a:tr>
              <a:tr h="294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Cucumbers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9835630"/>
                  </a:ext>
                </a:extLst>
              </a:tr>
              <a:tr h="262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Eggplant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1103374"/>
                  </a:ext>
                </a:extLst>
              </a:tr>
              <a:tr h="262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 beans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2146998"/>
                  </a:ext>
                </a:extLst>
              </a:tr>
              <a:tr h="262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Herbs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2557923"/>
                  </a:ext>
                </a:extLst>
              </a:tr>
              <a:tr h="262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55594608"/>
                  </a:ext>
                </a:extLst>
              </a:tr>
              <a:tr h="262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Kohlrabi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7245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554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9095" y="286462"/>
            <a:ext cx="5805488" cy="1041400"/>
            <a:chOff x="107282516" y="109567599"/>
            <a:chExt cx="5805368" cy="1235201"/>
          </a:xfrm>
        </p:grpSpPr>
        <p:sp>
          <p:nvSpPr>
            <p:cNvPr id="3" name="Rectangle 3" hidden="1"/>
            <p:cNvSpPr>
              <a:spLocks noChangeArrowheads="1"/>
            </p:cNvSpPr>
            <p:nvPr/>
          </p:nvSpPr>
          <p:spPr bwMode="auto">
            <a:xfrm>
              <a:off x="107282516" y="109567599"/>
              <a:ext cx="5805368" cy="12352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07282516" y="109567599"/>
              <a:ext cx="5805368" cy="1235201"/>
              <a:chOff x="107282516" y="109567599"/>
              <a:chExt cx="5805368" cy="1235201"/>
            </a:xfrm>
          </p:grpSpPr>
          <p:sp>
            <p:nvSpPr>
              <p:cNvPr id="5" name="Text Box 5"/>
              <p:cNvSpPr txBox="1">
                <a:spLocks noChangeArrowheads="1"/>
              </p:cNvSpPr>
              <p:nvPr/>
            </p:nvSpPr>
            <p:spPr bwMode="auto">
              <a:xfrm>
                <a:off x="107282516" y="110398030"/>
                <a:ext cx="5698982" cy="2520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" name="Text Box 6"/>
              <p:cNvSpPr txBox="1">
                <a:spLocks noChangeArrowheads="1"/>
              </p:cNvSpPr>
              <p:nvPr/>
            </p:nvSpPr>
            <p:spPr bwMode="auto">
              <a:xfrm>
                <a:off x="107282516" y="109761760"/>
                <a:ext cx="5698982" cy="636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Who are the Providers?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" name="Line 7"/>
              <p:cNvSpPr>
                <a:spLocks noChangeShapeType="1"/>
              </p:cNvSpPr>
              <p:nvPr/>
            </p:nvSpPr>
            <p:spPr bwMode="auto">
              <a:xfrm flipV="1">
                <a:off x="107283167" y="109567599"/>
                <a:ext cx="104775" cy="16557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8" name="Line 8"/>
              <p:cNvSpPr>
                <a:spLocks noChangeShapeType="1"/>
              </p:cNvSpPr>
              <p:nvPr/>
            </p:nvSpPr>
            <p:spPr bwMode="auto">
              <a:xfrm flipV="1">
                <a:off x="112983109" y="109569883"/>
                <a:ext cx="104775" cy="16557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>
                <a:off x="107284778" y="109735453"/>
                <a:ext cx="5698331" cy="1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V="1">
                <a:off x="112983109" y="110637229"/>
                <a:ext cx="104775" cy="16557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>
                <a:off x="107283167" y="110802799"/>
                <a:ext cx="5698331" cy="1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</p:grpSp>
      </p:grpSp>
      <p:pic>
        <p:nvPicPr>
          <p:cNvPr id="8204" name="Picture 12" descr="Daniels Watermelon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57" y="1394311"/>
            <a:ext cx="2344738" cy="2174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8205" name="banner" descr="co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2" r="12160"/>
          <a:stretch>
            <a:fillRect/>
          </a:stretch>
        </p:blipFill>
        <p:spPr bwMode="auto">
          <a:xfrm>
            <a:off x="7223426" y="1746887"/>
            <a:ext cx="3262313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6" name="Picture 14" descr="DSC_022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6" b="27426"/>
          <a:stretch>
            <a:fillRect/>
          </a:stretch>
        </p:blipFill>
        <p:spPr bwMode="auto">
          <a:xfrm>
            <a:off x="3049095" y="4064329"/>
            <a:ext cx="6503988" cy="258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728389" y="4498428"/>
            <a:ext cx="1917700" cy="127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odoni MT Black" panose="02070A03080606020203" pitchFamily="18" charset="0"/>
              </a:rPr>
              <a:t>Columbus, NE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71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986033" y="465138"/>
            <a:ext cx="5805488" cy="1041400"/>
            <a:chOff x="107282516" y="109567599"/>
            <a:chExt cx="5805368" cy="1235201"/>
          </a:xfrm>
        </p:grpSpPr>
        <p:sp>
          <p:nvSpPr>
            <p:cNvPr id="3" name="Rectangle 3" hidden="1"/>
            <p:cNvSpPr>
              <a:spLocks noChangeArrowheads="1"/>
            </p:cNvSpPr>
            <p:nvPr/>
          </p:nvSpPr>
          <p:spPr bwMode="auto">
            <a:xfrm>
              <a:off x="107282516" y="109567599"/>
              <a:ext cx="5805368" cy="12352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07282516" y="109567599"/>
              <a:ext cx="5805368" cy="1235201"/>
              <a:chOff x="107282516" y="109567599"/>
              <a:chExt cx="5805368" cy="1235201"/>
            </a:xfrm>
          </p:grpSpPr>
          <p:sp>
            <p:nvSpPr>
              <p:cNvPr id="5" name="Text Box 5"/>
              <p:cNvSpPr txBox="1">
                <a:spLocks noChangeArrowheads="1"/>
              </p:cNvSpPr>
              <p:nvPr/>
            </p:nvSpPr>
            <p:spPr bwMode="auto">
              <a:xfrm>
                <a:off x="107282516" y="110398030"/>
                <a:ext cx="5698982" cy="2520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" name="Text Box 6"/>
              <p:cNvSpPr txBox="1">
                <a:spLocks noChangeArrowheads="1"/>
              </p:cNvSpPr>
              <p:nvPr/>
            </p:nvSpPr>
            <p:spPr bwMode="auto">
              <a:xfrm>
                <a:off x="107282516" y="109761760"/>
                <a:ext cx="5698982" cy="636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Who are the Providers?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" name="Line 7"/>
              <p:cNvSpPr>
                <a:spLocks noChangeShapeType="1"/>
              </p:cNvSpPr>
              <p:nvPr/>
            </p:nvSpPr>
            <p:spPr bwMode="auto">
              <a:xfrm flipV="1">
                <a:off x="107283167" y="109567599"/>
                <a:ext cx="104775" cy="16557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8" name="Line 8"/>
              <p:cNvSpPr>
                <a:spLocks noChangeShapeType="1"/>
              </p:cNvSpPr>
              <p:nvPr/>
            </p:nvSpPr>
            <p:spPr bwMode="auto">
              <a:xfrm flipV="1">
                <a:off x="112983109" y="109569883"/>
                <a:ext cx="104775" cy="16557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>
                <a:off x="107284778" y="109735453"/>
                <a:ext cx="5698331" cy="1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V="1">
                <a:off x="112983109" y="110637229"/>
                <a:ext cx="104775" cy="16557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>
                <a:off x="107283167" y="110802799"/>
                <a:ext cx="5698331" cy="1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</p:grpSp>
      </p:grpSp>
      <p:pic>
        <p:nvPicPr>
          <p:cNvPr id="9228" name="Picture 12" descr="Logo with ta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95" y="1671421"/>
            <a:ext cx="4014076" cy="123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6666734" y="2125764"/>
            <a:ext cx="2859088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Columbus, NE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30" name="Picture 14" descr="family-photo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024" y="3072310"/>
            <a:ext cx="7287118" cy="3374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492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660212" y="454628"/>
            <a:ext cx="5805488" cy="1041400"/>
            <a:chOff x="107282516" y="109567599"/>
            <a:chExt cx="5805368" cy="1235201"/>
          </a:xfrm>
        </p:grpSpPr>
        <p:sp>
          <p:nvSpPr>
            <p:cNvPr id="3" name="Rectangle 3" hidden="1"/>
            <p:cNvSpPr>
              <a:spLocks noChangeArrowheads="1"/>
            </p:cNvSpPr>
            <p:nvPr/>
          </p:nvSpPr>
          <p:spPr bwMode="auto">
            <a:xfrm>
              <a:off x="107282516" y="109567599"/>
              <a:ext cx="5805368" cy="12352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07282516" y="109567599"/>
              <a:ext cx="5805368" cy="1235201"/>
              <a:chOff x="107282516" y="109567599"/>
              <a:chExt cx="5805368" cy="1235201"/>
            </a:xfrm>
          </p:grpSpPr>
          <p:sp>
            <p:nvSpPr>
              <p:cNvPr id="5" name="Text Box 5"/>
              <p:cNvSpPr txBox="1">
                <a:spLocks noChangeArrowheads="1"/>
              </p:cNvSpPr>
              <p:nvPr/>
            </p:nvSpPr>
            <p:spPr bwMode="auto">
              <a:xfrm>
                <a:off x="107282516" y="110398030"/>
                <a:ext cx="5698982" cy="2520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" name="Text Box 6"/>
              <p:cNvSpPr txBox="1">
                <a:spLocks noChangeArrowheads="1"/>
              </p:cNvSpPr>
              <p:nvPr/>
            </p:nvSpPr>
            <p:spPr bwMode="auto">
              <a:xfrm>
                <a:off x="107282516" y="109761760"/>
                <a:ext cx="5698982" cy="636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Who are the Providers?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" name="Line 7"/>
              <p:cNvSpPr>
                <a:spLocks noChangeShapeType="1"/>
              </p:cNvSpPr>
              <p:nvPr/>
            </p:nvSpPr>
            <p:spPr bwMode="auto">
              <a:xfrm flipV="1">
                <a:off x="107283167" y="109567599"/>
                <a:ext cx="104775" cy="16557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8" name="Line 8"/>
              <p:cNvSpPr>
                <a:spLocks noChangeShapeType="1"/>
              </p:cNvSpPr>
              <p:nvPr/>
            </p:nvSpPr>
            <p:spPr bwMode="auto">
              <a:xfrm flipV="1">
                <a:off x="112983109" y="109569883"/>
                <a:ext cx="104775" cy="16557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>
                <a:off x="107284778" y="109735453"/>
                <a:ext cx="5698331" cy="1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V="1">
                <a:off x="112983109" y="110637229"/>
                <a:ext cx="104775" cy="16557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>
                <a:off x="107283167" y="110802799"/>
                <a:ext cx="5698331" cy="1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</p:grpSp>
      </p:grp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88579" y="1944413"/>
            <a:ext cx="4532313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Orchard Hill Creamery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Unadilla, 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3" name="Picture 13" descr="1042174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938" y="1987055"/>
            <a:ext cx="3038475" cy="242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0254" name="Picture 14" descr="7291396_ori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586" y="3601763"/>
            <a:ext cx="5341938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423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38584" y="480410"/>
            <a:ext cx="5805488" cy="1041400"/>
            <a:chOff x="107282516" y="109567599"/>
            <a:chExt cx="5805368" cy="1235201"/>
          </a:xfrm>
        </p:grpSpPr>
        <p:sp>
          <p:nvSpPr>
            <p:cNvPr id="3" name="Rectangle 3" hidden="1"/>
            <p:cNvSpPr>
              <a:spLocks noChangeArrowheads="1"/>
            </p:cNvSpPr>
            <p:nvPr/>
          </p:nvSpPr>
          <p:spPr bwMode="auto">
            <a:xfrm>
              <a:off x="107282516" y="109567599"/>
              <a:ext cx="5805368" cy="12352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07282516" y="109567599"/>
              <a:ext cx="5805368" cy="1235201"/>
              <a:chOff x="107282516" y="109567599"/>
              <a:chExt cx="5805368" cy="1235201"/>
            </a:xfrm>
          </p:grpSpPr>
          <p:sp>
            <p:nvSpPr>
              <p:cNvPr id="5" name="Text Box 5"/>
              <p:cNvSpPr txBox="1">
                <a:spLocks noChangeArrowheads="1"/>
              </p:cNvSpPr>
              <p:nvPr/>
            </p:nvSpPr>
            <p:spPr bwMode="auto">
              <a:xfrm>
                <a:off x="107282516" y="110398030"/>
                <a:ext cx="5698982" cy="2520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" name="Text Box 6"/>
              <p:cNvSpPr txBox="1">
                <a:spLocks noChangeArrowheads="1"/>
              </p:cNvSpPr>
              <p:nvPr/>
            </p:nvSpPr>
            <p:spPr bwMode="auto">
              <a:xfrm>
                <a:off x="107282516" y="109761760"/>
                <a:ext cx="5698982" cy="636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Who are the Providers?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" name="Line 7"/>
              <p:cNvSpPr>
                <a:spLocks noChangeShapeType="1"/>
              </p:cNvSpPr>
              <p:nvPr/>
            </p:nvSpPr>
            <p:spPr bwMode="auto">
              <a:xfrm flipV="1">
                <a:off x="107283167" y="109567599"/>
                <a:ext cx="104775" cy="16557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8" name="Line 8"/>
              <p:cNvSpPr>
                <a:spLocks noChangeShapeType="1"/>
              </p:cNvSpPr>
              <p:nvPr/>
            </p:nvSpPr>
            <p:spPr bwMode="auto">
              <a:xfrm flipV="1">
                <a:off x="112983109" y="109569883"/>
                <a:ext cx="104775" cy="16557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>
                <a:off x="107284778" y="109735453"/>
                <a:ext cx="5698331" cy="1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V="1">
                <a:off x="112983109" y="110637229"/>
                <a:ext cx="104775" cy="16557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>
                <a:off x="107283167" y="110802799"/>
                <a:ext cx="5698331" cy="1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</p:grpSp>
      </p:grp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98572" y="1940835"/>
            <a:ext cx="8139112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lackadder ITC" panose="04020505051007020D02" pitchFamily="82" charset="0"/>
              </a:rPr>
              <a:t>Ma’s Bakery: Verdegre NE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77" name="Picture 13" descr="Jams-and-jellies1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4" t="19418" b="8749"/>
          <a:stretch>
            <a:fillRect/>
          </a:stretch>
        </p:blipFill>
        <p:spPr bwMode="auto">
          <a:xfrm>
            <a:off x="4079602" y="2941308"/>
            <a:ext cx="5626100" cy="298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12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838888" y="412586"/>
            <a:ext cx="5805488" cy="1041400"/>
            <a:chOff x="107282516" y="109567599"/>
            <a:chExt cx="5805368" cy="1235201"/>
          </a:xfrm>
        </p:grpSpPr>
        <p:sp>
          <p:nvSpPr>
            <p:cNvPr id="3" name="Rectangle 3" hidden="1"/>
            <p:cNvSpPr>
              <a:spLocks noChangeArrowheads="1"/>
            </p:cNvSpPr>
            <p:nvPr/>
          </p:nvSpPr>
          <p:spPr bwMode="auto">
            <a:xfrm>
              <a:off x="107282516" y="109567599"/>
              <a:ext cx="5805368" cy="12352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07282516" y="109567599"/>
              <a:ext cx="5805368" cy="1235201"/>
              <a:chOff x="107282516" y="109567599"/>
              <a:chExt cx="5805368" cy="1235201"/>
            </a:xfrm>
          </p:grpSpPr>
          <p:sp>
            <p:nvSpPr>
              <p:cNvPr id="5" name="Text Box 5"/>
              <p:cNvSpPr txBox="1">
                <a:spLocks noChangeArrowheads="1"/>
              </p:cNvSpPr>
              <p:nvPr/>
            </p:nvSpPr>
            <p:spPr bwMode="auto">
              <a:xfrm>
                <a:off x="107282516" y="110398030"/>
                <a:ext cx="5698982" cy="2520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" name="Text Box 6"/>
              <p:cNvSpPr txBox="1">
                <a:spLocks noChangeArrowheads="1"/>
              </p:cNvSpPr>
              <p:nvPr/>
            </p:nvSpPr>
            <p:spPr bwMode="auto">
              <a:xfrm>
                <a:off x="107282516" y="109761760"/>
                <a:ext cx="5698982" cy="636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Who are the Providers?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" name="Line 7"/>
              <p:cNvSpPr>
                <a:spLocks noChangeShapeType="1"/>
              </p:cNvSpPr>
              <p:nvPr/>
            </p:nvSpPr>
            <p:spPr bwMode="auto">
              <a:xfrm flipV="1">
                <a:off x="107283167" y="109567599"/>
                <a:ext cx="104775" cy="16557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8" name="Line 8"/>
              <p:cNvSpPr>
                <a:spLocks noChangeShapeType="1"/>
              </p:cNvSpPr>
              <p:nvPr/>
            </p:nvSpPr>
            <p:spPr bwMode="auto">
              <a:xfrm flipV="1">
                <a:off x="112983109" y="109569883"/>
                <a:ext cx="104775" cy="16557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>
                <a:off x="107284778" y="109735453"/>
                <a:ext cx="5698331" cy="1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V="1">
                <a:off x="112983109" y="110637229"/>
                <a:ext cx="104775" cy="16557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>
                <a:off x="107283167" y="110802799"/>
                <a:ext cx="5698331" cy="1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</p:grpSp>
      </p:grpSp>
      <p:pic>
        <p:nvPicPr>
          <p:cNvPr id="12300" name="Picture 12" descr="bellerbee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28" y="2145698"/>
            <a:ext cx="4295775" cy="217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2301" name="Picture 13" descr="Bellers_by_sign (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9" t="4492" b="16257"/>
          <a:stretch>
            <a:fillRect/>
          </a:stretch>
        </p:blipFill>
        <p:spPr bwMode="auto">
          <a:xfrm>
            <a:off x="6171160" y="3156278"/>
            <a:ext cx="4283075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6213228" y="2005567"/>
            <a:ext cx="4198938" cy="759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Beller Beef: Columbus, Nebraska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53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977111" y="444117"/>
            <a:ext cx="5803900" cy="1041400"/>
            <a:chOff x="107282516" y="109567599"/>
            <a:chExt cx="5805368" cy="1235201"/>
          </a:xfrm>
        </p:grpSpPr>
        <p:sp>
          <p:nvSpPr>
            <p:cNvPr id="3" name="Rectangle 3" hidden="1"/>
            <p:cNvSpPr>
              <a:spLocks noChangeArrowheads="1"/>
            </p:cNvSpPr>
            <p:nvPr/>
          </p:nvSpPr>
          <p:spPr bwMode="auto">
            <a:xfrm>
              <a:off x="107282516" y="109567599"/>
              <a:ext cx="5805368" cy="12352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07282516" y="109567599"/>
              <a:ext cx="5805368" cy="1235201"/>
              <a:chOff x="107282516" y="109567599"/>
              <a:chExt cx="5805368" cy="1235201"/>
            </a:xfrm>
          </p:grpSpPr>
          <p:sp>
            <p:nvSpPr>
              <p:cNvPr id="5" name="Text Box 5"/>
              <p:cNvSpPr txBox="1">
                <a:spLocks noChangeArrowheads="1"/>
              </p:cNvSpPr>
              <p:nvPr/>
            </p:nvSpPr>
            <p:spPr bwMode="auto">
              <a:xfrm>
                <a:off x="107282516" y="110398030"/>
                <a:ext cx="5698982" cy="2520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" name="Text Box 6"/>
              <p:cNvSpPr txBox="1">
                <a:spLocks noChangeArrowheads="1"/>
              </p:cNvSpPr>
              <p:nvPr/>
            </p:nvSpPr>
            <p:spPr bwMode="auto">
              <a:xfrm>
                <a:off x="107282516" y="109761760"/>
                <a:ext cx="5698982" cy="636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Who are the Providers?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" name="Line 7"/>
              <p:cNvSpPr>
                <a:spLocks noChangeShapeType="1"/>
              </p:cNvSpPr>
              <p:nvPr/>
            </p:nvSpPr>
            <p:spPr bwMode="auto">
              <a:xfrm flipV="1">
                <a:off x="107283167" y="109567599"/>
                <a:ext cx="104775" cy="16557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8" name="Line 8"/>
              <p:cNvSpPr>
                <a:spLocks noChangeShapeType="1"/>
              </p:cNvSpPr>
              <p:nvPr/>
            </p:nvSpPr>
            <p:spPr bwMode="auto">
              <a:xfrm flipV="1">
                <a:off x="112983109" y="109569883"/>
                <a:ext cx="104775" cy="16557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>
                <a:off x="107284778" y="109735453"/>
                <a:ext cx="5698331" cy="1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V="1">
                <a:off x="112983109" y="110637229"/>
                <a:ext cx="104775" cy="16557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>
                <a:off x="107283167" y="110802799"/>
                <a:ext cx="5698331" cy="1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</p:grpSp>
      </p:grpSp>
      <p:pic>
        <p:nvPicPr>
          <p:cNvPr id="13324" name="Picture 12" descr="10986712_10152730225311643_7993580856757848426_n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43"/>
          <a:stretch>
            <a:fillRect/>
          </a:stretch>
        </p:blipFill>
        <p:spPr bwMode="auto">
          <a:xfrm>
            <a:off x="779569" y="1807779"/>
            <a:ext cx="3532629" cy="464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929352" y="1904542"/>
            <a:ext cx="5780689" cy="380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ritannic Bold" panose="020B0903060703020204" pitchFamily="34" charset="0"/>
              </a:rPr>
              <a:t>Krings free range Eggs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ritannic Bold" panose="020B0903060703020204" pitchFamily="34" charset="0"/>
              </a:rPr>
              <a:t>	Lindsay, 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ritannic Bold" panose="020B0903060703020204" pitchFamily="34" charset="0"/>
              </a:rPr>
              <a:t>Wegner Family Farms Chickens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ritannic Bold" panose="020B0903060703020204" pitchFamily="34" charset="0"/>
              </a:rPr>
              <a:t>	Platte Center, 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90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anvas B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48" y="945930"/>
            <a:ext cx="2552563" cy="326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</p:pic>
      <p:pic>
        <p:nvPicPr>
          <p:cNvPr id="14339" name="Picture 3" descr="11377217_10152858387386643_3166716637637388633_n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586" y="3940233"/>
            <a:ext cx="4682776" cy="2674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4340" name="Picture 4" descr="12049732_10153113256856643_785375785901419851_n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48" y="3940233"/>
            <a:ext cx="2755276" cy="268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4341" name="Picture 5" descr="1610872_10152612257986643_1322934962033960023_n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8" r="20912"/>
          <a:stretch>
            <a:fillRect/>
          </a:stretch>
        </p:blipFill>
        <p:spPr bwMode="auto">
          <a:xfrm>
            <a:off x="3414411" y="1117239"/>
            <a:ext cx="2666234" cy="3029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4342" name="Picture 6" descr="1486758_10152285732861643_3359420809652886892_n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572" y="1063198"/>
            <a:ext cx="2199908" cy="3509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4343" name="Picture 7" descr="11393166_10152858387396643_4701477371983091501_n[1]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7" t="13623" r="14925" b="19331"/>
          <a:stretch>
            <a:fillRect/>
          </a:stretch>
        </p:blipFill>
        <p:spPr bwMode="auto">
          <a:xfrm>
            <a:off x="6080645" y="1063198"/>
            <a:ext cx="3016927" cy="3094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4344" name="Picture 8" descr="11109506_10152794050901643_1535372337779996076_n[1]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145"/>
          <a:stretch/>
        </p:blipFill>
        <p:spPr bwMode="auto">
          <a:xfrm>
            <a:off x="8308362" y="4103276"/>
            <a:ext cx="2997580" cy="251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34206" y="241655"/>
            <a:ext cx="8860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err="1" smtClean="0"/>
              <a:t>Questions</a:t>
            </a:r>
            <a:r>
              <a:rPr lang="es-MX" sz="5400" dirty="0"/>
              <a:t>?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166292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206750" y="247596"/>
            <a:ext cx="5805488" cy="1235075"/>
            <a:chOff x="107282516" y="109567599"/>
            <a:chExt cx="5805368" cy="1235201"/>
          </a:xfrm>
        </p:grpSpPr>
        <p:sp>
          <p:nvSpPr>
            <p:cNvPr id="3" name="Rectangle 3" hidden="1"/>
            <p:cNvSpPr>
              <a:spLocks noChangeArrowheads="1"/>
            </p:cNvSpPr>
            <p:nvPr/>
          </p:nvSpPr>
          <p:spPr bwMode="auto">
            <a:xfrm>
              <a:off x="107282516" y="109567599"/>
              <a:ext cx="5805368" cy="12352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07282516" y="109567599"/>
              <a:ext cx="5805368" cy="1235201"/>
              <a:chOff x="107282516" y="109567599"/>
              <a:chExt cx="5805368" cy="1235201"/>
            </a:xfrm>
          </p:grpSpPr>
          <p:sp>
            <p:nvSpPr>
              <p:cNvPr id="5" name="Text Box 5"/>
              <p:cNvSpPr txBox="1">
                <a:spLocks noChangeArrowheads="1"/>
              </p:cNvSpPr>
              <p:nvPr/>
            </p:nvSpPr>
            <p:spPr bwMode="auto">
              <a:xfrm>
                <a:off x="107282516" y="110398030"/>
                <a:ext cx="5698982" cy="2520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" name="Text Box 6"/>
              <p:cNvSpPr txBox="1">
                <a:spLocks noChangeArrowheads="1"/>
              </p:cNvSpPr>
              <p:nvPr/>
            </p:nvSpPr>
            <p:spPr bwMode="auto">
              <a:xfrm>
                <a:off x="107282516" y="109761760"/>
                <a:ext cx="5698982" cy="636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What is a CSA?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" name="Line 7"/>
              <p:cNvSpPr>
                <a:spLocks noChangeShapeType="1"/>
              </p:cNvSpPr>
              <p:nvPr/>
            </p:nvSpPr>
            <p:spPr bwMode="auto">
              <a:xfrm flipV="1">
                <a:off x="107283167" y="109567599"/>
                <a:ext cx="104775" cy="16557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8" name="Line 8"/>
              <p:cNvSpPr>
                <a:spLocks noChangeShapeType="1"/>
              </p:cNvSpPr>
              <p:nvPr/>
            </p:nvSpPr>
            <p:spPr bwMode="auto">
              <a:xfrm flipV="1">
                <a:off x="112983109" y="109569883"/>
                <a:ext cx="104775" cy="16557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>
                <a:off x="107284778" y="109735453"/>
                <a:ext cx="5698331" cy="1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V="1">
                <a:off x="112983109" y="110637229"/>
                <a:ext cx="104775" cy="16557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>
                <a:off x="107283167" y="110802799"/>
                <a:ext cx="5698331" cy="1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</p:grpSp>
      </p:grp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355834" y="1714148"/>
            <a:ext cx="8899963" cy="398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CSA, or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 Black" panose="020B0A04020102020204" pitchFamily="34" charset="0"/>
              </a:rPr>
              <a:t>Community Supported Agriculture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 a program that supports local farmers and producers  while allowing the community premium access to fresh, local foods through the purchase of a seasonal membership including: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200"/>
              <a:buFont typeface="Symbol" panose="05050102010706020507" pitchFamily="18" charset="2"/>
              <a:buChar char="·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Fruits and Vegetables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200"/>
              <a:buFont typeface="Symbol" panose="05050102010706020507" pitchFamily="18" charset="2"/>
              <a:buChar char="·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Meat (Beef, chicken, pork)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200"/>
              <a:buFont typeface="Symbol" panose="05050102010706020507" pitchFamily="18" charset="2"/>
              <a:buChar char="·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Eggs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200"/>
              <a:buFont typeface="Symbol" panose="05050102010706020507" pitchFamily="18" charset="2"/>
              <a:buChar char="·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Cheese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200"/>
              <a:buFont typeface="Symbol" panose="05050102010706020507" pitchFamily="18" charset="2"/>
              <a:buChar char="·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Grains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200"/>
              <a:buFont typeface="Symbol" panose="05050102010706020507" pitchFamily="18" charset="2"/>
              <a:buChar char="·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Canned Goods (jams, jellies, salsa, pickles)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99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775825" y="453039"/>
            <a:ext cx="5805488" cy="1235075"/>
            <a:chOff x="107282516" y="109567599"/>
            <a:chExt cx="5805368" cy="1235201"/>
          </a:xfrm>
        </p:grpSpPr>
        <p:sp>
          <p:nvSpPr>
            <p:cNvPr id="3" name="Rectangle 3" hidden="1"/>
            <p:cNvSpPr>
              <a:spLocks noChangeArrowheads="1"/>
            </p:cNvSpPr>
            <p:nvPr/>
          </p:nvSpPr>
          <p:spPr bwMode="auto">
            <a:xfrm>
              <a:off x="107282516" y="109567599"/>
              <a:ext cx="5805368" cy="12352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07282516" y="109567599"/>
              <a:ext cx="5805368" cy="1235201"/>
              <a:chOff x="107282516" y="109567599"/>
              <a:chExt cx="5805368" cy="1235201"/>
            </a:xfrm>
          </p:grpSpPr>
          <p:sp>
            <p:nvSpPr>
              <p:cNvPr id="5" name="Text Box 5"/>
              <p:cNvSpPr txBox="1">
                <a:spLocks noChangeArrowheads="1"/>
              </p:cNvSpPr>
              <p:nvPr/>
            </p:nvSpPr>
            <p:spPr bwMode="auto">
              <a:xfrm>
                <a:off x="107282516" y="110398030"/>
                <a:ext cx="5698982" cy="2520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" name="Text Box 6"/>
              <p:cNvSpPr txBox="1">
                <a:spLocks noChangeArrowheads="1"/>
              </p:cNvSpPr>
              <p:nvPr/>
            </p:nvSpPr>
            <p:spPr bwMode="auto">
              <a:xfrm>
                <a:off x="107282516" y="109761760"/>
                <a:ext cx="5698982" cy="636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Member Benefits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" name="Line 7"/>
              <p:cNvSpPr>
                <a:spLocks noChangeShapeType="1"/>
              </p:cNvSpPr>
              <p:nvPr/>
            </p:nvSpPr>
            <p:spPr bwMode="auto">
              <a:xfrm flipV="1">
                <a:off x="107283167" y="109567599"/>
                <a:ext cx="104775" cy="16557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8" name="Line 8"/>
              <p:cNvSpPr>
                <a:spLocks noChangeShapeType="1"/>
              </p:cNvSpPr>
              <p:nvPr/>
            </p:nvSpPr>
            <p:spPr bwMode="auto">
              <a:xfrm flipV="1">
                <a:off x="112983109" y="109569883"/>
                <a:ext cx="104775" cy="16557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>
                <a:off x="107284778" y="109735453"/>
                <a:ext cx="5698331" cy="1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V="1">
                <a:off x="112983109" y="110637229"/>
                <a:ext cx="104775" cy="16557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>
                <a:off x="107283167" y="110802799"/>
                <a:ext cx="5698331" cy="1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</p:grpSp>
      </p:grp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09600" y="1927288"/>
            <a:ext cx="11067393" cy="476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200"/>
              <a:buFont typeface="Symbol" panose="05050102010706020507" pitchFamily="18" charset="2"/>
              <a:buChar char="·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Receive produce that was picked the very same day ensuring the utmost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 Black" panose="020B0A04020102020204" pitchFamily="34" charset="0"/>
              </a:rPr>
              <a:t>quality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 Black" panose="020B0A04020102020204" pitchFamily="34" charset="0"/>
              </a:rPr>
              <a:t>freshness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 Black" panose="020B0A04020102020204" pitchFamily="34" charset="0"/>
              </a:rPr>
              <a:t>nutrition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 Black" panose="020B0A04020102020204" pitchFamily="34" charset="0"/>
              </a:rPr>
              <a:t>taste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!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alt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	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On Average, most fruits and vegetables in grocery 					stores travel </a:t>
            </a:r>
            <a:r>
              <a:rPr kumimoji="0" lang="en-US" altLang="en-US" sz="28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1300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28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miles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before appearing on shelves.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200"/>
              <a:buFont typeface="Symbol" panose="05050102010706020507" pitchFamily="18" charset="2"/>
              <a:buChar char="·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200"/>
              <a:buFont typeface="Symbol" panose="05050102010706020507" pitchFamily="18" charset="2"/>
              <a:buChar char="·"/>
              <a:tabLst/>
            </a:pP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200"/>
              <a:buFont typeface="Symbol" panose="05050102010706020507" pitchFamily="18" charset="2"/>
              <a:buChar char="·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Know exactly where your food is coming from.  </a:t>
            </a:r>
            <a:endParaRPr kumimoji="0" lang="en-US" altLang="en-US" sz="2400" b="0" i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200"/>
              <a:buFont typeface="Symbol" panose="05050102010706020507" pitchFamily="18" charset="2"/>
              <a:buChar char="·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Ask questions!</a:t>
            </a:r>
            <a:endParaRPr kumimoji="0" lang="en-US" altLang="en-US" sz="2400" b="0" i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200"/>
              <a:buFont typeface="Symbol" panose="05050102010706020507" pitchFamily="18" charset="2"/>
              <a:buChar char="·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Try new things!</a:t>
            </a:r>
            <a:endParaRPr kumimoji="0" lang="en-US" altLang="en-US" sz="2400" b="0" i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200"/>
              <a:buFont typeface="Symbol" panose="05050102010706020507" pitchFamily="18" charset="2"/>
              <a:buChar char="·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Skip the grocery store—just pick up a fresh bag every week.</a:t>
            </a:r>
            <a:endParaRPr kumimoji="0" lang="en-US" altLang="en-US" sz="2400" b="0" i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28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954500" y="684267"/>
            <a:ext cx="6630933" cy="1386271"/>
            <a:chOff x="107282516" y="109567599"/>
            <a:chExt cx="5805368" cy="1235201"/>
          </a:xfrm>
        </p:grpSpPr>
        <p:sp>
          <p:nvSpPr>
            <p:cNvPr id="3" name="Rectangle 3" hidden="1"/>
            <p:cNvSpPr>
              <a:spLocks noChangeArrowheads="1"/>
            </p:cNvSpPr>
            <p:nvPr/>
          </p:nvSpPr>
          <p:spPr bwMode="auto">
            <a:xfrm>
              <a:off x="107282516" y="109567599"/>
              <a:ext cx="5805368" cy="12352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07282516" y="109567599"/>
              <a:ext cx="5805368" cy="1235201"/>
              <a:chOff x="107282516" y="109567599"/>
              <a:chExt cx="5805368" cy="1235201"/>
            </a:xfrm>
          </p:grpSpPr>
          <p:sp>
            <p:nvSpPr>
              <p:cNvPr id="5" name="Text Box 5"/>
              <p:cNvSpPr txBox="1">
                <a:spLocks noChangeArrowheads="1"/>
              </p:cNvSpPr>
              <p:nvPr/>
            </p:nvSpPr>
            <p:spPr bwMode="auto">
              <a:xfrm>
                <a:off x="107282516" y="110398030"/>
                <a:ext cx="5698982" cy="2520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" name="Text Box 6"/>
              <p:cNvSpPr txBox="1">
                <a:spLocks noChangeArrowheads="1"/>
              </p:cNvSpPr>
              <p:nvPr/>
            </p:nvSpPr>
            <p:spPr bwMode="auto">
              <a:xfrm>
                <a:off x="107282516" y="109772057"/>
                <a:ext cx="5698982" cy="636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5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Question: “Is local more nutritious” </a:t>
                </a:r>
                <a:endPara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" name="Line 7"/>
              <p:cNvSpPr>
                <a:spLocks noChangeShapeType="1"/>
              </p:cNvSpPr>
              <p:nvPr/>
            </p:nvSpPr>
            <p:spPr bwMode="auto">
              <a:xfrm flipV="1">
                <a:off x="107283167" y="109567599"/>
                <a:ext cx="104775" cy="16557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8" name="Line 8"/>
              <p:cNvSpPr>
                <a:spLocks noChangeShapeType="1"/>
              </p:cNvSpPr>
              <p:nvPr/>
            </p:nvSpPr>
            <p:spPr bwMode="auto">
              <a:xfrm flipV="1">
                <a:off x="112983109" y="109569883"/>
                <a:ext cx="104775" cy="16557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>
                <a:off x="107284778" y="109735453"/>
                <a:ext cx="5698331" cy="1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V="1">
                <a:off x="112983109" y="110637229"/>
                <a:ext cx="104775" cy="16557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>
                <a:off x="107283167" y="110802799"/>
                <a:ext cx="5698331" cy="1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693683" y="2280745"/>
            <a:ext cx="109622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/>
              <a:t>Top 7 </a:t>
            </a:r>
            <a:r>
              <a:rPr lang="es-MX" sz="2800" b="1" dirty="0" err="1" smtClean="0"/>
              <a:t>Factors</a:t>
            </a:r>
            <a:r>
              <a:rPr lang="es-MX" sz="2800" b="1" dirty="0" smtClean="0"/>
              <a:t> </a:t>
            </a:r>
            <a:r>
              <a:rPr lang="es-MX" sz="2800" b="1" dirty="0" err="1" smtClean="0"/>
              <a:t>that</a:t>
            </a:r>
            <a:r>
              <a:rPr lang="es-MX" sz="2800" b="1" dirty="0" smtClean="0"/>
              <a:t> </a:t>
            </a:r>
            <a:r>
              <a:rPr lang="es-MX" sz="2800" b="1" dirty="0" err="1" smtClean="0"/>
              <a:t>effect</a:t>
            </a:r>
            <a:r>
              <a:rPr lang="es-MX" sz="2800" b="1" dirty="0" smtClean="0"/>
              <a:t> </a:t>
            </a:r>
            <a:r>
              <a:rPr lang="es-MX" sz="2800" b="1" dirty="0" err="1" smtClean="0"/>
              <a:t>nutrient</a:t>
            </a:r>
            <a:r>
              <a:rPr lang="es-MX" sz="2800" b="1" dirty="0" smtClean="0"/>
              <a:t> </a:t>
            </a:r>
            <a:r>
              <a:rPr lang="es-MX" sz="2800" b="1" dirty="0" err="1" smtClean="0"/>
              <a:t>levels</a:t>
            </a:r>
            <a:r>
              <a:rPr lang="es-MX" sz="2800" b="1" dirty="0" smtClean="0"/>
              <a:t> in </a:t>
            </a:r>
            <a:r>
              <a:rPr lang="es-MX" sz="2800" b="1" dirty="0" err="1" smtClean="0"/>
              <a:t>fresh</a:t>
            </a:r>
            <a:r>
              <a:rPr lang="es-MX" sz="2800" b="1" dirty="0" smtClean="0"/>
              <a:t>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dirty="0" err="1" smtClean="0"/>
              <a:t>Variety</a:t>
            </a:r>
            <a:endParaRPr lang="es-MX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dirty="0" err="1" smtClean="0"/>
              <a:t>Production</a:t>
            </a:r>
            <a:r>
              <a:rPr lang="es-MX" sz="3200" dirty="0" smtClean="0"/>
              <a:t> </a:t>
            </a:r>
            <a:r>
              <a:rPr lang="es-MX" sz="3200" dirty="0" err="1" smtClean="0"/>
              <a:t>Method</a:t>
            </a:r>
            <a:endParaRPr lang="es-MX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dirty="0" err="1" smtClean="0"/>
              <a:t>Ripeness</a:t>
            </a:r>
            <a:endParaRPr lang="es-MX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dirty="0" smtClean="0"/>
              <a:t>Post </a:t>
            </a:r>
            <a:r>
              <a:rPr lang="es-MX" sz="3200" dirty="0" err="1" smtClean="0"/>
              <a:t>Harvest</a:t>
            </a:r>
            <a:r>
              <a:rPr lang="es-MX" sz="3200" dirty="0" smtClean="0"/>
              <a:t> </a:t>
            </a:r>
            <a:r>
              <a:rPr lang="es-MX" sz="3200" dirty="0" err="1" smtClean="0"/>
              <a:t>Handling</a:t>
            </a:r>
            <a:endParaRPr lang="es-MX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dirty="0" err="1" smtClean="0"/>
              <a:t>Processing</a:t>
            </a:r>
            <a:r>
              <a:rPr lang="es-MX" sz="3200" dirty="0" smtClean="0"/>
              <a:t> and </a:t>
            </a:r>
            <a:r>
              <a:rPr lang="es-MX" sz="3200" dirty="0" err="1" smtClean="0"/>
              <a:t>Packaging</a:t>
            </a:r>
            <a:endParaRPr lang="es-MX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dirty="0" smtClean="0"/>
              <a:t>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dirty="0" err="1" smtClean="0"/>
              <a:t>Transportation</a:t>
            </a:r>
            <a:endParaRPr lang="es-MX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8127009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6331" y="2513255"/>
            <a:ext cx="1155086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1.)	Even </a:t>
            </a:r>
            <a:r>
              <a:rPr lang="en-US" dirty="0"/>
              <a:t>when the highest post-harvest handling standards are met, foods grown far away </a:t>
            </a:r>
            <a:r>
              <a:rPr lang="en-US" dirty="0" smtClean="0"/>
              <a:t>spend </a:t>
            </a:r>
            <a:r>
              <a:rPr lang="en-US" dirty="0"/>
              <a:t>significant time on </a:t>
            </a:r>
            <a:r>
              <a:rPr lang="en-US" dirty="0" smtClean="0"/>
              <a:t>	the </a:t>
            </a:r>
            <a:r>
              <a:rPr lang="en-US" dirty="0"/>
              <a:t>road, and therefore have </a:t>
            </a:r>
            <a:r>
              <a:rPr lang="en-US" dirty="0" smtClean="0"/>
              <a:t>more time </a:t>
            </a:r>
            <a:r>
              <a:rPr lang="en-US" dirty="0"/>
              <a:t>to </a:t>
            </a:r>
            <a:r>
              <a:rPr lang="en-US" dirty="0" smtClean="0"/>
              <a:t>lose </a:t>
            </a:r>
            <a:r>
              <a:rPr lang="en-US" dirty="0"/>
              <a:t>nutrients before reaching the marketplace. </a:t>
            </a:r>
            <a:endParaRPr lang="en-US" dirty="0" smtClean="0"/>
          </a:p>
          <a:p>
            <a:r>
              <a:rPr lang="en-US" dirty="0" smtClean="0"/>
              <a:t>2.) 	Farmers </a:t>
            </a:r>
            <a:r>
              <a:rPr lang="en-US" dirty="0"/>
              <a:t>growing for a local (and especially a direct) market favor </a:t>
            </a:r>
            <a:r>
              <a:rPr lang="en-US" sz="2000" b="1" dirty="0">
                <a:solidFill>
                  <a:srgbClr val="92D050"/>
                </a:solidFill>
                <a:latin typeface="Arial Black" panose="020B0A04020102020204" pitchFamily="34" charset="0"/>
              </a:rPr>
              <a:t>taste</a:t>
            </a:r>
            <a:r>
              <a:rPr lang="en-US" dirty="0"/>
              <a:t>, </a:t>
            </a:r>
            <a:r>
              <a:rPr lang="en-US" b="1" dirty="0">
                <a:solidFill>
                  <a:srgbClr val="92D050"/>
                </a:solidFill>
                <a:latin typeface="Arial Black" panose="020B0A04020102020204" pitchFamily="34" charset="0"/>
              </a:rPr>
              <a:t>nutrition</a:t>
            </a:r>
            <a:r>
              <a:rPr lang="en-US" dirty="0"/>
              <a:t> and </a:t>
            </a:r>
            <a:r>
              <a:rPr lang="en-US" b="1" dirty="0">
                <a:solidFill>
                  <a:srgbClr val="92D050"/>
                </a:solidFill>
                <a:latin typeface="Arial Black" panose="020B0A04020102020204" pitchFamily="34" charset="0"/>
              </a:rPr>
              <a:t>diversity</a:t>
            </a:r>
            <a:r>
              <a:rPr lang="en-US" dirty="0"/>
              <a:t> over </a:t>
            </a:r>
            <a:r>
              <a:rPr lang="en-US" dirty="0" smtClean="0"/>
              <a:t>	ship-	ability </a:t>
            </a:r>
            <a:r>
              <a:rPr lang="en-US" dirty="0"/>
              <a:t>when </a:t>
            </a:r>
            <a:r>
              <a:rPr lang="en-US" dirty="0" smtClean="0"/>
              <a:t>choosing </a:t>
            </a:r>
            <a:r>
              <a:rPr lang="en-US" dirty="0"/>
              <a:t>varieties. Greater crop </a:t>
            </a:r>
            <a:r>
              <a:rPr lang="en-US" dirty="0" smtClean="0"/>
              <a:t>diversity </a:t>
            </a:r>
            <a:r>
              <a:rPr lang="en-US" dirty="0"/>
              <a:t>from the farmer means greater nutritional diversity for </a:t>
            </a:r>
            <a:r>
              <a:rPr lang="en-US" dirty="0" smtClean="0"/>
              <a:t>the 	eater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3.)	In </a:t>
            </a:r>
            <a:r>
              <a:rPr lang="en-US" dirty="0"/>
              <a:t>direct and local marketing strategies, produce is </a:t>
            </a:r>
            <a:r>
              <a:rPr lang="en-US" dirty="0" smtClean="0">
                <a:solidFill>
                  <a:srgbClr val="92D050"/>
                </a:solidFill>
                <a:latin typeface="Arial Black" panose="020B0A04020102020204" pitchFamily="34" charset="0"/>
              </a:rPr>
              <a:t>sold </a:t>
            </a:r>
            <a:r>
              <a:rPr lang="en-US" dirty="0">
                <a:solidFill>
                  <a:srgbClr val="92D050"/>
                </a:solidFill>
                <a:latin typeface="Arial Black" panose="020B0A04020102020204" pitchFamily="34" charset="0"/>
              </a:rPr>
              <a:t>within 24 hours </a:t>
            </a:r>
            <a:r>
              <a:rPr lang="en-US" dirty="0"/>
              <a:t>after harvest, at its </a:t>
            </a:r>
            <a:r>
              <a:rPr lang="en-US" dirty="0">
                <a:solidFill>
                  <a:srgbClr val="92D050"/>
                </a:solidFill>
                <a:latin typeface="Arial Black" panose="020B0A04020102020204" pitchFamily="34" charset="0"/>
              </a:rPr>
              <a:t>peak </a:t>
            </a:r>
            <a:r>
              <a:rPr lang="en-US" dirty="0" smtClean="0">
                <a:solidFill>
                  <a:srgbClr val="92D050"/>
                </a:solidFill>
                <a:latin typeface="Arial Black" panose="020B0A04020102020204" pitchFamily="34" charset="0"/>
              </a:rPr>
              <a:t>	freshness </a:t>
            </a:r>
            <a:r>
              <a:rPr lang="en-US" dirty="0"/>
              <a:t>and </a:t>
            </a:r>
            <a:r>
              <a:rPr lang="en-US" dirty="0" smtClean="0">
                <a:solidFill>
                  <a:srgbClr val="92D050"/>
                </a:solidFill>
                <a:latin typeface="Arial Black" panose="020B0A04020102020204" pitchFamily="34" charset="0"/>
              </a:rPr>
              <a:t>ripeness</a:t>
            </a:r>
            <a:r>
              <a:rPr lang="en-US" dirty="0"/>
              <a:t>, making consuming </a:t>
            </a:r>
            <a:r>
              <a:rPr lang="en-US" dirty="0" smtClean="0"/>
              <a:t>them a </a:t>
            </a:r>
            <a:r>
              <a:rPr lang="en-US" dirty="0"/>
              <a:t>more attractive prospect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4.) 	During </a:t>
            </a:r>
            <a:r>
              <a:rPr lang="en-US" dirty="0"/>
              <a:t>this short time and distance, produce is likely handled by fewer people, decreasing potential for damage, and </a:t>
            </a:r>
            <a:r>
              <a:rPr lang="en-US" dirty="0" smtClean="0"/>
              <a:t>	typically </a:t>
            </a:r>
            <a:r>
              <a:rPr lang="en-US" dirty="0"/>
              <a:t>not harvested with </a:t>
            </a:r>
            <a:r>
              <a:rPr lang="en-US" dirty="0" smtClean="0"/>
              <a:t>industrial </a:t>
            </a:r>
            <a:r>
              <a:rPr lang="en-US" dirty="0"/>
              <a:t>machinery. Minimizing transportation and processing can ensure maximum </a:t>
            </a:r>
            <a:r>
              <a:rPr lang="en-US" dirty="0" smtClean="0"/>
              <a:t>	freshness </a:t>
            </a:r>
            <a:r>
              <a:rPr lang="en-US" dirty="0"/>
              <a:t>and </a:t>
            </a:r>
            <a:r>
              <a:rPr lang="en-US" dirty="0">
                <a:solidFill>
                  <a:srgbClr val="92D050"/>
                </a:solidFill>
                <a:latin typeface="Arial Black" panose="020B0A04020102020204" pitchFamily="34" charset="0"/>
              </a:rPr>
              <a:t>flavor</a:t>
            </a:r>
            <a:r>
              <a:rPr lang="en-US" dirty="0"/>
              <a:t>, and nutrient retention. </a:t>
            </a:r>
            <a:endParaRPr lang="es-MX" dirty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870417" y="729916"/>
            <a:ext cx="6630933" cy="1386271"/>
            <a:chOff x="107282516" y="109567599"/>
            <a:chExt cx="5805368" cy="1235201"/>
          </a:xfrm>
        </p:grpSpPr>
        <p:sp>
          <p:nvSpPr>
            <p:cNvPr id="4" name="Rectangle 3" hidden="1"/>
            <p:cNvSpPr>
              <a:spLocks noChangeArrowheads="1"/>
            </p:cNvSpPr>
            <p:nvPr/>
          </p:nvSpPr>
          <p:spPr bwMode="auto">
            <a:xfrm>
              <a:off x="107282516" y="109567599"/>
              <a:ext cx="5805368" cy="12352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107282516" y="109567599"/>
              <a:ext cx="5805368" cy="1235201"/>
              <a:chOff x="107282516" y="109567599"/>
              <a:chExt cx="5805368" cy="1235201"/>
            </a:xfrm>
          </p:grpSpPr>
          <p:sp>
            <p:nvSpPr>
              <p:cNvPr id="6" name="Text Box 5"/>
              <p:cNvSpPr txBox="1">
                <a:spLocks noChangeArrowheads="1"/>
              </p:cNvSpPr>
              <p:nvPr/>
            </p:nvSpPr>
            <p:spPr bwMode="auto">
              <a:xfrm>
                <a:off x="107282516" y="110398030"/>
                <a:ext cx="5698982" cy="2520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107282516" y="109772057"/>
                <a:ext cx="5698982" cy="636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Answer</a:t>
                </a:r>
                <a:r>
                  <a:rPr kumimoji="0" lang="en-US" altLang="en-US" sz="35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:</a:t>
                </a:r>
                <a:endPara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" name="Line 7"/>
              <p:cNvSpPr>
                <a:spLocks noChangeShapeType="1"/>
              </p:cNvSpPr>
              <p:nvPr/>
            </p:nvSpPr>
            <p:spPr bwMode="auto">
              <a:xfrm flipV="1">
                <a:off x="107283167" y="109567599"/>
                <a:ext cx="104775" cy="16557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 flipV="1">
                <a:off x="112983109" y="109569883"/>
                <a:ext cx="104775" cy="16557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>
                <a:off x="107284778" y="109735453"/>
                <a:ext cx="5698331" cy="1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1" name="Line 10"/>
              <p:cNvSpPr>
                <a:spLocks noChangeShapeType="1"/>
              </p:cNvSpPr>
              <p:nvPr/>
            </p:nvSpPr>
            <p:spPr bwMode="auto">
              <a:xfrm flipV="1">
                <a:off x="112983109" y="110637229"/>
                <a:ext cx="104775" cy="16557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>
                <a:off x="107283167" y="110802799"/>
                <a:ext cx="5698331" cy="1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</p:grpSp>
      </p:grpSp>
      <p:sp>
        <p:nvSpPr>
          <p:cNvPr id="13" name="Rectangle 12"/>
          <p:cNvSpPr/>
          <p:nvPr/>
        </p:nvSpPr>
        <p:spPr>
          <a:xfrm>
            <a:off x="4093132" y="1104119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i="1" dirty="0">
                <a:solidFill>
                  <a:srgbClr val="92D050"/>
                </a:solidFill>
              </a:rPr>
              <a:t>R</a:t>
            </a:r>
            <a:r>
              <a:rPr lang="en-US" sz="2400" b="1" i="1" dirty="0" smtClean="0">
                <a:solidFill>
                  <a:srgbClr val="92D050"/>
                </a:solidFill>
              </a:rPr>
              <a:t>elying </a:t>
            </a:r>
            <a:r>
              <a:rPr lang="en-US" sz="2400" b="1" i="1" dirty="0">
                <a:solidFill>
                  <a:srgbClr val="92D050"/>
                </a:solidFill>
              </a:rPr>
              <a:t>on local sources for your produce needs has some distinct </a:t>
            </a:r>
            <a:r>
              <a:rPr lang="en-US" sz="2400" b="1" i="1" dirty="0" smtClean="0">
                <a:solidFill>
                  <a:srgbClr val="92D050"/>
                </a:solidFill>
              </a:rPr>
              <a:t>advantages </a:t>
            </a:r>
            <a:endParaRPr lang="en-US" sz="2400" b="1" i="1" dirty="0">
              <a:solidFill>
                <a:srgbClr val="92D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1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986032" y="337426"/>
            <a:ext cx="5805488" cy="1235075"/>
            <a:chOff x="107282516" y="109567599"/>
            <a:chExt cx="5805368" cy="1235201"/>
          </a:xfrm>
        </p:grpSpPr>
        <p:sp>
          <p:nvSpPr>
            <p:cNvPr id="3" name="Rectangle 3" hidden="1"/>
            <p:cNvSpPr>
              <a:spLocks noChangeArrowheads="1"/>
            </p:cNvSpPr>
            <p:nvPr/>
          </p:nvSpPr>
          <p:spPr bwMode="auto">
            <a:xfrm>
              <a:off x="107282516" y="109567599"/>
              <a:ext cx="5805368" cy="12352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07282516" y="109567599"/>
              <a:ext cx="5805368" cy="1235201"/>
              <a:chOff x="107282516" y="109567599"/>
              <a:chExt cx="5805368" cy="1235201"/>
            </a:xfrm>
          </p:grpSpPr>
          <p:sp>
            <p:nvSpPr>
              <p:cNvPr id="5" name="Text Box 5"/>
              <p:cNvSpPr txBox="1">
                <a:spLocks noChangeArrowheads="1"/>
              </p:cNvSpPr>
              <p:nvPr/>
            </p:nvSpPr>
            <p:spPr bwMode="auto">
              <a:xfrm>
                <a:off x="107282516" y="110398030"/>
                <a:ext cx="5698982" cy="2520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" name="Text Box 6"/>
              <p:cNvSpPr txBox="1">
                <a:spLocks noChangeArrowheads="1"/>
              </p:cNvSpPr>
              <p:nvPr/>
            </p:nvSpPr>
            <p:spPr bwMode="auto">
              <a:xfrm>
                <a:off x="107282516" y="109761760"/>
                <a:ext cx="5698982" cy="636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How it works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" name="Line 7"/>
              <p:cNvSpPr>
                <a:spLocks noChangeShapeType="1"/>
              </p:cNvSpPr>
              <p:nvPr/>
            </p:nvSpPr>
            <p:spPr bwMode="auto">
              <a:xfrm flipV="1">
                <a:off x="107283167" y="109567599"/>
                <a:ext cx="104775" cy="16557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8" name="Line 8"/>
              <p:cNvSpPr>
                <a:spLocks noChangeShapeType="1"/>
              </p:cNvSpPr>
              <p:nvPr/>
            </p:nvSpPr>
            <p:spPr bwMode="auto">
              <a:xfrm flipV="1">
                <a:off x="112983109" y="109569883"/>
                <a:ext cx="104775" cy="16557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>
                <a:off x="107284778" y="109735453"/>
                <a:ext cx="5698331" cy="1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V="1">
                <a:off x="112983109" y="110637229"/>
                <a:ext cx="104775" cy="16557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>
                <a:off x="107283167" y="110802799"/>
                <a:ext cx="5698331" cy="1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</p:grpSp>
      </p:grp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030014" y="2182811"/>
            <a:ext cx="7840717" cy="2956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1.)Members join the CSA by pre-paying all or a portion of their membership plan.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2.)Customize your plan by choosing what type of bag you would like each week, and number of participation weeks.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3.)  Pick up your bag each week and enjoy!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2" descr="Canvas B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896" y="552226"/>
            <a:ext cx="2552563" cy="326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18982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840037" y="309070"/>
            <a:ext cx="8007350" cy="1120337"/>
            <a:chOff x="107282516" y="109567599"/>
            <a:chExt cx="5805368" cy="1235201"/>
          </a:xfrm>
        </p:grpSpPr>
        <p:sp>
          <p:nvSpPr>
            <p:cNvPr id="3" name="Rectangle 3" hidden="1"/>
            <p:cNvSpPr>
              <a:spLocks noChangeArrowheads="1"/>
            </p:cNvSpPr>
            <p:nvPr/>
          </p:nvSpPr>
          <p:spPr bwMode="auto">
            <a:xfrm>
              <a:off x="107282516" y="109567599"/>
              <a:ext cx="5805368" cy="12352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07282516" y="109567599"/>
              <a:ext cx="5805368" cy="1235201"/>
              <a:chOff x="107282516" y="109567599"/>
              <a:chExt cx="5805368" cy="1235201"/>
            </a:xfrm>
          </p:grpSpPr>
          <p:sp>
            <p:nvSpPr>
              <p:cNvPr id="5" name="Text Box 5"/>
              <p:cNvSpPr txBox="1">
                <a:spLocks noChangeArrowheads="1"/>
              </p:cNvSpPr>
              <p:nvPr/>
            </p:nvSpPr>
            <p:spPr bwMode="auto">
              <a:xfrm>
                <a:off x="107282516" y="110398030"/>
                <a:ext cx="5698982" cy="2520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" name="Text Box 6"/>
              <p:cNvSpPr txBox="1">
                <a:spLocks noChangeArrowheads="1"/>
              </p:cNvSpPr>
              <p:nvPr/>
            </p:nvSpPr>
            <p:spPr bwMode="auto">
              <a:xfrm>
                <a:off x="107282516" y="109761760"/>
                <a:ext cx="5698982" cy="636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Bag Options– Customize your plan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" name="Line 7"/>
              <p:cNvSpPr>
                <a:spLocks noChangeShapeType="1"/>
              </p:cNvSpPr>
              <p:nvPr/>
            </p:nvSpPr>
            <p:spPr bwMode="auto">
              <a:xfrm flipV="1">
                <a:off x="107283167" y="109567599"/>
                <a:ext cx="104775" cy="16557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8" name="Line 8"/>
              <p:cNvSpPr>
                <a:spLocks noChangeShapeType="1"/>
              </p:cNvSpPr>
              <p:nvPr/>
            </p:nvSpPr>
            <p:spPr bwMode="auto">
              <a:xfrm flipV="1">
                <a:off x="112983109" y="109569883"/>
                <a:ext cx="104775" cy="16557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>
                <a:off x="107284778" y="109735453"/>
                <a:ext cx="5698331" cy="1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V="1">
                <a:off x="112983109" y="110637229"/>
                <a:ext cx="104775" cy="16557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>
                <a:off x="107283167" y="110802799"/>
                <a:ext cx="5698331" cy="1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</p:grp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114342"/>
              </p:ext>
            </p:extLst>
          </p:nvPr>
        </p:nvGraphicFramePr>
        <p:xfrm>
          <a:off x="1681576" y="1609219"/>
          <a:ext cx="8366314" cy="484000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46478">
                  <a:extLst>
                    <a:ext uri="{9D8B030D-6E8A-4147-A177-3AD203B41FA5}">
                      <a16:colId xmlns:a16="http://schemas.microsoft.com/office/drawing/2014/main" xmlns="" val="4059689280"/>
                    </a:ext>
                  </a:extLst>
                </a:gridCol>
                <a:gridCol w="864688">
                  <a:extLst>
                    <a:ext uri="{9D8B030D-6E8A-4147-A177-3AD203B41FA5}">
                      <a16:colId xmlns:a16="http://schemas.microsoft.com/office/drawing/2014/main" xmlns="" val="3254102636"/>
                    </a:ext>
                  </a:extLst>
                </a:gridCol>
                <a:gridCol w="5855148">
                  <a:extLst>
                    <a:ext uri="{9D8B030D-6E8A-4147-A177-3AD203B41FA5}">
                      <a16:colId xmlns:a16="http://schemas.microsoft.com/office/drawing/2014/main" xmlns="" val="2570699597"/>
                    </a:ext>
                  </a:extLst>
                </a:gridCol>
              </a:tblGrid>
              <a:tr h="612345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500" kern="1400">
                          <a:ln>
                            <a:noFill/>
                          </a:ln>
                          <a:effectLst/>
                        </a:rPr>
                        <a:t>Bag</a:t>
                      </a:r>
                      <a:endParaRPr lang="en-US" sz="900" kern="1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95" marR="32295" marT="32295" marB="32295"/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400" dirty="0">
                          <a:ln>
                            <a:noFill/>
                          </a:ln>
                          <a:effectLst/>
                        </a:rPr>
                        <a:t>Price per week</a:t>
                      </a:r>
                      <a:endParaRPr lang="en-US" sz="900" b="1" kern="14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95" marR="32295" marT="32295" marB="32295"/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400" dirty="0">
                          <a:ln>
                            <a:noFill/>
                          </a:ln>
                          <a:effectLst/>
                        </a:rPr>
                        <a:t>Description</a:t>
                      </a:r>
                      <a:endParaRPr lang="en-US" sz="900" b="1" kern="14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95" marR="32295" marT="32295" marB="32295"/>
                </a:tc>
                <a:extLst>
                  <a:ext uri="{0D108BD9-81ED-4DB2-BD59-A6C34878D82A}">
                    <a16:rowId xmlns:a16="http://schemas.microsoft.com/office/drawing/2014/main" xmlns="" val="1824701603"/>
                  </a:ext>
                </a:extLst>
              </a:tr>
              <a:tr h="696293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 dirty="0">
                          <a:ln>
                            <a:noFill/>
                          </a:ln>
                          <a:effectLst/>
                        </a:rPr>
                        <a:t>Veggie: Full Share</a:t>
                      </a:r>
                      <a:endParaRPr lang="en-US" sz="1000" kern="14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95" marR="32295" marT="32295" marB="32295"/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>
                          <a:ln>
                            <a:noFill/>
                          </a:ln>
                          <a:effectLst/>
                        </a:rPr>
                        <a:t>$12</a:t>
                      </a:r>
                      <a:endParaRPr lang="en-US" sz="1000" kern="1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95" marR="32295" marT="32295" marB="32295"/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 dirty="0">
                          <a:ln>
                            <a:noFill/>
                          </a:ln>
                          <a:effectLst/>
                        </a:rPr>
                        <a:t>fruits and vegetables as they come into season</a:t>
                      </a:r>
                      <a:endParaRPr lang="en-US" sz="1000" kern="1400" dirty="0">
                        <a:ln>
                          <a:noFill/>
                        </a:ln>
                        <a:effectLst/>
                      </a:endParaRPr>
                    </a:p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en-US" sz="1000" kern="14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95" marR="32295" marT="32295" marB="32295"/>
                </a:tc>
                <a:extLst>
                  <a:ext uri="{0D108BD9-81ED-4DB2-BD59-A6C34878D82A}">
                    <a16:rowId xmlns:a16="http://schemas.microsoft.com/office/drawing/2014/main" xmlns="" val="3922966223"/>
                  </a:ext>
                </a:extLst>
              </a:tr>
              <a:tr h="696293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>
                          <a:ln>
                            <a:noFill/>
                          </a:ln>
                          <a:effectLst/>
                        </a:rPr>
                        <a:t>Veggie: Half Share</a:t>
                      </a:r>
                      <a:endParaRPr lang="en-US" sz="1000" kern="1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95" marR="32295" marT="32295" marB="32295"/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>
                          <a:ln>
                            <a:noFill/>
                          </a:ln>
                          <a:effectLst/>
                        </a:rPr>
                        <a:t>$6</a:t>
                      </a:r>
                      <a:endParaRPr lang="en-US" sz="1000" kern="1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95" marR="32295" marT="32295" marB="32295"/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>
                          <a:ln>
                            <a:noFill/>
                          </a:ln>
                          <a:effectLst/>
                        </a:rPr>
                        <a:t>fruits and vegetables as they come into season</a:t>
                      </a:r>
                      <a:endParaRPr lang="en-US" sz="1000" kern="1400">
                        <a:ln>
                          <a:noFill/>
                        </a:ln>
                        <a:effectLst/>
                      </a:endParaRPr>
                    </a:p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en-US" sz="1000" kern="1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95" marR="32295" marT="32295" marB="32295"/>
                </a:tc>
                <a:extLst>
                  <a:ext uri="{0D108BD9-81ED-4DB2-BD59-A6C34878D82A}">
                    <a16:rowId xmlns:a16="http://schemas.microsoft.com/office/drawing/2014/main" xmlns="" val="2551147145"/>
                  </a:ext>
                </a:extLst>
              </a:tr>
              <a:tr h="33265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>
                          <a:ln>
                            <a:noFill/>
                          </a:ln>
                          <a:effectLst/>
                        </a:rPr>
                        <a:t>Meat: </a:t>
                      </a:r>
                      <a:endParaRPr lang="en-US" sz="1000" kern="1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95" marR="32295" marT="32295" marB="32295"/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>
                          <a:ln>
                            <a:noFill/>
                          </a:ln>
                          <a:effectLst/>
                        </a:rPr>
                        <a:t>$12</a:t>
                      </a:r>
                      <a:endParaRPr lang="en-US" sz="1000" kern="1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95" marR="32295" marT="32295" marB="32295"/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 dirty="0">
                          <a:ln>
                            <a:noFill/>
                          </a:ln>
                          <a:effectLst/>
                        </a:rPr>
                        <a:t>Local grain fed beef, farm raised whole chickens, and various pork cuts</a:t>
                      </a:r>
                      <a:endParaRPr lang="en-US" sz="1000" kern="14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95" marR="32295" marT="32295" marB="32295"/>
                </a:tc>
                <a:extLst>
                  <a:ext uri="{0D108BD9-81ED-4DB2-BD59-A6C34878D82A}">
                    <a16:rowId xmlns:a16="http://schemas.microsoft.com/office/drawing/2014/main" xmlns="" val="2260334337"/>
                  </a:ext>
                </a:extLst>
              </a:tr>
              <a:tr h="33265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>
                          <a:ln>
                            <a:noFill/>
                          </a:ln>
                          <a:effectLst/>
                        </a:rPr>
                        <a:t>Grain</a:t>
                      </a:r>
                      <a:endParaRPr lang="en-US" sz="1000" kern="1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95" marR="32295" marT="32295" marB="32295"/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>
                          <a:ln>
                            <a:noFill/>
                          </a:ln>
                          <a:effectLst/>
                        </a:rPr>
                        <a:t>$10</a:t>
                      </a:r>
                      <a:endParaRPr lang="en-US" sz="1000" kern="1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95" marR="32295" marT="32295" marB="32295"/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>
                          <a:ln>
                            <a:noFill/>
                          </a:ln>
                          <a:effectLst/>
                        </a:rPr>
                        <a:t>Homemade pastas, baked goods, and breads</a:t>
                      </a:r>
                      <a:endParaRPr lang="en-US" sz="1000" kern="1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95" marR="32295" marT="32295" marB="32295"/>
                </a:tc>
                <a:extLst>
                  <a:ext uri="{0D108BD9-81ED-4DB2-BD59-A6C34878D82A}">
                    <a16:rowId xmlns:a16="http://schemas.microsoft.com/office/drawing/2014/main" xmlns="" val="1538394264"/>
                  </a:ext>
                </a:extLst>
              </a:tr>
              <a:tr h="33265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>
                          <a:ln>
                            <a:noFill/>
                          </a:ln>
                          <a:effectLst/>
                        </a:rPr>
                        <a:t>Canned Goods</a:t>
                      </a:r>
                      <a:endParaRPr lang="en-US" sz="1000" kern="1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95" marR="32295" marT="32295" marB="32295"/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>
                          <a:ln>
                            <a:noFill/>
                          </a:ln>
                          <a:effectLst/>
                        </a:rPr>
                        <a:t>$7</a:t>
                      </a:r>
                      <a:endParaRPr lang="en-US" sz="1000" kern="1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95" marR="32295" marT="32295" marB="32295"/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 dirty="0">
                          <a:ln>
                            <a:noFill/>
                          </a:ln>
                          <a:effectLst/>
                        </a:rPr>
                        <a:t>Salsa, jams, </a:t>
                      </a:r>
                      <a:r>
                        <a:rPr lang="en-US" sz="1600" kern="1400" dirty="0" smtClean="0">
                          <a:ln>
                            <a:noFill/>
                          </a:ln>
                          <a:effectLst/>
                        </a:rPr>
                        <a:t>jelly, pickles, honey</a:t>
                      </a:r>
                      <a:endParaRPr lang="en-US" sz="1000" kern="14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95" marR="32295" marT="32295" marB="32295"/>
                </a:tc>
                <a:extLst>
                  <a:ext uri="{0D108BD9-81ED-4DB2-BD59-A6C34878D82A}">
                    <a16:rowId xmlns:a16="http://schemas.microsoft.com/office/drawing/2014/main" xmlns="" val="227662161"/>
                  </a:ext>
                </a:extLst>
              </a:tr>
              <a:tr h="33265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>
                          <a:ln>
                            <a:noFill/>
                          </a:ln>
                          <a:effectLst/>
                        </a:rPr>
                        <a:t>Eggs</a:t>
                      </a:r>
                      <a:endParaRPr lang="en-US" sz="1000" kern="1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95" marR="32295" marT="32295" marB="32295"/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>
                          <a:ln>
                            <a:noFill/>
                          </a:ln>
                          <a:effectLst/>
                        </a:rPr>
                        <a:t>$3.50</a:t>
                      </a:r>
                      <a:endParaRPr lang="en-US" sz="1000" kern="1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95" marR="32295" marT="32295" marB="32295"/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>
                          <a:ln>
                            <a:noFill/>
                          </a:ln>
                          <a:effectLst/>
                        </a:rPr>
                        <a:t>Free range eggs</a:t>
                      </a:r>
                      <a:endParaRPr lang="en-US" sz="1000" kern="1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95" marR="32295" marT="32295" marB="32295"/>
                </a:tc>
                <a:extLst>
                  <a:ext uri="{0D108BD9-81ED-4DB2-BD59-A6C34878D82A}">
                    <a16:rowId xmlns:a16="http://schemas.microsoft.com/office/drawing/2014/main" xmlns="" val="2160101172"/>
                  </a:ext>
                </a:extLst>
              </a:tr>
              <a:tr h="33265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>
                          <a:ln>
                            <a:noFill/>
                          </a:ln>
                          <a:effectLst/>
                        </a:rPr>
                        <a:t>Dairy</a:t>
                      </a:r>
                      <a:endParaRPr lang="en-US" sz="1000" kern="1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95" marR="32295" marT="32295" marB="32295"/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>
                          <a:ln>
                            <a:noFill/>
                          </a:ln>
                          <a:effectLst/>
                        </a:rPr>
                        <a:t>$7</a:t>
                      </a:r>
                      <a:endParaRPr lang="en-US" sz="1000" kern="1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95" marR="32295" marT="32295" marB="32295"/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 dirty="0">
                          <a:ln>
                            <a:noFill/>
                          </a:ln>
                          <a:effectLst/>
                        </a:rPr>
                        <a:t>Various cheeses</a:t>
                      </a:r>
                      <a:endParaRPr lang="en-US" sz="1000" kern="14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95" marR="32295" marT="32295" marB="32295"/>
                </a:tc>
                <a:extLst>
                  <a:ext uri="{0D108BD9-81ED-4DB2-BD59-A6C34878D82A}">
                    <a16:rowId xmlns:a16="http://schemas.microsoft.com/office/drawing/2014/main" xmlns="" val="2132291610"/>
                  </a:ext>
                </a:extLst>
              </a:tr>
              <a:tr h="696293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>
                          <a:ln>
                            <a:noFill/>
                          </a:ln>
                          <a:effectLst/>
                        </a:rPr>
                        <a:t>Combo</a:t>
                      </a:r>
                      <a:endParaRPr lang="en-US" sz="1000" kern="1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95" marR="32295" marT="32295" marB="32295"/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>
                          <a:ln>
                            <a:noFill/>
                          </a:ln>
                          <a:effectLst/>
                        </a:rPr>
                        <a:t>$7</a:t>
                      </a:r>
                      <a:endParaRPr lang="en-US" sz="1000" kern="1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95" marR="32295" marT="32295" marB="32295"/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 dirty="0">
                          <a:ln>
                            <a:noFill/>
                          </a:ln>
                          <a:effectLst/>
                        </a:rPr>
                        <a:t>Alternating between Grains, Canned good, Eggs, and Dairy </a:t>
                      </a:r>
                      <a:endParaRPr lang="en-US" sz="1000" kern="1400" dirty="0">
                        <a:ln>
                          <a:noFill/>
                        </a:ln>
                        <a:effectLst/>
                      </a:endParaRPr>
                    </a:p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 dirty="0">
                          <a:ln>
                            <a:noFill/>
                          </a:ln>
                          <a:effectLst/>
                        </a:rPr>
                        <a:t>(Note: Meat and Vegetables not included)</a:t>
                      </a:r>
                      <a:endParaRPr lang="en-US" sz="1000" kern="14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95" marR="32295" marT="32295" marB="32295"/>
                </a:tc>
                <a:extLst>
                  <a:ext uri="{0D108BD9-81ED-4DB2-BD59-A6C34878D82A}">
                    <a16:rowId xmlns:a16="http://schemas.microsoft.com/office/drawing/2014/main" xmlns="" val="1142167958"/>
                  </a:ext>
                </a:extLst>
              </a:tr>
            </a:tbl>
          </a:graphicData>
        </a:graphic>
      </p:graphicFrame>
      <p:sp>
        <p:nvSpPr>
          <p:cNvPr id="15" name="Control 13"/>
          <p:cNvSpPr>
            <a:spLocks noChangeArrowheads="1" noChangeShapeType="1"/>
          </p:cNvSpPr>
          <p:nvPr/>
        </p:nvSpPr>
        <p:spPr bwMode="auto">
          <a:xfrm>
            <a:off x="2821809" y="6858000"/>
            <a:ext cx="8570913" cy="1595492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069222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19688" y="398901"/>
            <a:ext cx="8634413" cy="1389062"/>
            <a:chOff x="107282516" y="109567599"/>
            <a:chExt cx="5805368" cy="1235201"/>
          </a:xfrm>
        </p:grpSpPr>
        <p:sp>
          <p:nvSpPr>
            <p:cNvPr id="3" name="Rectangle 3" hidden="1"/>
            <p:cNvSpPr>
              <a:spLocks noChangeArrowheads="1"/>
            </p:cNvSpPr>
            <p:nvPr/>
          </p:nvSpPr>
          <p:spPr bwMode="auto">
            <a:xfrm>
              <a:off x="107282516" y="109567599"/>
              <a:ext cx="5805368" cy="12352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07282516" y="109567599"/>
              <a:ext cx="5805368" cy="1235201"/>
              <a:chOff x="107282516" y="109567599"/>
              <a:chExt cx="5805368" cy="1235201"/>
            </a:xfrm>
          </p:grpSpPr>
          <p:sp>
            <p:nvSpPr>
              <p:cNvPr id="5" name="Text Box 5"/>
              <p:cNvSpPr txBox="1">
                <a:spLocks noChangeArrowheads="1"/>
              </p:cNvSpPr>
              <p:nvPr/>
            </p:nvSpPr>
            <p:spPr bwMode="auto">
              <a:xfrm>
                <a:off x="107282516" y="110398030"/>
                <a:ext cx="5698982" cy="2520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" name="Text Box 6"/>
              <p:cNvSpPr txBox="1">
                <a:spLocks noChangeArrowheads="1"/>
              </p:cNvSpPr>
              <p:nvPr/>
            </p:nvSpPr>
            <p:spPr bwMode="auto">
              <a:xfrm>
                <a:off x="107282516" y="109761760"/>
                <a:ext cx="5698982" cy="636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Bag Options– Choose your Timeframe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" name="Line 7"/>
              <p:cNvSpPr>
                <a:spLocks noChangeShapeType="1"/>
              </p:cNvSpPr>
              <p:nvPr/>
            </p:nvSpPr>
            <p:spPr bwMode="auto">
              <a:xfrm flipV="1">
                <a:off x="107283167" y="109567599"/>
                <a:ext cx="104775" cy="16557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8" name="Line 8"/>
              <p:cNvSpPr>
                <a:spLocks noChangeShapeType="1"/>
              </p:cNvSpPr>
              <p:nvPr/>
            </p:nvSpPr>
            <p:spPr bwMode="auto">
              <a:xfrm flipV="1">
                <a:off x="112983109" y="109569883"/>
                <a:ext cx="104775" cy="16557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>
                <a:off x="107284778" y="109735453"/>
                <a:ext cx="5698331" cy="1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V="1">
                <a:off x="112983109" y="110637229"/>
                <a:ext cx="104775" cy="16557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>
                <a:off x="107283167" y="110802799"/>
                <a:ext cx="5698331" cy="1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</p:grp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616595"/>
              </p:ext>
            </p:extLst>
          </p:nvPr>
        </p:nvGraphicFramePr>
        <p:xfrm>
          <a:off x="783881" y="1959655"/>
          <a:ext cx="5516212" cy="4351338"/>
        </p:xfrm>
        <a:graphic>
          <a:graphicData uri="http://schemas.openxmlformats.org/drawingml/2006/table">
            <a:tbl>
              <a:tblPr/>
              <a:tblGrid>
                <a:gridCol w="1244129">
                  <a:extLst>
                    <a:ext uri="{9D8B030D-6E8A-4147-A177-3AD203B41FA5}">
                      <a16:colId xmlns:a16="http://schemas.microsoft.com/office/drawing/2014/main" xmlns="" val="3589391184"/>
                    </a:ext>
                  </a:extLst>
                </a:gridCol>
                <a:gridCol w="839252">
                  <a:extLst>
                    <a:ext uri="{9D8B030D-6E8A-4147-A177-3AD203B41FA5}">
                      <a16:colId xmlns:a16="http://schemas.microsoft.com/office/drawing/2014/main" xmlns="" val="4133538273"/>
                    </a:ext>
                  </a:extLst>
                </a:gridCol>
                <a:gridCol w="1144277">
                  <a:extLst>
                    <a:ext uri="{9D8B030D-6E8A-4147-A177-3AD203B41FA5}">
                      <a16:colId xmlns:a16="http://schemas.microsoft.com/office/drawing/2014/main" xmlns="" val="1236231592"/>
                    </a:ext>
                  </a:extLst>
                </a:gridCol>
                <a:gridCol w="1144277">
                  <a:extLst>
                    <a:ext uri="{9D8B030D-6E8A-4147-A177-3AD203B41FA5}">
                      <a16:colId xmlns:a16="http://schemas.microsoft.com/office/drawing/2014/main" xmlns="" val="662800003"/>
                    </a:ext>
                  </a:extLst>
                </a:gridCol>
                <a:gridCol w="1144277">
                  <a:extLst>
                    <a:ext uri="{9D8B030D-6E8A-4147-A177-3AD203B41FA5}">
                      <a16:colId xmlns:a16="http://schemas.microsoft.com/office/drawing/2014/main" xmlns="" val="421080392"/>
                    </a:ext>
                  </a:extLst>
                </a:gridCol>
              </a:tblGrid>
              <a:tr h="654366"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5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Bag</a:t>
                      </a:r>
                      <a:endParaRPr lang="en-US" sz="9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98" marR="32798" marT="32798" marB="32798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7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 per week</a:t>
                      </a:r>
                      <a:endParaRPr lang="en-US" sz="9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98" marR="32798" marT="32798" marB="32798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7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</a:t>
                      </a:r>
                      <a:r>
                        <a:rPr lang="en-US" sz="1400" b="1" kern="14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session </a:t>
                      </a:r>
                      <a:endParaRPr lang="en-US" sz="9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 weeks)</a:t>
                      </a:r>
                      <a:endParaRPr lang="en-US" sz="9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98" marR="32798" marT="32798" marB="32798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</a:t>
                      </a:r>
                      <a:r>
                        <a:rPr lang="en-US" sz="1400" b="1" kern="14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sessions </a:t>
                      </a:r>
                      <a:endParaRPr lang="en-US" sz="9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(18 weeks)</a:t>
                      </a:r>
                      <a:endParaRPr lang="en-US" sz="9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98" marR="32798" marT="32798" marB="32798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</a:t>
                      </a:r>
                      <a:r>
                        <a:rPr lang="en-US" sz="1400" b="1" kern="14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sessions</a:t>
                      </a:r>
                      <a:endParaRPr lang="en-US" sz="9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(27 weeks)</a:t>
                      </a:r>
                      <a:endParaRPr lang="en-US" sz="9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98" marR="32798" marT="32798" marB="32798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00458116"/>
                  </a:ext>
                </a:extLst>
              </a:tr>
              <a:tr h="55839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Veggie: Full </a:t>
                      </a:r>
                      <a:endParaRPr lang="en-US" sz="9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98" marR="32798" marT="32798" marB="32798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7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</a:t>
                      </a:r>
                      <a:endParaRPr lang="en-US" sz="9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98" marR="32798" marT="32798" marB="32798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7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$108</a:t>
                      </a:r>
                      <a:endParaRPr lang="en-US" sz="9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98" marR="32798" marT="32798" marB="32798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$216</a:t>
                      </a:r>
                      <a:endParaRPr lang="en-US" sz="9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98" marR="32798" marT="32798" marB="32798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$324</a:t>
                      </a:r>
                      <a:endParaRPr lang="en-US" sz="9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98" marR="32798" marT="32798" marB="32798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8779515"/>
                  </a:ext>
                </a:extLst>
              </a:tr>
              <a:tr h="55839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Veggie: Half </a:t>
                      </a:r>
                      <a:endParaRPr lang="en-US" sz="9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98" marR="32798" marT="32798" marB="32798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7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</a:t>
                      </a:r>
                      <a:endParaRPr lang="en-US" sz="9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98" marR="32798" marT="32798" marB="32798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7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$54</a:t>
                      </a:r>
                      <a:endParaRPr lang="en-US" sz="9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98" marR="32798" marT="32798" marB="32798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$108</a:t>
                      </a:r>
                      <a:endParaRPr lang="en-US" sz="9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98" marR="32798" marT="32798" marB="32798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$162</a:t>
                      </a:r>
                      <a:endParaRPr lang="en-US" sz="9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98" marR="32798" marT="32798" marB="32798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0765629"/>
                  </a:ext>
                </a:extLst>
              </a:tr>
              <a:tr h="404361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Meat: </a:t>
                      </a:r>
                      <a:endParaRPr lang="en-US" sz="9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98" marR="32798" marT="32798" marB="32798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7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</a:t>
                      </a:r>
                      <a:endParaRPr lang="en-US" sz="9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98" marR="32798" marT="32798" marB="32798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7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$108</a:t>
                      </a:r>
                      <a:endParaRPr lang="en-US" sz="9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98" marR="32798" marT="32798" marB="32798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$216</a:t>
                      </a:r>
                      <a:endParaRPr lang="en-US" sz="9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98" marR="32798" marT="32798" marB="32798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$324</a:t>
                      </a:r>
                      <a:endParaRPr lang="en-US" sz="9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98" marR="32798" marT="32798" marB="32798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1992510"/>
                  </a:ext>
                </a:extLst>
              </a:tr>
              <a:tr h="36897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Grain</a:t>
                      </a:r>
                      <a:endParaRPr lang="en-US" sz="9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98" marR="32798" marT="32798" marB="32798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7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</a:t>
                      </a:r>
                      <a:endParaRPr lang="en-US" sz="9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98" marR="32798" marT="32798" marB="32798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7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$90</a:t>
                      </a:r>
                      <a:endParaRPr lang="en-US" sz="9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98" marR="32798" marT="32798" marB="32798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$180</a:t>
                      </a:r>
                      <a:endParaRPr lang="en-US" sz="9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98" marR="32798" marT="32798" marB="32798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$270</a:t>
                      </a:r>
                      <a:endParaRPr lang="en-US" sz="9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98" marR="32798" marT="32798" marB="32798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3848780"/>
                  </a:ext>
                </a:extLst>
              </a:tr>
              <a:tr h="651063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Canned Goods</a:t>
                      </a:r>
                      <a:endParaRPr lang="en-US" sz="9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98" marR="32798" marT="32798" marB="32798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7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</a:t>
                      </a:r>
                      <a:endParaRPr lang="en-US" sz="9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98" marR="32798" marT="32798" marB="32798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7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$63</a:t>
                      </a:r>
                      <a:endParaRPr lang="en-US" sz="9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98" marR="32798" marT="32798" marB="32798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$126</a:t>
                      </a:r>
                      <a:endParaRPr lang="en-US" sz="9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98" marR="32798" marT="32798" marB="32798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$189</a:t>
                      </a:r>
                      <a:endParaRPr lang="en-US" sz="9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98" marR="32798" marT="32798" marB="32798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2796764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Eggs</a:t>
                      </a:r>
                      <a:endParaRPr lang="en-US" sz="9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98" marR="32798" marT="32798" marB="32798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7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$3.50</a:t>
                      </a:r>
                      <a:endParaRPr lang="en-US" sz="9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98" marR="32798" marT="32798" marB="32798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7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$31.50</a:t>
                      </a:r>
                      <a:endParaRPr lang="en-US" sz="9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98" marR="32798" marT="32798" marB="32798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$63</a:t>
                      </a:r>
                      <a:endParaRPr lang="en-US" sz="9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98" marR="32798" marT="32798" marB="32798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$94.5</a:t>
                      </a:r>
                      <a:endParaRPr lang="en-US" sz="9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98" marR="32798" marT="32798" marB="32798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2379348"/>
                  </a:ext>
                </a:extLst>
              </a:tr>
              <a:tr h="381778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Dairy</a:t>
                      </a:r>
                      <a:endParaRPr lang="en-US" sz="9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98" marR="32798" marT="32798" marB="32798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7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</a:t>
                      </a:r>
                      <a:endParaRPr lang="en-US" sz="9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98" marR="32798" marT="32798" marB="32798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7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$63</a:t>
                      </a:r>
                      <a:endParaRPr lang="en-US" sz="9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98" marR="32798" marT="32798" marB="32798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$126</a:t>
                      </a:r>
                      <a:endParaRPr lang="en-US" sz="9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98" marR="32798" marT="32798" marB="32798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$189</a:t>
                      </a:r>
                      <a:endParaRPr lang="en-US" sz="9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98" marR="32798" marT="32798" marB="32798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11299590"/>
                  </a:ext>
                </a:extLst>
              </a:tr>
              <a:tr h="381778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Combo</a:t>
                      </a:r>
                      <a:endParaRPr lang="en-US" sz="9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98" marR="32798" marT="32798" marB="32798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7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</a:t>
                      </a:r>
                      <a:endParaRPr lang="en-US" sz="9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98" marR="32798" marT="32798" marB="32798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7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$63</a:t>
                      </a:r>
                      <a:endParaRPr lang="en-US" sz="9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98" marR="32798" marT="32798" marB="32798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$126</a:t>
                      </a:r>
                      <a:endParaRPr lang="en-US" sz="9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98" marR="32798" marT="32798" marB="32798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$189</a:t>
                      </a:r>
                      <a:endParaRPr lang="en-US" sz="9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98" marR="32798" marT="32798" marB="32798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02994495"/>
                  </a:ext>
                </a:extLst>
              </a:tr>
            </a:tbl>
          </a:graphicData>
        </a:graphic>
      </p:graphicFrame>
      <p:sp>
        <p:nvSpPr>
          <p:cNvPr id="13" name="Control 12"/>
          <p:cNvSpPr>
            <a:spLocks noChangeArrowheads="1" noChangeShapeType="1"/>
          </p:cNvSpPr>
          <p:nvPr/>
        </p:nvSpPr>
        <p:spPr bwMode="auto">
          <a:xfrm>
            <a:off x="1397275" y="4167868"/>
            <a:ext cx="6151562" cy="4789487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359020" y="2207173"/>
            <a:ext cx="2736851" cy="389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CSA program will run from May 1st through November 5th for a total of 27 weeks.  Members may choose to participate for the all three seasons (9 weeks each) or individual seasons.  Different  vegetables will be featured as they come into season.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70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465208" y="-73574"/>
            <a:ext cx="9261584" cy="1618594"/>
            <a:chOff x="107282516" y="109567599"/>
            <a:chExt cx="5805368" cy="1235201"/>
          </a:xfrm>
        </p:grpSpPr>
        <p:sp>
          <p:nvSpPr>
            <p:cNvPr id="3" name="Rectangle 3" hidden="1"/>
            <p:cNvSpPr>
              <a:spLocks noChangeArrowheads="1"/>
            </p:cNvSpPr>
            <p:nvPr/>
          </p:nvSpPr>
          <p:spPr bwMode="auto">
            <a:xfrm>
              <a:off x="107282516" y="109567599"/>
              <a:ext cx="5805368" cy="12352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07282516" y="109567599"/>
              <a:ext cx="5805368" cy="1235201"/>
              <a:chOff x="107282516" y="109567599"/>
              <a:chExt cx="5805368" cy="1235201"/>
            </a:xfrm>
          </p:grpSpPr>
          <p:sp>
            <p:nvSpPr>
              <p:cNvPr id="5" name="Text Box 5"/>
              <p:cNvSpPr txBox="1">
                <a:spLocks noChangeArrowheads="1"/>
              </p:cNvSpPr>
              <p:nvPr/>
            </p:nvSpPr>
            <p:spPr bwMode="auto">
              <a:xfrm>
                <a:off x="107282516" y="110398030"/>
                <a:ext cx="5698982" cy="2520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" name="Text Box 6"/>
              <p:cNvSpPr txBox="1">
                <a:spLocks noChangeArrowheads="1"/>
              </p:cNvSpPr>
              <p:nvPr/>
            </p:nvSpPr>
            <p:spPr bwMode="auto">
              <a:xfrm>
                <a:off x="107344253" y="110063174"/>
                <a:ext cx="5681894" cy="6379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5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What is the difference between each season?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" name="Line 7"/>
              <p:cNvSpPr>
                <a:spLocks noChangeShapeType="1"/>
              </p:cNvSpPr>
              <p:nvPr/>
            </p:nvSpPr>
            <p:spPr bwMode="auto">
              <a:xfrm flipV="1">
                <a:off x="107283167" y="109567599"/>
                <a:ext cx="104775" cy="16557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8" name="Line 8"/>
              <p:cNvSpPr>
                <a:spLocks noChangeShapeType="1"/>
              </p:cNvSpPr>
              <p:nvPr/>
            </p:nvSpPr>
            <p:spPr bwMode="auto">
              <a:xfrm flipV="1">
                <a:off x="112983109" y="109569883"/>
                <a:ext cx="104775" cy="16557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>
                <a:off x="107337165" y="109928623"/>
                <a:ext cx="5698331" cy="1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V="1">
                <a:off x="112983109" y="110637229"/>
                <a:ext cx="104775" cy="16557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>
                <a:off x="107283167" y="110802799"/>
                <a:ext cx="5698331" cy="1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C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 dirty="0"/>
              </a:p>
            </p:txBody>
          </p:sp>
        </p:grp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904831" y="1800266"/>
          <a:ext cx="8382338" cy="4402056"/>
        </p:xfrm>
        <a:graphic>
          <a:graphicData uri="http://schemas.openxmlformats.org/drawingml/2006/table">
            <a:tbl>
              <a:tblPr/>
              <a:tblGrid>
                <a:gridCol w="2789819">
                  <a:extLst>
                    <a:ext uri="{9D8B030D-6E8A-4147-A177-3AD203B41FA5}">
                      <a16:colId xmlns:a16="http://schemas.microsoft.com/office/drawing/2014/main" xmlns="" val="3332767938"/>
                    </a:ext>
                  </a:extLst>
                </a:gridCol>
                <a:gridCol w="5592519">
                  <a:extLst>
                    <a:ext uri="{9D8B030D-6E8A-4147-A177-3AD203B41FA5}">
                      <a16:colId xmlns:a16="http://schemas.microsoft.com/office/drawing/2014/main" xmlns="" val="347766725"/>
                    </a:ext>
                  </a:extLst>
                </a:gridCol>
              </a:tblGrid>
              <a:tr h="627439"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Season</a:t>
                      </a:r>
                      <a:endParaRPr lang="en-US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55" marR="36055" marT="36055" marB="3605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Available Vegetables</a:t>
                      </a:r>
                      <a:endParaRPr lang="en-US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55" marR="36055" marT="36055" marB="3605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33072827"/>
                  </a:ext>
                </a:extLst>
              </a:tr>
              <a:tr h="1037512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  <a:endParaRPr lang="en-US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 1 –June 30</a:t>
                      </a:r>
                      <a:endParaRPr lang="en-US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55" marR="36055" marT="36055" marB="3605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Leafy greens, red lettuce, green lettuce, kale, spinach, swiss chard, kohlrabi, radishes, asparagus, cilantro, strawberries,  cauliflower broccoli, beets, </a:t>
                      </a:r>
                      <a:endParaRPr lang="en-US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55" marR="36055" marT="36055" marB="3605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2382573"/>
                  </a:ext>
                </a:extLst>
              </a:tr>
              <a:tr h="1359312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Summer</a:t>
                      </a:r>
                      <a:endParaRPr lang="en-US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 3—September 1</a:t>
                      </a:r>
                      <a:endParaRPr lang="en-US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55" marR="36055" marT="36055" marB="3605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Sweet Corn, Bell peppers, tomatoes, cherry tomatoes, cucumbers,  jalapenos, watermelon, cantaloupe, onions, peaches, Cabbage broccoli, cauliflower, zucchini, yellow squash, carrots</a:t>
                      </a:r>
                      <a:endParaRPr lang="en-US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55" marR="36055" marT="36055" marB="3605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44707120"/>
                  </a:ext>
                </a:extLst>
              </a:tr>
              <a:tr h="1327076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  <a:endParaRPr lang="en-US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 4—November 5</a:t>
                      </a:r>
                      <a:endParaRPr lang="en-US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55" marR="36055" marT="36055" marB="3605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Cabbage, Broccoli, cauliflower, Bell peppers,  jalapenos, Butternut Squash, Acorn Squash, Spaghetti Squash, Buttercup Squash, Pie pumpkins, apples</a:t>
                      </a:r>
                      <a:endParaRPr lang="en-US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55" marR="36055" marT="36055" marB="3605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32065012"/>
                  </a:ext>
                </a:extLst>
              </a:tr>
            </a:tbl>
          </a:graphicData>
        </a:graphic>
      </p:graphicFrame>
      <p:sp>
        <p:nvSpPr>
          <p:cNvPr id="13" name="Control 12"/>
          <p:cNvSpPr>
            <a:spLocks noChangeArrowheads="1" noChangeShapeType="1"/>
          </p:cNvSpPr>
          <p:nvPr/>
        </p:nvSpPr>
        <p:spPr bwMode="auto">
          <a:xfrm>
            <a:off x="2671763" y="4635500"/>
            <a:ext cx="8504237" cy="434657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7844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1623</TotalTime>
  <Words>859</Words>
  <Application>Microsoft Office PowerPoint</Application>
  <PresentationFormat>Widescreen</PresentationFormat>
  <Paragraphs>434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Arial Black</vt:lpstr>
      <vt:lpstr>Berlin Sans FB Demi</vt:lpstr>
      <vt:lpstr>Blackadder ITC</vt:lpstr>
      <vt:lpstr>Bodoni MT Black</vt:lpstr>
      <vt:lpstr>Britannic Bold</vt:lpstr>
      <vt:lpstr>Calibri</vt:lpstr>
      <vt:lpstr>Cambria</vt:lpstr>
      <vt:lpstr>Corbel</vt:lpstr>
      <vt:lpstr>Symbol</vt:lpstr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 Jackson</dc:creator>
  <cp:lastModifiedBy>Cade Kudron</cp:lastModifiedBy>
  <cp:revision>28</cp:revision>
  <dcterms:created xsi:type="dcterms:W3CDTF">2016-01-12T18:16:45Z</dcterms:created>
  <dcterms:modified xsi:type="dcterms:W3CDTF">2016-01-18T19:53:58Z</dcterms:modified>
</cp:coreProperties>
</file>