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99" r:id="rId2"/>
    <p:sldId id="601" r:id="rId3"/>
    <p:sldId id="612" r:id="rId4"/>
    <p:sldId id="611" r:id="rId5"/>
    <p:sldId id="639" r:id="rId6"/>
    <p:sldId id="604" r:id="rId7"/>
    <p:sldId id="603" r:id="rId8"/>
    <p:sldId id="606" r:id="rId9"/>
    <p:sldId id="613" r:id="rId10"/>
    <p:sldId id="605" r:id="rId11"/>
    <p:sldId id="607" r:id="rId12"/>
    <p:sldId id="610" r:id="rId13"/>
    <p:sldId id="608" r:id="rId14"/>
    <p:sldId id="644" r:id="rId15"/>
    <p:sldId id="609" r:id="rId16"/>
    <p:sldId id="641" r:id="rId17"/>
    <p:sldId id="642" r:id="rId18"/>
    <p:sldId id="631" r:id="rId19"/>
    <p:sldId id="618" r:id="rId20"/>
    <p:sldId id="646" r:id="rId21"/>
    <p:sldId id="648" r:id="rId22"/>
    <p:sldId id="649" r:id="rId23"/>
    <p:sldId id="647" r:id="rId24"/>
    <p:sldId id="645" r:id="rId25"/>
    <p:sldId id="637" r:id="rId26"/>
    <p:sldId id="650" r:id="rId27"/>
  </p:sldIdLst>
  <p:sldSz cx="9144000" cy="6858000" type="screen4x3"/>
  <p:notesSz cx="7010400" cy="92964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5"/>
    <a:srgbClr val="FFFF99"/>
    <a:srgbClr val="1A0981"/>
    <a:srgbClr val="FF0000"/>
    <a:srgbClr val="0000CC"/>
    <a:srgbClr val="99FF33"/>
    <a:srgbClr val="FFFFCC"/>
    <a:srgbClr val="66CCFF"/>
    <a:srgbClr val="FF99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979" autoAdjust="0"/>
  </p:normalViewPr>
  <p:slideViewPr>
    <p:cSldViewPr>
      <p:cViewPr varScale="1">
        <p:scale>
          <a:sx n="96" d="100"/>
          <a:sy n="96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r>
              <a:rPr lang="nl-NL" dirty="0"/>
              <a:t>Java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r>
              <a:rPr lang="nl-NL" dirty="0"/>
              <a:t>© 2017 ICT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3EEC8C2-E535-4DE1-AC19-9E910C5270E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510918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r>
              <a:rPr lang="en-US"/>
              <a:t>Enterprise Java 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27E81961-9ABB-462E-8600-B8CCB602ADD3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3"/>
            <a:ext cx="5608320" cy="4183380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7DDF6C87-A2A5-4856-9F96-2DAA9B0C4C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30251" y="8853715"/>
            <a:ext cx="5403850" cy="44268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© 2014 ICT Intelligence</a:t>
            </a:r>
            <a:endParaRPr lang="en-US" dirty="0"/>
          </a:p>
        </p:txBody>
      </p:sp>
      <p:pic>
        <p:nvPicPr>
          <p:cNvPr id="9" name="Picture 2" descr="F:\3D-482\logo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1" y="8788681"/>
            <a:ext cx="446317" cy="50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580861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 ICT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E670E6-4C30-4F19-82B8-906F7C2C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 ICT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E670E6-4C30-4F19-82B8-906F7C2C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buFont typeface="Wingdings" pitchFamily="2" charset="2"/>
              <a:buChar char="§"/>
              <a:defRPr baseline="0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§"/>
              <a:defRPr baseline="0">
                <a:solidFill>
                  <a:schemeClr val="tx2"/>
                </a:solidFill>
              </a:defRPr>
            </a:lvl2pPr>
            <a:lvl3pPr>
              <a:buFont typeface="Wingdings" pitchFamily="2" charset="2"/>
              <a:buChar char="§"/>
              <a:defRPr baseline="0">
                <a:solidFill>
                  <a:schemeClr val="tx2"/>
                </a:solidFill>
              </a:defRPr>
            </a:lvl3pPr>
            <a:lvl4pPr>
              <a:buFont typeface="Wingdings" pitchFamily="2" charset="2"/>
              <a:buChar char="§"/>
              <a:defRPr baseline="0">
                <a:solidFill>
                  <a:schemeClr val="tx2"/>
                </a:solidFill>
              </a:defRPr>
            </a:lvl4pPr>
            <a:lvl5pPr>
              <a:buFont typeface="Wingdings" pitchFamily="2" charset="2"/>
              <a:buChar char="§"/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66800"/>
            <a:ext cx="457200" cy="1588"/>
          </a:xfrm>
          <a:prstGeom prst="line">
            <a:avLst/>
          </a:prstGeom>
          <a:ln w="444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14400" y="1066800"/>
            <a:ext cx="457200" cy="1588"/>
          </a:xfrm>
          <a:prstGeom prst="line">
            <a:avLst/>
          </a:prstGeom>
          <a:ln w="4445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371600" y="1066800"/>
            <a:ext cx="457200" cy="1588"/>
          </a:xfrm>
          <a:prstGeom prst="line">
            <a:avLst/>
          </a:prstGeom>
          <a:ln w="444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828800" y="1066800"/>
            <a:ext cx="457200" cy="1588"/>
          </a:xfrm>
          <a:prstGeom prst="line">
            <a:avLst/>
          </a:prstGeom>
          <a:ln w="4445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286000" y="1066800"/>
            <a:ext cx="457200" cy="1588"/>
          </a:xfrm>
          <a:prstGeom prst="line">
            <a:avLst/>
          </a:prstGeom>
          <a:ln w="444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743200" y="1066800"/>
            <a:ext cx="457200" cy="1588"/>
          </a:xfrm>
          <a:prstGeom prst="line">
            <a:avLst/>
          </a:prstGeom>
          <a:ln w="44450"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200400" y="1066800"/>
            <a:ext cx="457200" cy="1588"/>
          </a:xfrm>
          <a:prstGeom prst="line">
            <a:avLst/>
          </a:prstGeom>
          <a:ln w="444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657600" y="1066800"/>
            <a:ext cx="457200" cy="1588"/>
          </a:xfrm>
          <a:prstGeom prst="line">
            <a:avLst/>
          </a:prstGeom>
          <a:ln w="444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114800" y="1066800"/>
            <a:ext cx="457200" cy="1588"/>
          </a:xfrm>
          <a:prstGeom prst="line">
            <a:avLst/>
          </a:prstGeom>
          <a:ln w="4445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72000" y="1066800"/>
            <a:ext cx="457200" cy="1588"/>
          </a:xfrm>
          <a:prstGeom prst="line">
            <a:avLst/>
          </a:prstGeom>
          <a:ln w="444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029200" y="1066800"/>
            <a:ext cx="457200" cy="1588"/>
          </a:xfrm>
          <a:prstGeom prst="line">
            <a:avLst/>
          </a:prstGeom>
          <a:ln w="4445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5486400" y="1066800"/>
            <a:ext cx="457200" cy="1588"/>
          </a:xfrm>
          <a:prstGeom prst="line">
            <a:avLst/>
          </a:prstGeom>
          <a:ln w="444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943600" y="1066800"/>
            <a:ext cx="457200" cy="1588"/>
          </a:xfrm>
          <a:prstGeom prst="line">
            <a:avLst/>
          </a:prstGeom>
          <a:ln w="44450"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6400800" y="1066800"/>
            <a:ext cx="457200" cy="1588"/>
          </a:xfrm>
          <a:prstGeom prst="line">
            <a:avLst/>
          </a:prstGeom>
          <a:ln w="4445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858000" y="1066800"/>
            <a:ext cx="457200" cy="1588"/>
          </a:xfrm>
          <a:prstGeom prst="line">
            <a:avLst/>
          </a:prstGeom>
          <a:ln w="444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7315200" y="1066800"/>
            <a:ext cx="457200" cy="1588"/>
          </a:xfrm>
          <a:prstGeom prst="line">
            <a:avLst/>
          </a:prstGeom>
          <a:ln w="4445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7772400" y="1066800"/>
            <a:ext cx="457200" cy="1588"/>
          </a:xfrm>
          <a:prstGeom prst="line">
            <a:avLst/>
          </a:prstGeom>
          <a:ln w="444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8229600" y="1066800"/>
            <a:ext cx="457200" cy="1588"/>
          </a:xfrm>
          <a:prstGeom prst="line">
            <a:avLst/>
          </a:prstGeom>
          <a:ln w="4445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ICT Intelligence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AE670E6-4C30-4F19-82B8-906F7C2C3A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9932014_l.jpg">
            <a:extLst>
              <a:ext uri="{FF2B5EF4-FFF2-40B4-BE49-F238E27FC236}">
                <a16:creationId xmlns:a16="http://schemas.microsoft.com/office/drawing/2014/main" id="{F7B80932-E1F0-463E-9C27-EC86C02AF658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308724"/>
            <a:ext cx="685800" cy="5492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registry: Eureka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269A1-AB6B-4ED4-A809-926E047A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01738"/>
            <a:ext cx="4833549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5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297A-F82F-45AE-86C6-68F559BF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</a:t>
            </a:r>
            <a:r>
              <a:rPr lang="en-US" dirty="0" err="1"/>
              <a:t>AccountService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F70E2-8342-4C63-924F-BDD0AAC4A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087EA-1A03-4734-BED1-D0CEEDD0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1C7CB-3597-4CB8-A780-5137EF6D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640"/>
            <a:ext cx="9144000" cy="47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5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4E7D-C808-4C42-ADB0-C7D40FDE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CustomerService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A3D6B-739C-4560-B465-238579B8C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F96A-C9A7-4AB3-BB96-6AF222D5F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B17FBB9E-CF48-45CA-9F2F-DAB860F7A81B}"/>
              </a:ext>
            </a:extLst>
          </p:cNvPr>
          <p:cNvSpPr/>
          <p:nvPr/>
        </p:nvSpPr>
        <p:spPr>
          <a:xfrm>
            <a:off x="209549" y="1143000"/>
            <a:ext cx="8724899" cy="198694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nl-NL" sz="14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nl-NL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EnableDiscoveryClient</a:t>
            </a:r>
            <a:endParaRPr lang="nl-NL" sz="14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@EnableFeignClients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AccountServiceApplication {</a:t>
            </a:r>
          </a:p>
          <a:p>
            <a:endParaRPr lang="nl-NL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AccountServiceApplication.</a:t>
            </a:r>
            <a:r>
              <a:rPr lang="en-US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12CB7-51C7-42CF-85E0-4312180AD5EB}"/>
              </a:ext>
            </a:extLst>
          </p:cNvPr>
          <p:cNvSpPr/>
          <p:nvPr/>
        </p:nvSpPr>
        <p:spPr>
          <a:xfrm>
            <a:off x="266700" y="5791199"/>
            <a:ext cx="3810000" cy="914401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CustomerService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36BD3-614F-4E5E-A248-EC85ED6837F4}"/>
              </a:ext>
            </a:extLst>
          </p:cNvPr>
          <p:cNvSpPr txBox="1"/>
          <p:nvPr/>
        </p:nvSpPr>
        <p:spPr>
          <a:xfrm>
            <a:off x="266700" y="5410138"/>
            <a:ext cx="15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bootstrap.yml</a:t>
            </a:r>
            <a:endParaRPr lang="nl-N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A432E-5235-4365-B2FC-017F22EE4A3E}"/>
              </a:ext>
            </a:extLst>
          </p:cNvPr>
          <p:cNvSpPr/>
          <p:nvPr/>
        </p:nvSpPr>
        <p:spPr>
          <a:xfrm>
            <a:off x="266700" y="3505138"/>
            <a:ext cx="5791200" cy="1905000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8091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serviceUrl: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http://localhost:8761/eureka/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16006-81CD-4125-95B9-C4FE93C6885D}"/>
              </a:ext>
            </a:extLst>
          </p:cNvPr>
          <p:cNvSpPr txBox="1"/>
          <p:nvPr/>
        </p:nvSpPr>
        <p:spPr>
          <a:xfrm>
            <a:off x="300153" y="3129942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application.yml</a:t>
            </a:r>
            <a:endParaRPr lang="nl-NL" b="1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19E3156-6D6A-44DC-A6FB-00F355C9FBC0}"/>
              </a:ext>
            </a:extLst>
          </p:cNvPr>
          <p:cNvSpPr/>
          <p:nvPr/>
        </p:nvSpPr>
        <p:spPr>
          <a:xfrm>
            <a:off x="3886200" y="1346820"/>
            <a:ext cx="1524000" cy="365126"/>
          </a:xfrm>
          <a:prstGeom prst="wedgeRoundRectCallout">
            <a:avLst>
              <a:gd name="adj1" fmla="val -149471"/>
              <a:gd name="adj2" fmla="val 41166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Feign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4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4E7D-C808-4C42-ADB0-C7D40FDE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CustomerService</a:t>
            </a:r>
            <a:r>
              <a:rPr lang="en-US" dirty="0"/>
              <a:t>: the controller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A3D6B-739C-4560-B465-238579B8C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F96A-C9A7-4AB3-BB96-6AF222D5F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B17FBB9E-CF48-45CA-9F2F-DAB860F7A81B}"/>
              </a:ext>
            </a:extLst>
          </p:cNvPr>
          <p:cNvSpPr/>
          <p:nvPr/>
        </p:nvSpPr>
        <p:spPr>
          <a:xfrm>
            <a:off x="209549" y="1554846"/>
            <a:ext cx="8724899" cy="392569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CustomerController {</a:t>
            </a: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 @Autowired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AccountFeignClient </a:t>
            </a:r>
            <a:r>
              <a:rPr lang="nl-NL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accountClient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NL" sz="1400" b="1" dirty="0"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 @RequestMapping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"/customer/{customerid}"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Account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accountClient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nl-NL" sz="1400" b="1" dirty="0"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@FeignClient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"AccountService"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interface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AccountFeignClient { 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"/account/{customerid}"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endParaRPr lang="nl-NL" sz="1400" b="1" dirty="0"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A0C41-BAB9-4E09-9480-FAB9D663E4E9}"/>
              </a:ext>
            </a:extLst>
          </p:cNvPr>
          <p:cNvSpPr/>
          <p:nvPr/>
        </p:nvSpPr>
        <p:spPr>
          <a:xfrm>
            <a:off x="4343400" y="5486399"/>
            <a:ext cx="3810000" cy="673337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8091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9B059-7AFD-49FB-9580-E0D2EF30C29F}"/>
              </a:ext>
            </a:extLst>
          </p:cNvPr>
          <p:cNvSpPr txBox="1"/>
          <p:nvPr/>
        </p:nvSpPr>
        <p:spPr>
          <a:xfrm>
            <a:off x="4376853" y="5111203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application.yml</a:t>
            </a:r>
            <a:endParaRPr lang="nl-NL" b="1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98FF77F-2390-4175-8019-6F0C8636E61E}"/>
              </a:ext>
            </a:extLst>
          </p:cNvPr>
          <p:cNvSpPr/>
          <p:nvPr/>
        </p:nvSpPr>
        <p:spPr>
          <a:xfrm>
            <a:off x="6248400" y="3962400"/>
            <a:ext cx="2355383" cy="557601"/>
          </a:xfrm>
          <a:prstGeom prst="wedgeRoundRectCallout">
            <a:avLst>
              <a:gd name="adj1" fmla="val -99471"/>
              <a:gd name="adj2" fmla="val -573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Feign to access the </a:t>
            </a:r>
            <a:r>
              <a:rPr lang="en-US" dirty="0" err="1">
                <a:solidFill>
                  <a:schemeClr val="tx1"/>
                </a:solidFill>
              </a:rPr>
              <a:t>AccountService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F51E126-ED1F-464D-97B9-1F24FB1CCEF4}"/>
              </a:ext>
            </a:extLst>
          </p:cNvPr>
          <p:cNvSpPr/>
          <p:nvPr/>
        </p:nvSpPr>
        <p:spPr>
          <a:xfrm>
            <a:off x="3674358" y="3593836"/>
            <a:ext cx="2355383" cy="292309"/>
          </a:xfrm>
          <a:prstGeom prst="wedgeRoundRectCallout">
            <a:avLst>
              <a:gd name="adj1" fmla="val -62640"/>
              <a:gd name="adj2" fmla="val 111722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of the service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297A-F82F-45AE-86C6-68F559BF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</a:t>
            </a:r>
            <a:r>
              <a:rPr lang="en-US" dirty="0" err="1"/>
              <a:t>CustomerService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F70E2-8342-4C63-924F-BDD0AAC4A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087EA-1A03-4734-BED1-D0CEEDD0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ED62A-20EA-42C3-B79B-DCBEBD90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1910"/>
            <a:ext cx="9144000" cy="33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6534-4BBD-4A39-AB3A-3C10D4F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the </a:t>
            </a:r>
            <a:r>
              <a:rPr lang="en-US" dirty="0" err="1"/>
              <a:t>CustomerService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CD14-E4EA-4EED-84EF-55406C26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Eureka monitors the health of registered services.</a:t>
            </a:r>
          </a:p>
          <a:p>
            <a:r>
              <a:rPr lang="en-US" dirty="0"/>
              <a:t>If we stop the </a:t>
            </a:r>
            <a:r>
              <a:rPr lang="en-US" dirty="0" err="1"/>
              <a:t>CustomerService</a:t>
            </a:r>
            <a:r>
              <a:rPr lang="en-US" dirty="0"/>
              <a:t>, Eureka will notice that automatically 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34655-F109-452C-8E26-BE9E2379D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7A78-3FE9-4E1C-82C5-1011D73B0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9992-83CD-4405-A5C0-C4D2F2AF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81566"/>
            <a:ext cx="8229600" cy="30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1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EAF9-F6C8-4594-9351-27AD5E50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Eureka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686AE-2BDD-4777-9D16-0DC216CB5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792F0-A6EC-4EEF-9AD7-F99088575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F6EDC-D1FF-4CC1-943D-7F462CC9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9" y="5286131"/>
            <a:ext cx="4759862" cy="138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2A8CA-7E71-4EC7-9C2B-97463391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9" y="1112594"/>
            <a:ext cx="4759862" cy="13843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69072-6F06-41FB-BB52-7FC038319CE3}"/>
              </a:ext>
            </a:extLst>
          </p:cNvPr>
          <p:cNvSpPr/>
          <p:nvPr/>
        </p:nvSpPr>
        <p:spPr>
          <a:xfrm>
            <a:off x="3392764" y="2871617"/>
            <a:ext cx="182198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3E70AA-C6DC-4889-BE2E-7ABD8F196B5C}"/>
              </a:ext>
            </a:extLst>
          </p:cNvPr>
          <p:cNvSpPr/>
          <p:nvPr/>
        </p:nvSpPr>
        <p:spPr>
          <a:xfrm>
            <a:off x="3411966" y="4352962"/>
            <a:ext cx="182198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CustomerService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7645DA-87AE-45C1-85D1-059B9AB1F00A}"/>
              </a:ext>
            </a:extLst>
          </p:cNvPr>
          <p:cNvSpPr/>
          <p:nvPr/>
        </p:nvSpPr>
        <p:spPr>
          <a:xfrm>
            <a:off x="6224550" y="2735714"/>
            <a:ext cx="1624050" cy="232705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AA414-DFA1-4F13-84F5-066577CB6D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214747" y="3206317"/>
            <a:ext cx="100980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AEDF2E-412B-4AFF-AF64-AA4F10097A0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33949" y="4687661"/>
            <a:ext cx="1009802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522DC7-9E00-4C54-8CC3-47157EFD1399}"/>
              </a:ext>
            </a:extLst>
          </p:cNvPr>
          <p:cNvSpPr txBox="1"/>
          <p:nvPr/>
        </p:nvSpPr>
        <p:spPr>
          <a:xfrm>
            <a:off x="6681749" y="2823700"/>
            <a:ext cx="82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Eureka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  <a:p>
            <a:endParaRPr lang="nl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462607-A1B0-4CC9-940D-E3BBFF6C9321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4322957" y="3541017"/>
            <a:ext cx="1" cy="8119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6BCE4A-0331-410A-A26B-7FC3FE746829}"/>
              </a:ext>
            </a:extLst>
          </p:cNvPr>
          <p:cNvSpPr txBox="1"/>
          <p:nvPr/>
        </p:nvSpPr>
        <p:spPr>
          <a:xfrm>
            <a:off x="5290682" y="2846815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  <a:endParaRPr lang="nl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36264-96A3-4FA5-967F-85D15B859C50}"/>
              </a:ext>
            </a:extLst>
          </p:cNvPr>
          <p:cNvSpPr txBox="1"/>
          <p:nvPr/>
        </p:nvSpPr>
        <p:spPr>
          <a:xfrm>
            <a:off x="5267806" y="4312552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  <a:endParaRPr lang="nl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B4314-FCF7-4CE3-A610-EAEB3D5147B7}"/>
              </a:ext>
            </a:extLst>
          </p:cNvPr>
          <p:cNvSpPr txBox="1"/>
          <p:nvPr/>
        </p:nvSpPr>
        <p:spPr>
          <a:xfrm>
            <a:off x="5253153" y="4681700"/>
            <a:ext cx="96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</a:t>
            </a:r>
            <a:endParaRPr lang="nl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3E722-F4FE-4278-8140-0E049AAD2E48}"/>
              </a:ext>
            </a:extLst>
          </p:cNvPr>
          <p:cNvSpPr txBox="1"/>
          <p:nvPr/>
        </p:nvSpPr>
        <p:spPr>
          <a:xfrm>
            <a:off x="4365781" y="3762323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346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84E3-E358-45CF-98AA-73D19A55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with Eureka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646A-DEC1-4BBA-BFB0-57AA461E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service registers with Eureka, Eureka will wait for 3 successive health checks over the course of 30 seconds before the service becomes available in Eureka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CB3E9-5409-426F-9ADA-E1757659C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4650A-3AFA-4616-A3BB-C85C2619D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9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979E-5477-46DB-8CC6-C8635327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Eureka high availability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9FB1A6-14C1-4006-8630-BE4593AE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Eureka servers can be configured as such that they replicate the contents of their registries.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48E83-D086-4CF4-A9AA-1B684D30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BAFE7-B26C-4988-B8DB-0A62E164B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37CA1-1327-414A-8064-C06C0E9949E0}"/>
              </a:ext>
            </a:extLst>
          </p:cNvPr>
          <p:cNvSpPr/>
          <p:nvPr/>
        </p:nvSpPr>
        <p:spPr>
          <a:xfrm>
            <a:off x="304800" y="3516039"/>
            <a:ext cx="5791200" cy="1905000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8091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serviceUrl: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http://localhost:8761/eureka/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44167-F56C-4D93-8EFE-C343E72D8082}"/>
              </a:ext>
            </a:extLst>
          </p:cNvPr>
          <p:cNvSpPr txBox="1"/>
          <p:nvPr/>
        </p:nvSpPr>
        <p:spPr>
          <a:xfrm>
            <a:off x="338253" y="3140843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application.yml</a:t>
            </a:r>
            <a:endParaRPr lang="nl-NL" b="1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A601CB3-31BF-42B7-8D72-5ADA09B836C7}"/>
              </a:ext>
            </a:extLst>
          </p:cNvPr>
          <p:cNvSpPr/>
          <p:nvPr/>
        </p:nvSpPr>
        <p:spPr>
          <a:xfrm>
            <a:off x="6324601" y="4191000"/>
            <a:ext cx="2743200" cy="1752600"/>
          </a:xfrm>
          <a:prstGeom prst="wedgeRoundRectCallout">
            <a:avLst>
              <a:gd name="adj1" fmla="val -74996"/>
              <a:gd name="adj2" fmla="val -21963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can be a comma separated list of Eureka instances.</a:t>
            </a:r>
          </a:p>
          <a:p>
            <a:r>
              <a:rPr lang="en-US" dirty="0">
                <a:solidFill>
                  <a:schemeClr val="tx1"/>
                </a:solidFill>
              </a:rPr>
              <a:t>If the first instance does not respond, we try the next instance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1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Balancing: Ribbon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F3DF1-419E-4C7C-B75D-C790CEEC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47656"/>
            <a:ext cx="5207426" cy="26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2F10-0CF7-4596-A47C-BCB7DE0C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" y="152400"/>
            <a:ext cx="9089427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2 </a:t>
            </a:r>
            <a:r>
              <a:rPr lang="en-US" dirty="0" err="1"/>
              <a:t>AccountServices</a:t>
            </a:r>
            <a:r>
              <a:rPr lang="en-US" dirty="0"/>
              <a:t> using profiles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A33CE-476C-4B3D-949E-E64AEF45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3AB4-F1DA-4AD6-9FA5-63963D09C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DA12DA-9FF7-44C9-923A-5A12C1821F1C}"/>
              </a:ext>
            </a:extLst>
          </p:cNvPr>
          <p:cNvSpPr/>
          <p:nvPr/>
        </p:nvSpPr>
        <p:spPr>
          <a:xfrm>
            <a:off x="6100907" y="3858803"/>
            <a:ext cx="182147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0B6F2E-E432-4866-99F8-B7E3A98E0D5E}"/>
              </a:ext>
            </a:extLst>
          </p:cNvPr>
          <p:cNvSpPr/>
          <p:nvPr/>
        </p:nvSpPr>
        <p:spPr>
          <a:xfrm>
            <a:off x="6107502" y="2667000"/>
            <a:ext cx="182147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B6D85-322A-44C6-BE94-504EFD1CAC99}"/>
              </a:ext>
            </a:extLst>
          </p:cNvPr>
          <p:cNvSpPr txBox="1"/>
          <p:nvPr/>
        </p:nvSpPr>
        <p:spPr>
          <a:xfrm>
            <a:off x="5471145" y="2317207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localhost:8090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B14AE-1EF9-4BF3-9F74-5421997D78D4}"/>
              </a:ext>
            </a:extLst>
          </p:cNvPr>
          <p:cNvSpPr txBox="1"/>
          <p:nvPr/>
        </p:nvSpPr>
        <p:spPr>
          <a:xfrm>
            <a:off x="5482868" y="4556014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localhost:8092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A4EB4-29A7-4DF5-957D-5B631359986F}"/>
              </a:ext>
            </a:extLst>
          </p:cNvPr>
          <p:cNvSpPr txBox="1"/>
          <p:nvPr/>
        </p:nvSpPr>
        <p:spPr>
          <a:xfrm>
            <a:off x="1057928" y="275187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localhost:8091</a:t>
            </a:r>
            <a:endParaRPr lang="nl-N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111B56-CC0B-49DC-8212-49376003AD64}"/>
              </a:ext>
            </a:extLst>
          </p:cNvPr>
          <p:cNvSpPr/>
          <p:nvPr/>
        </p:nvSpPr>
        <p:spPr>
          <a:xfrm>
            <a:off x="2125761" y="3121208"/>
            <a:ext cx="1989037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CustomerService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3EFE4B-A3AE-4655-9567-75EE3E64E528}"/>
              </a:ext>
            </a:extLst>
          </p:cNvPr>
          <p:cNvSpPr/>
          <p:nvPr/>
        </p:nvSpPr>
        <p:spPr>
          <a:xfrm>
            <a:off x="3704203" y="4740680"/>
            <a:ext cx="1295400" cy="122475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Registry 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5F502-3D95-479A-B2B7-83FD08EB6678}"/>
              </a:ext>
            </a:extLst>
          </p:cNvPr>
          <p:cNvSpPr txBox="1"/>
          <p:nvPr/>
        </p:nvSpPr>
        <p:spPr>
          <a:xfrm>
            <a:off x="2615086" y="5965435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localhost:8761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80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C145D5-FD35-42B0-9940-DF7C911B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</a:t>
            </a:r>
            <a:endParaRPr lang="nl-NL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1AD7E1F-4244-4DC0-86A3-913E9C55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phone book for microservices</a:t>
            </a:r>
          </a:p>
          <a:p>
            <a:pPr lvl="1"/>
            <a:r>
              <a:rPr lang="en-US" dirty="0"/>
              <a:t>Services register themselves with their location and other meta-data</a:t>
            </a:r>
          </a:p>
          <a:p>
            <a:pPr lvl="1"/>
            <a:r>
              <a:rPr lang="en-US" dirty="0"/>
              <a:t>Clients can lookup other services</a:t>
            </a:r>
          </a:p>
          <a:p>
            <a:r>
              <a:rPr lang="en-US" dirty="0"/>
              <a:t>Netflix Eureka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37E4B-78D2-4924-A779-948235A7C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7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8EA4-FDD1-455C-BC2A-4487EDEB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Profiles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77C22-B467-43A5-9624-02AA0928D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96EE8-2440-4C96-B607-D04319BC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FE6F7B27-A7B0-4CBE-B715-E6A194B9FBBC}"/>
              </a:ext>
            </a:extLst>
          </p:cNvPr>
          <p:cNvSpPr/>
          <p:nvPr/>
        </p:nvSpPr>
        <p:spPr>
          <a:xfrm>
            <a:off x="209550" y="3809521"/>
            <a:ext cx="8724899" cy="228013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RestController</a:t>
            </a:r>
            <a:endParaRPr lang="nl-NL" sz="14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@Profile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nl-NL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Two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AccountController2 {</a:t>
            </a: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"/account/{</a:t>
            </a:r>
            <a:r>
              <a:rPr lang="nl-NL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getName</a:t>
            </a:r>
            <a:r>
              <a:rPr lang="en-GB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on AccountController2 is called"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"1000.00"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53DCC59C-8F35-42BE-96CE-9CE3692046EA}"/>
              </a:ext>
            </a:extLst>
          </p:cNvPr>
          <p:cNvSpPr/>
          <p:nvPr/>
        </p:nvSpPr>
        <p:spPr>
          <a:xfrm>
            <a:off x="186359" y="1289676"/>
            <a:ext cx="8724899" cy="228013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RestController</a:t>
            </a:r>
            <a:endParaRPr lang="nl-NL" sz="14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@Profile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nl-NL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One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AccountController1 {</a:t>
            </a: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"/account/{</a:t>
            </a:r>
            <a:r>
              <a:rPr lang="nl-NL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getName</a:t>
            </a:r>
            <a:r>
              <a:rPr lang="en-GB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on AccountController1 is called"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"1000.00"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0E3FFB2-98A9-478B-A89E-5E2015BE3F8C}"/>
              </a:ext>
            </a:extLst>
          </p:cNvPr>
          <p:cNvSpPr/>
          <p:nvPr/>
        </p:nvSpPr>
        <p:spPr>
          <a:xfrm>
            <a:off x="3371116" y="1466705"/>
            <a:ext cx="2355383" cy="292309"/>
          </a:xfrm>
          <a:prstGeom prst="wedgeRoundRectCallout">
            <a:avLst>
              <a:gd name="adj1" fmla="val -104416"/>
              <a:gd name="adj2" fmla="val 53918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Define a profile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2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5841-B09F-4746-BDEB-AA86F0AB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first instance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B6396-CD77-42E9-AA89-BB6160AD5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6F17F-A6D6-46E2-8D20-0B86C20BD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98B03-9EA3-4384-B8FB-C89AE5F8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9" y="1160462"/>
            <a:ext cx="7839075" cy="5591175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0D2E12B-9A13-48CF-A779-5FC9A583720F}"/>
              </a:ext>
            </a:extLst>
          </p:cNvPr>
          <p:cNvSpPr/>
          <p:nvPr/>
        </p:nvSpPr>
        <p:spPr>
          <a:xfrm>
            <a:off x="6553200" y="3246437"/>
            <a:ext cx="1560442" cy="533400"/>
          </a:xfrm>
          <a:prstGeom prst="wedgeRoundRectCallout">
            <a:avLst>
              <a:gd name="adj1" fmla="val -74996"/>
              <a:gd name="adj2" fmla="val -21963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Activate profile “One”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FA7162-27E7-4BB1-AEE1-5E2324EEF797}"/>
              </a:ext>
            </a:extLst>
          </p:cNvPr>
          <p:cNvSpPr/>
          <p:nvPr/>
        </p:nvSpPr>
        <p:spPr>
          <a:xfrm>
            <a:off x="5772979" y="5029200"/>
            <a:ext cx="1560442" cy="533400"/>
          </a:xfrm>
          <a:prstGeom prst="wedgeRoundRectCallout">
            <a:avLst>
              <a:gd name="adj1" fmla="val -74996"/>
              <a:gd name="adj2" fmla="val -21963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Set </a:t>
            </a:r>
            <a:r>
              <a:rPr lang="en-US" dirty="0" err="1">
                <a:solidFill>
                  <a:schemeClr val="tx1"/>
                </a:solidFill>
              </a:rPr>
              <a:t>server.port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8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5841-B09F-4746-BDEB-AA86F0AB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second instance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B6396-CD77-42E9-AA89-BB6160AD5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6F17F-A6D6-46E2-8D20-0B86C20BD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D1E69-0D6D-43AC-A6CC-B9AABF52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163775"/>
            <a:ext cx="7839075" cy="559117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4921D15-F4EF-42EE-B0AE-6CAA64DAC64A}"/>
              </a:ext>
            </a:extLst>
          </p:cNvPr>
          <p:cNvSpPr/>
          <p:nvPr/>
        </p:nvSpPr>
        <p:spPr>
          <a:xfrm>
            <a:off x="5772979" y="5029200"/>
            <a:ext cx="1560442" cy="533400"/>
          </a:xfrm>
          <a:prstGeom prst="wedgeRoundRectCallout">
            <a:avLst>
              <a:gd name="adj1" fmla="val -74996"/>
              <a:gd name="adj2" fmla="val -21963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Set </a:t>
            </a:r>
            <a:r>
              <a:rPr lang="en-US" dirty="0" err="1">
                <a:solidFill>
                  <a:schemeClr val="tx1"/>
                </a:solidFill>
              </a:rPr>
              <a:t>server.port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3870E2F-55F7-46D9-B9D8-ACD23F03B1F7}"/>
              </a:ext>
            </a:extLst>
          </p:cNvPr>
          <p:cNvSpPr/>
          <p:nvPr/>
        </p:nvSpPr>
        <p:spPr>
          <a:xfrm>
            <a:off x="6553200" y="3246437"/>
            <a:ext cx="1560442" cy="533400"/>
          </a:xfrm>
          <a:prstGeom prst="wedgeRoundRectCallout">
            <a:avLst>
              <a:gd name="adj1" fmla="val -74996"/>
              <a:gd name="adj2" fmla="val -21963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Activate profile “Two”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2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7191-9C1F-458F-889D-7B8B625C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instances of </a:t>
            </a:r>
            <a:r>
              <a:rPr lang="en-US" dirty="0" err="1"/>
              <a:t>AccountService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4EC0-6A9F-4E58-A58A-D44301E73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35824-E5C1-47B9-8182-0CC53D744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CA3A6-ACAB-4470-9F48-64803BC5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60877"/>
            <a:ext cx="8686800" cy="332994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4DA738-7269-4330-ABB4-F71A8E1DCC29}"/>
              </a:ext>
            </a:extLst>
          </p:cNvPr>
          <p:cNvSpPr/>
          <p:nvPr/>
        </p:nvSpPr>
        <p:spPr>
          <a:xfrm>
            <a:off x="5920409" y="2186927"/>
            <a:ext cx="182147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74567-8413-4970-A93F-C713D270AFEB}"/>
              </a:ext>
            </a:extLst>
          </p:cNvPr>
          <p:cNvSpPr/>
          <p:nvPr/>
        </p:nvSpPr>
        <p:spPr>
          <a:xfrm>
            <a:off x="5943600" y="1447800"/>
            <a:ext cx="182147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FE8DC-8889-4C4A-AE82-8A7D836A2092}"/>
              </a:ext>
            </a:extLst>
          </p:cNvPr>
          <p:cNvSpPr txBox="1"/>
          <p:nvPr/>
        </p:nvSpPr>
        <p:spPr>
          <a:xfrm>
            <a:off x="5307243" y="1098007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localhost:8090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B6FDD-9CB5-4F5D-8E7C-C102ACA6F513}"/>
              </a:ext>
            </a:extLst>
          </p:cNvPr>
          <p:cNvSpPr txBox="1"/>
          <p:nvPr/>
        </p:nvSpPr>
        <p:spPr>
          <a:xfrm>
            <a:off x="5302370" y="288413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localhost:8092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FA853-6B7E-4D0C-81F2-50B839BC3044}"/>
              </a:ext>
            </a:extLst>
          </p:cNvPr>
          <p:cNvSpPr txBox="1"/>
          <p:nvPr/>
        </p:nvSpPr>
        <p:spPr>
          <a:xfrm>
            <a:off x="894026" y="153267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localhost:8091</a:t>
            </a:r>
            <a:endParaRPr lang="nl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411D68-ED9C-4BAC-AA68-A338BAC30823}"/>
              </a:ext>
            </a:extLst>
          </p:cNvPr>
          <p:cNvSpPr/>
          <p:nvPr/>
        </p:nvSpPr>
        <p:spPr>
          <a:xfrm>
            <a:off x="1961859" y="1902008"/>
            <a:ext cx="1989037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CustomerService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8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6F9A3DD-3323-437A-93DE-69A9A6A4894A}"/>
              </a:ext>
            </a:extLst>
          </p:cNvPr>
          <p:cNvSpPr/>
          <p:nvPr/>
        </p:nvSpPr>
        <p:spPr>
          <a:xfrm>
            <a:off x="2075016" y="2743890"/>
            <a:ext cx="3487579" cy="103594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C2F10-0CF7-4596-A47C-BCB7DE0C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" y="152400"/>
            <a:ext cx="9089427" cy="838200"/>
          </a:xfrm>
        </p:spPr>
        <p:txBody>
          <a:bodyPr>
            <a:normAutofit/>
          </a:bodyPr>
          <a:lstStyle/>
          <a:p>
            <a:r>
              <a:rPr lang="en-US" dirty="0"/>
              <a:t>Load balancer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A33CE-476C-4B3D-949E-E64AEF45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3AB4-F1DA-4AD6-9FA5-63963D09C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DA12DA-9FF7-44C9-923A-5A12C1821F1C}"/>
              </a:ext>
            </a:extLst>
          </p:cNvPr>
          <p:cNvSpPr/>
          <p:nvPr/>
        </p:nvSpPr>
        <p:spPr>
          <a:xfrm>
            <a:off x="7182962" y="3845534"/>
            <a:ext cx="182147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A549E-73BA-4F41-8F12-673E8A1F27DF}"/>
              </a:ext>
            </a:extLst>
          </p:cNvPr>
          <p:cNvSpPr/>
          <p:nvPr/>
        </p:nvSpPr>
        <p:spPr>
          <a:xfrm>
            <a:off x="54573" y="3126914"/>
            <a:ext cx="1066800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Browser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0B6F2E-E432-4866-99F8-B7E3A98E0D5E}"/>
              </a:ext>
            </a:extLst>
          </p:cNvPr>
          <p:cNvSpPr/>
          <p:nvPr/>
        </p:nvSpPr>
        <p:spPr>
          <a:xfrm>
            <a:off x="7189557" y="2653731"/>
            <a:ext cx="182147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403081-5331-4106-80BD-B64656EAA96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356249" y="2988431"/>
            <a:ext cx="1833308" cy="13848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D02440-9EF9-4EDD-B7D2-640A7DC0F779}"/>
              </a:ext>
            </a:extLst>
          </p:cNvPr>
          <p:cNvCxnSpPr>
            <a:cxnSpLocks/>
          </p:cNvCxnSpPr>
          <p:nvPr/>
        </p:nvCxnSpPr>
        <p:spPr>
          <a:xfrm flipV="1">
            <a:off x="1121373" y="3461613"/>
            <a:ext cx="936027" cy="1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AACDA1-D253-4CE2-9975-5BC07A9FDB4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356249" y="3461613"/>
            <a:ext cx="1826713" cy="718621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AB6D85-322A-44C6-BE94-504EFD1CAC99}"/>
              </a:ext>
            </a:extLst>
          </p:cNvPr>
          <p:cNvSpPr txBox="1"/>
          <p:nvPr/>
        </p:nvSpPr>
        <p:spPr>
          <a:xfrm>
            <a:off x="6553200" y="230393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localhost:8090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B14AE-1EF9-4BF3-9F74-5421997D78D4}"/>
              </a:ext>
            </a:extLst>
          </p:cNvPr>
          <p:cNvSpPr txBox="1"/>
          <p:nvPr/>
        </p:nvSpPr>
        <p:spPr>
          <a:xfrm>
            <a:off x="6564923" y="4542745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localhost:8092</a:t>
            </a:r>
            <a:endParaRPr lang="nl-N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F5DBF8-6DEB-41ED-BEFC-41CEBD92928A}"/>
              </a:ext>
            </a:extLst>
          </p:cNvPr>
          <p:cNvSpPr/>
          <p:nvPr/>
        </p:nvSpPr>
        <p:spPr>
          <a:xfrm>
            <a:off x="2176118" y="4582765"/>
            <a:ext cx="1295400" cy="122475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Registry 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DAE2C9-1609-4311-B92D-C77D9C922B2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23818" y="3810902"/>
            <a:ext cx="0" cy="77186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E79FFD-4B2C-487D-8C9F-30D12036F31C}"/>
              </a:ext>
            </a:extLst>
          </p:cNvPr>
          <p:cNvSpPr txBox="1"/>
          <p:nvPr/>
        </p:nvSpPr>
        <p:spPr>
          <a:xfrm>
            <a:off x="2823818" y="4180893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nl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ED97E2-B0D1-4F7F-BF29-E91C1D64C93B}"/>
              </a:ext>
            </a:extLst>
          </p:cNvPr>
          <p:cNvSpPr txBox="1"/>
          <p:nvPr/>
        </p:nvSpPr>
        <p:spPr>
          <a:xfrm>
            <a:off x="676266" y="3807759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localhost:8091</a:t>
            </a:r>
            <a:endParaRPr lang="nl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16ECAB-7E4C-421D-A091-1839DF9F6D11}"/>
              </a:ext>
            </a:extLst>
          </p:cNvPr>
          <p:cNvCxnSpPr>
            <a:cxnSpLocks/>
          </p:cNvCxnSpPr>
          <p:nvPr/>
        </p:nvCxnSpPr>
        <p:spPr>
          <a:xfrm flipV="1">
            <a:off x="3553057" y="3810902"/>
            <a:ext cx="1295400" cy="121829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F17771-2A95-4FDC-BA64-BDC0D4E625AB}"/>
              </a:ext>
            </a:extLst>
          </p:cNvPr>
          <p:cNvSpPr/>
          <p:nvPr/>
        </p:nvSpPr>
        <p:spPr>
          <a:xfrm>
            <a:off x="4239083" y="2805053"/>
            <a:ext cx="1117166" cy="9287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Load balancer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122CD2-196F-4261-87C3-81CA3A7BF4FB}"/>
              </a:ext>
            </a:extLst>
          </p:cNvPr>
          <p:cNvSpPr txBox="1"/>
          <p:nvPr/>
        </p:nvSpPr>
        <p:spPr>
          <a:xfrm>
            <a:off x="2417610" y="3019342"/>
            <a:ext cx="17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CustomerService</a:t>
            </a:r>
            <a:endParaRPr lang="nl-NL" dirty="0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14B0B832-3270-4F74-B029-F4B2D25C119F}"/>
              </a:ext>
            </a:extLst>
          </p:cNvPr>
          <p:cNvSpPr/>
          <p:nvPr/>
        </p:nvSpPr>
        <p:spPr>
          <a:xfrm>
            <a:off x="5173219" y="5462508"/>
            <a:ext cx="3513581" cy="854983"/>
          </a:xfrm>
          <a:prstGeom prst="wedgeRoundRectCallout">
            <a:avLst>
              <a:gd name="adj1" fmla="val -51778"/>
              <a:gd name="adj2" fmla="val -239069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Client side load balancing:</a:t>
            </a:r>
          </a:p>
          <a:p>
            <a:r>
              <a:rPr lang="en-US" dirty="0">
                <a:solidFill>
                  <a:schemeClr val="tx1"/>
                </a:solidFill>
              </a:rPr>
              <a:t>Cache the location of the services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560E-EFAD-4AA6-A92E-4AD5E53B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CustomerService</a:t>
            </a:r>
            <a:r>
              <a:rPr lang="en-US" dirty="0"/>
              <a:t> calls </a:t>
            </a:r>
            <a:r>
              <a:rPr lang="en-US" dirty="0" err="1"/>
              <a:t>AccountService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C8E50-7BA7-4C8C-B8F8-45E064E7C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DF19C-D8F5-475F-B648-9ABCC8267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428039-BED4-43CC-B1A0-543A2E14F697}"/>
              </a:ext>
            </a:extLst>
          </p:cNvPr>
          <p:cNvSpPr/>
          <p:nvPr/>
        </p:nvSpPr>
        <p:spPr>
          <a:xfrm>
            <a:off x="209550" y="1371600"/>
            <a:ext cx="8724899" cy="457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400" dirty="0"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RestController</a:t>
            </a:r>
            <a:endParaRPr lang="nl-NL" sz="14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CustomerController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nl-NL" sz="14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AccountFeignClient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accountClient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NL" sz="1400" b="1" dirty="0"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"/customer/{</a:t>
            </a:r>
            <a:r>
              <a:rPr lang="nl-NL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Account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accountClient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NL" sz="1400" b="1" dirty="0">
              <a:latin typeface="Consolas" panose="020B0609020204030204" pitchFamily="49" charset="0"/>
            </a:endParaRP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FeignClient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nl-NL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AccountService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nl-NL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RibbonClient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nl-NL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AccountService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interface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AccountFeignClient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nl-NL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"/account/{</a:t>
            </a:r>
            <a:r>
              <a:rPr lang="nl-NL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NL" sz="1400" b="1" dirty="0">
              <a:latin typeface="Consolas" panose="020B0609020204030204" pitchFamily="49" charset="0"/>
            </a:endParaRPr>
          </a:p>
          <a:p>
            <a:r>
              <a:rPr lang="en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3ABF4A5-B4A5-40C2-A56E-B96A412674A0}"/>
              </a:ext>
            </a:extLst>
          </p:cNvPr>
          <p:cNvSpPr/>
          <p:nvPr/>
        </p:nvSpPr>
        <p:spPr>
          <a:xfrm>
            <a:off x="5984631" y="3399692"/>
            <a:ext cx="2653368" cy="631858"/>
          </a:xfrm>
          <a:prstGeom prst="wedgeRoundRectCallout">
            <a:avLst>
              <a:gd name="adj1" fmla="val -130984"/>
              <a:gd name="adj2" fmla="val 72479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Feign to call another service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6F17FC9-39FC-44EB-968A-7BE8131E1E62}"/>
              </a:ext>
            </a:extLst>
          </p:cNvPr>
          <p:cNvSpPr/>
          <p:nvPr/>
        </p:nvSpPr>
        <p:spPr>
          <a:xfrm>
            <a:off x="6033432" y="4115988"/>
            <a:ext cx="2653368" cy="631858"/>
          </a:xfrm>
          <a:prstGeom prst="wedgeRoundRectCallout">
            <a:avLst>
              <a:gd name="adj1" fmla="val -111102"/>
              <a:gd name="adj2" fmla="val 5687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Ribbon for load balancing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2F10-0CF7-4596-A47C-BCB7DE0C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44E1-E067-4F88-BF8B-3FB9F8CE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27411"/>
            <a:ext cx="8229600" cy="18742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load balancer will use Round Robin by default.</a:t>
            </a:r>
          </a:p>
          <a:p>
            <a:r>
              <a:rPr lang="en-US" dirty="0"/>
              <a:t>If you stop one instance of </a:t>
            </a:r>
            <a:r>
              <a:rPr lang="en-US" dirty="0" err="1"/>
              <a:t>AccountService</a:t>
            </a:r>
            <a:r>
              <a:rPr lang="en-US" dirty="0"/>
              <a:t>, automatically the other instance will be used.</a:t>
            </a:r>
          </a:p>
          <a:p>
            <a:r>
              <a:rPr lang="en-US" dirty="0"/>
              <a:t>If you start the second instance again, it will use Round Robin again.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A33CE-476C-4B3D-949E-E64AEF45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3AB4-F1DA-4AD6-9FA5-63963D09C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DA12DA-9FF7-44C9-923A-5A12C1821F1C}"/>
              </a:ext>
            </a:extLst>
          </p:cNvPr>
          <p:cNvSpPr/>
          <p:nvPr/>
        </p:nvSpPr>
        <p:spPr>
          <a:xfrm>
            <a:off x="7176336" y="2640097"/>
            <a:ext cx="182147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A549E-73BA-4F41-8F12-673E8A1F27DF}"/>
              </a:ext>
            </a:extLst>
          </p:cNvPr>
          <p:cNvSpPr/>
          <p:nvPr/>
        </p:nvSpPr>
        <p:spPr>
          <a:xfrm>
            <a:off x="47947" y="1921477"/>
            <a:ext cx="1066800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Browser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0B6F2E-E432-4866-99F8-B7E3A98E0D5E}"/>
              </a:ext>
            </a:extLst>
          </p:cNvPr>
          <p:cNvSpPr/>
          <p:nvPr/>
        </p:nvSpPr>
        <p:spPr>
          <a:xfrm>
            <a:off x="7182931" y="1448294"/>
            <a:ext cx="1821473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403081-5331-4106-80BD-B64656EAA96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089374" y="1782994"/>
            <a:ext cx="1093557" cy="226781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D02440-9EF9-4EDD-B7D2-640A7DC0F779}"/>
              </a:ext>
            </a:extLst>
          </p:cNvPr>
          <p:cNvCxnSpPr>
            <a:cxnSpLocks/>
          </p:cNvCxnSpPr>
          <p:nvPr/>
        </p:nvCxnSpPr>
        <p:spPr>
          <a:xfrm flipV="1">
            <a:off x="1114747" y="2256176"/>
            <a:ext cx="936027" cy="1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AACDA1-D253-4CE2-9975-5BC07A9FDB4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089374" y="2657531"/>
            <a:ext cx="1086962" cy="31726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AB6D85-322A-44C6-BE94-504EFD1CAC99}"/>
              </a:ext>
            </a:extLst>
          </p:cNvPr>
          <p:cNvSpPr txBox="1"/>
          <p:nvPr/>
        </p:nvSpPr>
        <p:spPr>
          <a:xfrm>
            <a:off x="6546574" y="109850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localhost:8090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B14AE-1EF9-4BF3-9F74-5421997D78D4}"/>
              </a:ext>
            </a:extLst>
          </p:cNvPr>
          <p:cNvSpPr txBox="1"/>
          <p:nvPr/>
        </p:nvSpPr>
        <p:spPr>
          <a:xfrm>
            <a:off x="6558297" y="3337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localhost:8092</a:t>
            </a:r>
            <a:endParaRPr lang="nl-N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F17771-2A95-4FDC-BA64-BDC0D4E625AB}"/>
              </a:ext>
            </a:extLst>
          </p:cNvPr>
          <p:cNvSpPr/>
          <p:nvPr/>
        </p:nvSpPr>
        <p:spPr>
          <a:xfrm>
            <a:off x="4896008" y="1673575"/>
            <a:ext cx="1222069" cy="122475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Load balancer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B7356-733F-4550-82F0-DE9727EB899B}"/>
              </a:ext>
            </a:extLst>
          </p:cNvPr>
          <p:cNvCxnSpPr>
            <a:cxnSpLocks/>
          </p:cNvCxnSpPr>
          <p:nvPr/>
        </p:nvCxnSpPr>
        <p:spPr>
          <a:xfrm>
            <a:off x="4108174" y="2250471"/>
            <a:ext cx="71947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F5DBF8-6DEB-41ED-BEFC-41CEBD92928A}"/>
              </a:ext>
            </a:extLst>
          </p:cNvPr>
          <p:cNvSpPr/>
          <p:nvPr/>
        </p:nvSpPr>
        <p:spPr>
          <a:xfrm>
            <a:off x="2169492" y="3377328"/>
            <a:ext cx="1295400" cy="122475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Registry 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DAE2C9-1609-4311-B92D-C77D9C922B2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17192" y="2605465"/>
            <a:ext cx="0" cy="77186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E79FFD-4B2C-487D-8C9F-30D12036F31C}"/>
              </a:ext>
            </a:extLst>
          </p:cNvPr>
          <p:cNvSpPr txBox="1"/>
          <p:nvPr/>
        </p:nvSpPr>
        <p:spPr>
          <a:xfrm>
            <a:off x="2817192" y="2975456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nl-N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6F9A3DD-3323-437A-93DE-69A9A6A4894A}"/>
              </a:ext>
            </a:extLst>
          </p:cNvPr>
          <p:cNvSpPr/>
          <p:nvPr/>
        </p:nvSpPr>
        <p:spPr>
          <a:xfrm>
            <a:off x="2068390" y="1905000"/>
            <a:ext cx="1989037" cy="669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CustomerService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ED97E2-B0D1-4F7F-BF29-E91C1D64C93B}"/>
              </a:ext>
            </a:extLst>
          </p:cNvPr>
          <p:cNvSpPr txBox="1"/>
          <p:nvPr/>
        </p:nvSpPr>
        <p:spPr>
          <a:xfrm>
            <a:off x="669640" y="2602322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localhost:8091</a:t>
            </a:r>
            <a:endParaRPr lang="nl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9EF50-5D49-4F7F-94B3-8CB0A197921C}"/>
              </a:ext>
            </a:extLst>
          </p:cNvPr>
          <p:cNvCxnSpPr>
            <a:cxnSpLocks/>
          </p:cNvCxnSpPr>
          <p:nvPr/>
        </p:nvCxnSpPr>
        <p:spPr>
          <a:xfrm flipV="1">
            <a:off x="3517329" y="2919181"/>
            <a:ext cx="1378679" cy="91509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4D5D24C-A458-4E69-BAE5-7548EBFA56BE}"/>
              </a:ext>
            </a:extLst>
          </p:cNvPr>
          <p:cNvSpPr/>
          <p:nvPr/>
        </p:nvSpPr>
        <p:spPr>
          <a:xfrm>
            <a:off x="4896008" y="3862082"/>
            <a:ext cx="2218181" cy="481092"/>
          </a:xfrm>
          <a:prstGeom prst="wedgeRoundRectCallout">
            <a:avLst>
              <a:gd name="adj1" fmla="val -59843"/>
              <a:gd name="adj2" fmla="val -172959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Refresh periodically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1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8A29-9101-412E-9F3A-9B2F2922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Eureka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A32C-EAD8-42F5-A09C-6F06C4909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7582D-289A-4B8C-BD1E-89CF1C37B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D759A7-CECD-452D-8CA8-0A52B0F982E9}"/>
              </a:ext>
            </a:extLst>
          </p:cNvPr>
          <p:cNvSpPr/>
          <p:nvPr/>
        </p:nvSpPr>
        <p:spPr>
          <a:xfrm>
            <a:off x="6553200" y="3733800"/>
            <a:ext cx="1821983" cy="36933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DD5B3B-2FD0-4548-97C7-E07F7EDF41B2}"/>
              </a:ext>
            </a:extLst>
          </p:cNvPr>
          <p:cNvSpPr/>
          <p:nvPr/>
        </p:nvSpPr>
        <p:spPr>
          <a:xfrm>
            <a:off x="6545346" y="4661229"/>
            <a:ext cx="1821983" cy="36933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CustomerService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547273-AC5B-4A1D-BA32-9B6BD3A5621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456338" y="4086382"/>
            <a:ext cx="0" cy="5748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4E4CE4-FA4A-4089-B8BA-6D2B8A854AAF}"/>
              </a:ext>
            </a:extLst>
          </p:cNvPr>
          <p:cNvSpPr txBox="1"/>
          <p:nvPr/>
        </p:nvSpPr>
        <p:spPr>
          <a:xfrm>
            <a:off x="7522609" y="4230002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4CA347-0E67-419F-9447-1A13E68A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3" y="1473825"/>
            <a:ext cx="6065505" cy="4889281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23B2B07-2E63-471D-9E4E-E3B5E9306BA0}"/>
              </a:ext>
            </a:extLst>
          </p:cNvPr>
          <p:cNvSpPr/>
          <p:nvPr/>
        </p:nvSpPr>
        <p:spPr>
          <a:xfrm>
            <a:off x="6391679" y="5446294"/>
            <a:ext cx="2355383" cy="557601"/>
          </a:xfrm>
          <a:prstGeom prst="wedgeRoundRectCallout">
            <a:avLst>
              <a:gd name="adj1" fmla="val -80558"/>
              <a:gd name="adj2" fmla="val -76260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is hard coded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1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EAF9-F6C8-4594-9351-27AD5E50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Eureka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686AE-2BDD-4777-9D16-0DC216CB5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792F0-A6EC-4EEF-9AD7-F99088575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69072-6F06-41FB-BB52-7FC038319CE3}"/>
              </a:ext>
            </a:extLst>
          </p:cNvPr>
          <p:cNvSpPr/>
          <p:nvPr/>
        </p:nvSpPr>
        <p:spPr>
          <a:xfrm>
            <a:off x="2092919" y="1175266"/>
            <a:ext cx="1821983" cy="36933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AccountService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3E70AA-C6DC-4889-BE2E-7ABD8F196B5C}"/>
              </a:ext>
            </a:extLst>
          </p:cNvPr>
          <p:cNvSpPr/>
          <p:nvPr/>
        </p:nvSpPr>
        <p:spPr>
          <a:xfrm>
            <a:off x="2085065" y="2102695"/>
            <a:ext cx="1821983" cy="36933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CustomerService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7645DA-87AE-45C1-85D1-059B9AB1F00A}"/>
              </a:ext>
            </a:extLst>
          </p:cNvPr>
          <p:cNvSpPr/>
          <p:nvPr/>
        </p:nvSpPr>
        <p:spPr>
          <a:xfrm>
            <a:off x="4929150" y="1110838"/>
            <a:ext cx="1624050" cy="148801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AA414-DFA1-4F13-84F5-066577CB6D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14902" y="1359932"/>
            <a:ext cx="1014248" cy="91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AEDF2E-412B-4AFF-AF64-AA4F10097A0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07048" y="2287361"/>
            <a:ext cx="1014046" cy="149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522DC7-9E00-4C54-8CC3-47157EFD1399}"/>
              </a:ext>
            </a:extLst>
          </p:cNvPr>
          <p:cNvSpPr txBox="1"/>
          <p:nvPr/>
        </p:nvSpPr>
        <p:spPr>
          <a:xfrm>
            <a:off x="5251981" y="1641030"/>
            <a:ext cx="82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Eureka</a:t>
            </a:r>
            <a:endParaRPr lang="nl-NL" dirty="0">
              <a:solidFill>
                <a:schemeClr val="tx2">
                  <a:lumMod val="50000"/>
                </a:schemeClr>
              </a:solidFill>
            </a:endParaRPr>
          </a:p>
          <a:p>
            <a:endParaRPr lang="nl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462607-A1B0-4CC9-940D-E3BBFF6C932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996057" y="1527848"/>
            <a:ext cx="0" cy="5748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6BCE4A-0331-410A-A26B-7FC3FE746829}"/>
              </a:ext>
            </a:extLst>
          </p:cNvPr>
          <p:cNvSpPr txBox="1"/>
          <p:nvPr/>
        </p:nvSpPr>
        <p:spPr>
          <a:xfrm>
            <a:off x="3958849" y="990600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  <a:endParaRPr lang="nl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36264-96A3-4FA5-967F-85D15B859C50}"/>
              </a:ext>
            </a:extLst>
          </p:cNvPr>
          <p:cNvSpPr txBox="1"/>
          <p:nvPr/>
        </p:nvSpPr>
        <p:spPr>
          <a:xfrm>
            <a:off x="3944580" y="1933028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  <a:endParaRPr lang="nl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B4314-FCF7-4CE3-A610-EAEB3D5147B7}"/>
              </a:ext>
            </a:extLst>
          </p:cNvPr>
          <p:cNvSpPr txBox="1"/>
          <p:nvPr/>
        </p:nvSpPr>
        <p:spPr>
          <a:xfrm>
            <a:off x="3925347" y="2244519"/>
            <a:ext cx="96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</a:t>
            </a:r>
            <a:endParaRPr lang="nl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3E722-F4FE-4278-8140-0E049AAD2E48}"/>
              </a:ext>
            </a:extLst>
          </p:cNvPr>
          <p:cNvSpPr txBox="1"/>
          <p:nvPr/>
        </p:nvSpPr>
        <p:spPr>
          <a:xfrm>
            <a:off x="3062328" y="1671468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nl-NL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01793517-1A23-40BF-98A4-D3508B8DF698}"/>
              </a:ext>
            </a:extLst>
          </p:cNvPr>
          <p:cNvSpPr/>
          <p:nvPr/>
        </p:nvSpPr>
        <p:spPr>
          <a:xfrm>
            <a:off x="6698784" y="5863962"/>
            <a:ext cx="2355383" cy="557601"/>
          </a:xfrm>
          <a:prstGeom prst="wedgeRoundRectCallout">
            <a:avLst>
              <a:gd name="adj1" fmla="val -66124"/>
              <a:gd name="adj2" fmla="val -126718"/>
              <a:gd name="adj3" fmla="val 16667"/>
            </a:avLst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is fetched from the registry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A7FE1-FF28-496E-A066-D2612BE3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71" y="2664802"/>
            <a:ext cx="5935929" cy="37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5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245D28-D678-4681-A59D-568267F4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service registry/discovery?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F8283-E951-4C0C-8275-57A62145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Loosely coupled services</a:t>
            </a:r>
          </a:p>
          <a:p>
            <a:pPr lvl="1"/>
            <a:r>
              <a:rPr lang="en-US" dirty="0"/>
              <a:t>Service consumers should not know the physical location of service instances.</a:t>
            </a:r>
          </a:p>
          <a:p>
            <a:pPr lvl="2"/>
            <a:r>
              <a:rPr lang="en-US" dirty="0"/>
              <a:t>We can easily scale up or scale down service instances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 application resilience</a:t>
            </a:r>
          </a:p>
          <a:p>
            <a:pPr lvl="1"/>
            <a:r>
              <a:rPr lang="en-US" dirty="0"/>
              <a:t>If a service instance becomes unhealthy or unavailable, the service discovery engine will remove that instance from the list of available services.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935FF-54F6-4F05-A73E-23F60ECD5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4E7D-C808-4C42-ADB0-C7D40FDE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Eureka Server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A3D6B-739C-4560-B465-238579B8C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F96A-C9A7-4AB3-BB96-6AF222D5F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B17FBB9E-CF48-45CA-9F2F-DAB860F7A81B}"/>
              </a:ext>
            </a:extLst>
          </p:cNvPr>
          <p:cNvSpPr/>
          <p:nvPr/>
        </p:nvSpPr>
        <p:spPr>
          <a:xfrm>
            <a:off x="266699" y="1143000"/>
            <a:ext cx="8724899" cy="189339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@SpringBootApplication</a:t>
            </a:r>
          </a:p>
          <a:p>
            <a:r>
              <a:rPr lang="nl-N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@EnableEurekaServer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EurekaServerApplication {</a:t>
            </a:r>
          </a:p>
          <a:p>
            <a:endParaRPr lang="nl-NL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SpringApplication.</a:t>
            </a:r>
            <a:r>
              <a:rPr lang="nl-NL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run(EurekaServerApplication.</a:t>
            </a:r>
            <a:r>
              <a:rPr lang="nl-NL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nl-NL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A0C41-BAB9-4E09-9480-FAB9D663E4E9}"/>
              </a:ext>
            </a:extLst>
          </p:cNvPr>
          <p:cNvSpPr/>
          <p:nvPr/>
        </p:nvSpPr>
        <p:spPr>
          <a:xfrm>
            <a:off x="266700" y="3060463"/>
            <a:ext cx="8724900" cy="2045791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8761 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C832"/>
                </a:solidFill>
                <a:latin typeface="Consolas" panose="020B0609020204030204" pitchFamily="49" charset="0"/>
              </a:rPr>
              <a:t>registerWithEureka</a:t>
            </a:r>
            <a:r>
              <a:rPr lang="en-US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FF0032"/>
                </a:solidFill>
                <a:latin typeface="Consolas" panose="020B0609020204030204" pitchFamily="49" charset="0"/>
              </a:rPr>
              <a:t>#telling the server not to register himself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fetchRegistry: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12CB7-51C7-42CF-85E0-4312180AD5EB}"/>
              </a:ext>
            </a:extLst>
          </p:cNvPr>
          <p:cNvSpPr/>
          <p:nvPr/>
        </p:nvSpPr>
        <p:spPr>
          <a:xfrm>
            <a:off x="266700" y="5486399"/>
            <a:ext cx="3810000" cy="914401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Eureka Server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36BD3-614F-4E5E-A248-EC85ED6837F4}"/>
              </a:ext>
            </a:extLst>
          </p:cNvPr>
          <p:cNvSpPr txBox="1"/>
          <p:nvPr/>
        </p:nvSpPr>
        <p:spPr>
          <a:xfrm>
            <a:off x="266700" y="5105338"/>
            <a:ext cx="15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bootstrap.yml</a:t>
            </a:r>
            <a:endParaRPr lang="nl-NL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9B059-7AFD-49FB-9580-E0D2EF30C29F}"/>
              </a:ext>
            </a:extLst>
          </p:cNvPr>
          <p:cNvSpPr txBox="1"/>
          <p:nvPr/>
        </p:nvSpPr>
        <p:spPr>
          <a:xfrm>
            <a:off x="7187241" y="3052354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application.yml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74263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297A-F82F-45AE-86C6-68F559BF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Eureka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F70E2-8342-4C63-924F-BDD0AAC4A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087EA-1A03-4734-BED1-D0CEEDD0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031F4-2576-4DC8-A0AF-D96EAB29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7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4E7D-C808-4C42-ADB0-C7D40FDE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AccountService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A3D6B-739C-4560-B465-238579B8C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F96A-C9A7-4AB3-BB96-6AF222D5F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B17FBB9E-CF48-45CA-9F2F-DAB860F7A81B}"/>
              </a:ext>
            </a:extLst>
          </p:cNvPr>
          <p:cNvSpPr/>
          <p:nvPr/>
        </p:nvSpPr>
        <p:spPr>
          <a:xfrm>
            <a:off x="209549" y="1143000"/>
            <a:ext cx="8724899" cy="189339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@SpringBootApplication</a:t>
            </a:r>
          </a:p>
          <a:p>
            <a:r>
              <a:rPr lang="nl-N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@EnableDiscoveryClient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AccountServiceApplication {</a:t>
            </a:r>
          </a:p>
          <a:p>
            <a:endParaRPr lang="nl-NL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AccountServiceApplication.</a:t>
            </a:r>
            <a:r>
              <a:rPr lang="en-US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12CB7-51C7-42CF-85E0-4312180AD5EB}"/>
              </a:ext>
            </a:extLst>
          </p:cNvPr>
          <p:cNvSpPr/>
          <p:nvPr/>
        </p:nvSpPr>
        <p:spPr>
          <a:xfrm>
            <a:off x="266700" y="5714999"/>
            <a:ext cx="3810000" cy="914401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AccountService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36BD3-614F-4E5E-A248-EC85ED6837F4}"/>
              </a:ext>
            </a:extLst>
          </p:cNvPr>
          <p:cNvSpPr txBox="1"/>
          <p:nvPr/>
        </p:nvSpPr>
        <p:spPr>
          <a:xfrm>
            <a:off x="266700" y="5333938"/>
            <a:ext cx="15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bootstrap.yml</a:t>
            </a:r>
            <a:endParaRPr lang="nl-NL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9B059-7AFD-49FB-9580-E0D2EF30C29F}"/>
              </a:ext>
            </a:extLst>
          </p:cNvPr>
          <p:cNvSpPr txBox="1"/>
          <p:nvPr/>
        </p:nvSpPr>
        <p:spPr>
          <a:xfrm>
            <a:off x="266700" y="3040776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application.yml</a:t>
            </a:r>
            <a:endParaRPr lang="nl-N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F3084-2332-4A82-A016-A687A6B4ECD6}"/>
              </a:ext>
            </a:extLst>
          </p:cNvPr>
          <p:cNvSpPr/>
          <p:nvPr/>
        </p:nvSpPr>
        <p:spPr>
          <a:xfrm>
            <a:off x="266700" y="3448236"/>
            <a:ext cx="5791200" cy="1905000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8090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nl-N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serviceUrl: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600" b="1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http://localhost:8761/eureka/</a:t>
            </a:r>
          </a:p>
        </p:txBody>
      </p:sp>
    </p:spTree>
    <p:extLst>
      <p:ext uri="{BB962C8B-B14F-4D97-AF65-F5344CB8AC3E}">
        <p14:creationId xmlns:p14="http://schemas.microsoft.com/office/powerpoint/2010/main" val="373297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4E7D-C808-4C42-ADB0-C7D40FDE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AccountService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A3D6B-739C-4560-B465-238579B8C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2018 ICT Intelligence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F96A-C9A7-4AB3-BB96-6AF222D5F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E670E6-4C30-4F19-82B8-906F7C2C3A2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93C2AB96-5303-4065-BD61-78B10BD13A19}"/>
              </a:ext>
            </a:extLst>
          </p:cNvPr>
          <p:cNvSpPr/>
          <p:nvPr/>
        </p:nvSpPr>
        <p:spPr>
          <a:xfrm>
            <a:off x="209550" y="1676400"/>
            <a:ext cx="8724899" cy="154468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AccountController {</a:t>
            </a:r>
          </a:p>
          <a:p>
            <a:r>
              <a:rPr lang="nl-NL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 @RequestMapping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"/account/{customerid}"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"1234"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"1000.00"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3D15C9E1-E529-4A06-A2B2-BF837BC6A949}"/>
              </a:ext>
            </a:extLst>
          </p:cNvPr>
          <p:cNvSpPr/>
          <p:nvPr/>
        </p:nvSpPr>
        <p:spPr>
          <a:xfrm>
            <a:off x="209550" y="3566246"/>
            <a:ext cx="3390901" cy="154468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l-NL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accountNumber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l-NL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nl-NL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3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S_COMPLETION_TITLE" val="module 1 Spring introduction"/>
  <p:tag name="LMS_COMPLETION_ID" val="module_1_Spring_introduction"/>
  <p:tag name="LMS_COMPLETION_VERSION" val="1.0"/>
  <p:tag name="LMS_COMPLETION_DURATION" val="1:00:00"/>
  <p:tag name="LMS_COMPLETION_SCO_TITLE" val="module 1 Spring introduction"/>
  <p:tag name="LMS_COMPLETION_SCO_ID" val="module_1_Spring_introduction"/>
  <p:tag name="LMS_COMPLETION_EDITION" val="0"/>
  <p:tag name="LMS_COMPLETION_THRESHOLD" val="42"/>
  <p:tag name="LMS_COMPLETION_METHOD" val="VIEW"/>
  <p:tag name="ART_ENCODE_TYPE" val="0"/>
  <p:tag name="ART_ENCODE_INDEX" val="1"/>
  <p:tag name="ARTICULATE_AUDIO_TEMP" val="C:\Users\Rene\AppData\Local\Temp\articulate\presenter\ae\audio\20100210115628\"/>
  <p:tag name="PRESENTER_PREVIEW_MODE_REFRESH" val="0"/>
  <p:tag name="PRESENTER_PREVIEW_END" val="8"/>
  <p:tag name="ARTICULATE_PRESENTER_VERSION" val="6"/>
  <p:tag name="PUBLISH_TITLE" val="module 1 Spring introduction"/>
  <p:tag name="ARTICULATE_PUBLISH_PATH" val="C:\Work\ictintelligence materiaal\Spring\presentations"/>
  <p:tag name="ARTICULATE_LOGO" val="logo presenter.JPG"/>
  <p:tag name="ARTICULATE_PRESENTER" val="(None selected)"/>
  <p:tag name="ARTICULATE_PRESENTER_GUID" val="9869030842"/>
  <p:tag name="ARTICULATE_LMS" val="0"/>
  <p:tag name="ARTICULATE_TEMPLATE" val="spring course"/>
  <p:tag name="ARTICULATE_TEMPLATE_GUID" val="afa1ff3f-6cea-4aa4-84e3-a4d126e41c7d"/>
  <p:tag name="LMS_PUBLISH" val="No"/>
  <p:tag name="PRESENTER_PREVIEW_MODE" val="0"/>
  <p:tag name="PRESENTER_PREVIEW_START" val="1"/>
  <p:tag name="PLAYERLOGOHEIGHT" val="45"/>
  <p:tag name="PLAYERLOGOWIDTH" val="213"/>
  <p:tag name="LAUNCHINNEWWINDOW" val="0"/>
  <p:tag name="LASTPUBLISHED" val="C:\Work\ictintelligence materiaal\Spring\presentations\module 1 Spring introduction\player.html"/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35343</TotalTime>
  <Words>1166</Words>
  <Application>Microsoft Office PowerPoint</Application>
  <PresentationFormat>On-screen Show (4:3)</PresentationFormat>
  <Paragraphs>301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Office Theme</vt:lpstr>
      <vt:lpstr>Service registry: Eureka</vt:lpstr>
      <vt:lpstr>Service Registry</vt:lpstr>
      <vt:lpstr>Without Eureka</vt:lpstr>
      <vt:lpstr>Using Eureka</vt:lpstr>
      <vt:lpstr>Why service registry/discovery?</vt:lpstr>
      <vt:lpstr>Eureka Server</vt:lpstr>
      <vt:lpstr>Running Eureka</vt:lpstr>
      <vt:lpstr>AccountService</vt:lpstr>
      <vt:lpstr>AccountService</vt:lpstr>
      <vt:lpstr>Running the AccountService</vt:lpstr>
      <vt:lpstr>CustomerService</vt:lpstr>
      <vt:lpstr>CustomerService: the controller</vt:lpstr>
      <vt:lpstr>Running the CustomerService</vt:lpstr>
      <vt:lpstr>Stopping the CustomerService</vt:lpstr>
      <vt:lpstr>Using Eureka</vt:lpstr>
      <vt:lpstr>Registering with Eureka</vt:lpstr>
      <vt:lpstr>Eureka high availability</vt:lpstr>
      <vt:lpstr>Load Balancing: Ribbon</vt:lpstr>
      <vt:lpstr>Running 2 AccountServices using profiles</vt:lpstr>
      <vt:lpstr>Spring Profiles</vt:lpstr>
      <vt:lpstr>Start the first instance</vt:lpstr>
      <vt:lpstr>Start the second instance</vt:lpstr>
      <vt:lpstr>2 instances of AccountService</vt:lpstr>
      <vt:lpstr>Load balancer</vt:lpstr>
      <vt:lpstr> CustomerService calls AccountService</vt:lpstr>
      <vt:lpstr>Load balancer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Rene de Jong</cp:lastModifiedBy>
  <cp:revision>1184</cp:revision>
  <cp:lastPrinted>2018-07-04T14:08:17Z</cp:lastPrinted>
  <dcterms:created xsi:type="dcterms:W3CDTF">2007-11-09T11:29:05Z</dcterms:created>
  <dcterms:modified xsi:type="dcterms:W3CDTF">2018-07-07T07:26:21Z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module 1 Spring introduction</vt:lpwstr>
  </property>
  <property fmtid="{D5CDD505-2E9C-101B-9397-08002B2CF9AE}" pid="4" name="ArticulateGUID">
    <vt:lpwstr>B73E1A96-A508-4ED9-8A44-DE4D5B7D5427</vt:lpwstr>
  </property>
  <property fmtid="{D5CDD505-2E9C-101B-9397-08002B2CF9AE}" pid="5" name="ArticulateProjectFull">
    <vt:lpwstr>C:\Work\vijfhart\enterprise java architectuur\Enterprise Java Architectuur vijfhart.ppta</vt:lpwstr>
  </property>
</Properties>
</file>