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upr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10F58AD-F0D8-4EEC-8DFC-444DDCAC2AFA}">
  <a:tblStyle styleId="{C10F58AD-F0D8-4EEC-8DFC-444DDCAC2AF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uprum-bold.fntdata"/><Relationship Id="rId11" Type="http://schemas.openxmlformats.org/officeDocument/2006/relationships/slide" Target="slides/slide6.xml"/><Relationship Id="rId22" Type="http://schemas.openxmlformats.org/officeDocument/2006/relationships/font" Target="fonts/Cuprum-boldItalic.fntdata"/><Relationship Id="rId10" Type="http://schemas.openxmlformats.org/officeDocument/2006/relationships/slide" Target="slides/slide5.xml"/><Relationship Id="rId21" Type="http://schemas.openxmlformats.org/officeDocument/2006/relationships/font" Target="fonts/Cupr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uprum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24665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Font typeface="Arial"/>
              <a:buNone/>
              <a:defRPr b="0" i="0" sz="30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69162" y="2711753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61C00"/>
              </a:buClr>
              <a:buFont typeface="Arial"/>
              <a:buNone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873" y="108720"/>
            <a:ext cx="435000" cy="4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46938" r="0" t="0"/>
          <a:stretch/>
        </p:blipFill>
        <p:spPr>
          <a:xfrm>
            <a:off x="7838075" y="86900"/>
            <a:ext cx="1159200" cy="60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n.png" id="16" name="Shape 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875" y="4388974"/>
            <a:ext cx="543600" cy="6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73850" y="882953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 sz="2400">
                <a:solidFill>
                  <a:srgbClr val="A61C00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2031690"/>
            <a:ext cx="8229600" cy="2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A61C00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A61C00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A61C00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A61C00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A61C00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A61C00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A61C00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A61C00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A61C00"/>
                </a:solidFill>
              </a:defRPr>
            </a:lvl9pPr>
          </a:lstStyle>
          <a:p/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873" y="108720"/>
            <a:ext cx="435000" cy="4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 b="0" l="46938" r="0" t="0"/>
          <a:stretch/>
        </p:blipFill>
        <p:spPr>
          <a:xfrm>
            <a:off x="7838075" y="86900"/>
            <a:ext cx="1159200" cy="6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e conteúdo 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873" y="108720"/>
            <a:ext cx="435000" cy="4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 b="0" l="46938" r="0" t="0"/>
          <a:stretch/>
        </p:blipFill>
        <p:spPr>
          <a:xfrm>
            <a:off x="7838075" y="86900"/>
            <a:ext cx="1159200" cy="6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Font typeface="Calibri"/>
              <a:buNone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61C00"/>
              </a:buClr>
              <a:buFont typeface="Arial"/>
              <a:buChar char="•"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61C00"/>
              </a:buClr>
              <a:buFont typeface="Arial"/>
              <a:buChar char="–"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61C00"/>
              </a:buClr>
              <a:buFont typeface="Arial"/>
              <a:buChar char="•"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61C00"/>
              </a:buClr>
              <a:buFont typeface="Arial"/>
              <a:buChar char="–"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61C00"/>
              </a:buClr>
              <a:buFont typeface="Arial"/>
              <a:buChar char="»"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61C00"/>
              </a:buClr>
              <a:buFont typeface="Arial"/>
              <a:buChar char="•"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61C00"/>
              </a:buClr>
              <a:buFont typeface="Arial"/>
              <a:buChar char="•"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61C00"/>
              </a:buClr>
              <a:buFont typeface="Arial"/>
              <a:buChar char="•"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61C00"/>
              </a:buClr>
              <a:buFont typeface="Arial"/>
              <a:buChar char="•"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Font typeface="Arial"/>
              <a:buNone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Font typeface="Arial"/>
              <a:buNone/>
              <a:defRPr b="0" i="0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subTitle"/>
          </p:nvPr>
        </p:nvSpPr>
        <p:spPr>
          <a:xfrm>
            <a:off x="1369162" y="3473753"/>
            <a:ext cx="6400800" cy="131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/>
              <a:t>Alunos: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Anderson Urbano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Gustavo Pimentel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Leticia Lapenda</a:t>
            </a:r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43249" l="45279" r="17916" t="0"/>
          <a:stretch/>
        </p:blipFill>
        <p:spPr>
          <a:xfrm>
            <a:off x="4903275" y="419374"/>
            <a:ext cx="1304551" cy="138152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1942325" y="2432537"/>
            <a:ext cx="52545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 sz="4800">
                <a:solidFill>
                  <a:srgbClr val="5EC03E"/>
                </a:solidFill>
                <a:latin typeface="Cuprum"/>
                <a:ea typeface="Cuprum"/>
                <a:cs typeface="Cuprum"/>
                <a:sym typeface="Cuprum"/>
              </a:rPr>
              <a:t>SICARAY</a:t>
            </a:r>
            <a:r>
              <a:rPr lang="pt-BR" sz="4800">
                <a:latin typeface="Cuprum"/>
                <a:ea typeface="Cuprum"/>
                <a:cs typeface="Cuprum"/>
                <a:sym typeface="Cuprum"/>
              </a:rPr>
              <a:t> </a:t>
            </a:r>
            <a:r>
              <a:rPr lang="pt-BR" sz="4800">
                <a:solidFill>
                  <a:srgbClr val="5A83C4"/>
                </a:solidFill>
                <a:latin typeface="Cuprum"/>
                <a:ea typeface="Cuprum"/>
                <a:cs typeface="Cuprum"/>
                <a:sym typeface="Cuprum"/>
              </a:rPr>
              <a:t>Sicamobi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6596775" y="2432550"/>
            <a:ext cx="6291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5A83C4"/>
                </a:solidFill>
                <a:highlight>
                  <a:srgbClr val="FFFFFF"/>
                </a:highlight>
                <a:latin typeface="Cuprum"/>
                <a:ea typeface="Cuprum"/>
                <a:cs typeface="Cuprum"/>
                <a:sym typeface="Cuprum"/>
              </a:rPr>
              <a:t>™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775" y="734450"/>
            <a:ext cx="1698100" cy="16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683375" y="381808"/>
            <a:ext cx="7772400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Fingerprinting: Choosing Grid Points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683375" y="1484300"/>
            <a:ext cx="7772400" cy="26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pt-BR" sz="1800"/>
              <a:t>Problem</a:t>
            </a:r>
            <a:r>
              <a:rPr lang="pt-BR" sz="1800"/>
              <a:t>: There are many ways to choose points to compose the grid. Which would be best?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l">
              <a:spcBef>
                <a:spcPts val="0"/>
              </a:spcBef>
              <a:buNone/>
            </a:pPr>
            <a:r>
              <a:rPr b="1" lang="pt-BR" sz="1800"/>
              <a:t>Plausible Assumption</a:t>
            </a:r>
            <a:r>
              <a:rPr lang="pt-BR" sz="1800"/>
              <a:t>: In an urban environment users are most likely to be located on or near streets.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l">
              <a:spcBef>
                <a:spcPts val="0"/>
              </a:spcBef>
              <a:buNone/>
            </a:pPr>
            <a:r>
              <a:rPr b="1" lang="pt-BR" sz="1800"/>
              <a:t>Proposed Solution</a:t>
            </a:r>
            <a:r>
              <a:rPr lang="pt-BR" sz="1800"/>
              <a:t>: Use Google Maps API to get points on the streets of the desired region in a certain resolution. This strategy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pt-BR" sz="1800"/>
              <a:t>also drastically reduces the number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pt-BR" sz="1800"/>
              <a:t>of cells in the grid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6257025" y="3938900"/>
            <a:ext cx="1900704" cy="1050074"/>
            <a:chOff x="2447025" y="3938900"/>
            <a:chExt cx="1900704" cy="1050074"/>
          </a:xfrm>
        </p:grpSpPr>
        <p:grpSp>
          <p:nvGrpSpPr>
            <p:cNvPr id="133" name="Shape 133"/>
            <p:cNvGrpSpPr/>
            <p:nvPr/>
          </p:nvGrpSpPr>
          <p:grpSpPr>
            <a:xfrm>
              <a:off x="2447025" y="3959675"/>
              <a:ext cx="1900704" cy="1029300"/>
              <a:chOff x="2447025" y="3959675"/>
              <a:chExt cx="1900704" cy="1029300"/>
            </a:xfrm>
          </p:grpSpPr>
          <p:cxnSp>
            <p:nvCxnSpPr>
              <p:cNvPr id="134" name="Shape 134"/>
              <p:cNvCxnSpPr/>
              <p:nvPr/>
            </p:nvCxnSpPr>
            <p:spPr>
              <a:xfrm>
                <a:off x="2447025" y="4264475"/>
                <a:ext cx="496200" cy="49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35" name="Shape 135"/>
              <p:cNvCxnSpPr/>
              <p:nvPr/>
            </p:nvCxnSpPr>
            <p:spPr>
              <a:xfrm>
                <a:off x="2957787" y="4763375"/>
                <a:ext cx="1109099" cy="22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36" name="Shape 136"/>
              <p:cNvCxnSpPr/>
              <p:nvPr/>
            </p:nvCxnSpPr>
            <p:spPr>
              <a:xfrm>
                <a:off x="2727867" y="3959675"/>
                <a:ext cx="496200" cy="49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37" name="Shape 137"/>
              <p:cNvCxnSpPr/>
              <p:nvPr/>
            </p:nvCxnSpPr>
            <p:spPr>
              <a:xfrm>
                <a:off x="3238629" y="4458575"/>
                <a:ext cx="1109100" cy="22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pic>
          <p:nvPicPr>
            <p:cNvPr id="138" name="Shape 1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72775" y="3938900"/>
              <a:ext cx="237875" cy="38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Shape 1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53775" y="4243700"/>
              <a:ext cx="237875" cy="38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Shape 1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87175" y="4396100"/>
              <a:ext cx="237875" cy="38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Shape 1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0575" y="4472300"/>
              <a:ext cx="237875" cy="3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Shape 146"/>
          <p:cNvGraphicFramePr/>
          <p:nvPr/>
        </p:nvGraphicFramePr>
        <p:xfrm>
          <a:off x="792112" y="8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{C10F58AD-F0D8-4EEC-8DFC-444DDCAC2AFA}</a:tableStyleId>
              </a:tblPr>
              <a:tblGrid>
                <a:gridCol w="1485525"/>
                <a:gridCol w="998525"/>
                <a:gridCol w="1034150"/>
                <a:gridCol w="1034150"/>
                <a:gridCol w="1034150"/>
                <a:gridCol w="1022300"/>
                <a:gridCol w="950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MODEL / ERB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ERB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ERB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ERB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ERB 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ERB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ERB 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7E6B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Free Space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30.979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32.137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29.073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28.284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33.493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37.329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Okumura Hata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10.893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10.380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5.837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9.408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9.654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12.849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COST-231 Hata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17.071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15.619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22.871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19.509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15.353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11.427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COST-231 W.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62.662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63.302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72.961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67.141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62.519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58.395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ECC-33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17.029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15.328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21.025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19.059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14.821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11.152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Ericsson 9999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17.867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17.988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32.360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21.582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18.281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12.841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SUI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12.523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10.576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15.754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13.349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9.781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8.264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Lee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18.144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17.512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6.224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13.957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16.672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20.543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/>
                        <a:t>Flat Earth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49.242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48.453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38.060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44.613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49.169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53.325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85800" y="212628"/>
            <a:ext cx="7772400" cy="65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800"/>
              <a:t>Fingerprinting: Pathloss Prediction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221150" y="4746600"/>
            <a:ext cx="6701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200"/>
              <a:t>Average error of pathloss for each mathematical model in the measurement database (in dB)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683375" y="381808"/>
            <a:ext cx="7772400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Fingerprinting: Location Prediction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683375" y="1484300"/>
            <a:ext cx="7772400" cy="26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1600"/>
              <a:t>With the pathloss map we can estimate new test sample geographic coordinates as the coordinates of the most similar grid cell in terms of pathloss.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 algn="l">
              <a:spcBef>
                <a:spcPts val="0"/>
              </a:spcBef>
              <a:buNone/>
            </a:pPr>
            <a:r>
              <a:rPr lang="pt-BR" sz="1600"/>
              <a:t>The similarity can be measured in many ways. We did it by using squared euclidian distance. The most similar cell is the one with the smallest distance.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 algn="l">
              <a:spcBef>
                <a:spcPts val="0"/>
              </a:spcBef>
              <a:buNone/>
            </a:pPr>
            <a:r>
              <a:rPr lang="pt-BR" sz="1600"/>
              <a:t>square_dist = (cell.pathloss1-m.pathloss1)² + (cell.pathloss2-m.pathloss2)² + ...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2031690"/>
            <a:ext cx="8229600" cy="264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34290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/>
              <a:t>[1] </a:t>
            </a:r>
            <a:r>
              <a:rPr lang="pt-BR"/>
              <a:t>Seyed A. Zekavat,  Michael Buehrer, “</a:t>
            </a:r>
            <a:r>
              <a:rPr lang="pt-BR"/>
              <a:t>Handbook of position location - Theory, Practice and Advances”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4294967295" type="ctrTitle"/>
          </p:nvPr>
        </p:nvSpPr>
        <p:spPr>
          <a:xfrm>
            <a:off x="683375" y="381808"/>
            <a:ext cx="7772400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482026"/>
            <a:ext cx="7772400" cy="83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Summary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100849" y="1508850"/>
            <a:ext cx="6942300" cy="30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 sz="1600"/>
              <a:t>Introduction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 sz="1600"/>
              <a:t>Analysing the problem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 sz="1600"/>
              <a:t>Architecture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pt-BR" sz="1600"/>
              <a:t>Generic technique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pt-BR" sz="1600"/>
              <a:t>Types of techniques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 sz="1600"/>
              <a:t>Fingerprinting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pt-BR" sz="1600"/>
              <a:t>Architecture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pt-BR" sz="1600"/>
              <a:t>Choosing grid points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pt-BR" sz="1600"/>
              <a:t>Pathloss prediction</a:t>
            </a: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pt-BR" sz="1600"/>
              <a:t>Location prediction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 sz="160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683375" y="381808"/>
            <a:ext cx="7772400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Introduction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683375" y="1484300"/>
            <a:ext cx="7772400" cy="26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1600"/>
              <a:t>The task consist of locating users in the city based on RSS measurements to 6 different ERBs.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 algn="l">
              <a:spcBef>
                <a:spcPts val="0"/>
              </a:spcBef>
              <a:buNone/>
            </a:pPr>
            <a:r>
              <a:rPr lang="pt-BR" sz="1600"/>
              <a:t>There are 2556 total measurements in the database with respective geographic coordinates.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 algn="l">
              <a:spcBef>
                <a:spcPts val="0"/>
              </a:spcBef>
              <a:buNone/>
            </a:pPr>
            <a:r>
              <a:rPr lang="pt-BR" sz="1600"/>
              <a:t>New test set will have 200 measurements similar to the ones in the training database.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A61C00"/>
                </a:solidFill>
              </a:rPr>
              <a:t>			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rgbClr val="A61C00"/>
                </a:solidFill>
              </a:rPr>
              <a:t>			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rgbClr val="A61C00"/>
                </a:solidFill>
              </a:rPr>
              <a:t>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12109" l="25187" r="28307" t="25277"/>
          <a:stretch/>
        </p:blipFill>
        <p:spPr>
          <a:xfrm>
            <a:off x="1982450" y="890927"/>
            <a:ext cx="5179100" cy="392044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ctrTitle"/>
          </p:nvPr>
        </p:nvSpPr>
        <p:spPr>
          <a:xfrm>
            <a:off x="685800" y="136428"/>
            <a:ext cx="7772400" cy="65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Analysing the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3730558_94901_447844756359563470.jpg" id="56" name="Shape 56"/>
          <p:cNvPicPr preferRelativeResize="0"/>
          <p:nvPr/>
        </p:nvPicPr>
        <p:blipFill rotWithShape="1">
          <a:blip r:embed="rId3">
            <a:alphaModFix/>
          </a:blip>
          <a:srcRect b="0" l="12848" r="12840" t="0"/>
          <a:stretch/>
        </p:blipFill>
        <p:spPr>
          <a:xfrm>
            <a:off x="1982450" y="890927"/>
            <a:ext cx="5179100" cy="39204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ctrTitle"/>
          </p:nvPr>
        </p:nvSpPr>
        <p:spPr>
          <a:xfrm>
            <a:off x="685800" y="136428"/>
            <a:ext cx="7772400" cy="65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/>
              <a:t>Analysing the 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685800" y="148028"/>
            <a:ext cx="7772400" cy="65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Architecture: Generic Technique </a:t>
            </a:r>
          </a:p>
        </p:txBody>
      </p:sp>
      <p:sp>
        <p:nvSpPr>
          <p:cNvPr id="63" name="Shape 63"/>
          <p:cNvSpPr/>
          <p:nvPr/>
        </p:nvSpPr>
        <p:spPr>
          <a:xfrm>
            <a:off x="1175325" y="1874000"/>
            <a:ext cx="1238550" cy="1297000"/>
          </a:xfrm>
          <a:prstGeom prst="flowChartMagneticDisk">
            <a:avLst/>
          </a:prstGeom>
          <a:solidFill>
            <a:srgbClr val="FCE5CD"/>
          </a:solidFill>
          <a:ln cap="flat" cmpd="sng" w="9525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200"/>
              <a:t>Measurement Database</a:t>
            </a:r>
          </a:p>
        </p:txBody>
      </p:sp>
      <p:sp>
        <p:nvSpPr>
          <p:cNvPr id="64" name="Shape 64"/>
          <p:cNvSpPr/>
          <p:nvPr/>
        </p:nvSpPr>
        <p:spPr>
          <a:xfrm>
            <a:off x="1175325" y="3513012"/>
            <a:ext cx="1238550" cy="1297000"/>
          </a:xfrm>
          <a:prstGeom prst="flowChartMagneticDisk">
            <a:avLst/>
          </a:prstGeom>
          <a:solidFill>
            <a:srgbClr val="FCE5CD"/>
          </a:solidFill>
          <a:ln cap="flat" cmpd="sng" w="9525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200"/>
              <a:t>ERB </a:t>
            </a:r>
            <a:r>
              <a:rPr lang="pt-BR" sz="1200"/>
              <a:t>Database</a:t>
            </a:r>
          </a:p>
        </p:txBody>
      </p:sp>
      <p:sp>
        <p:nvSpPr>
          <p:cNvPr id="65" name="Shape 65"/>
          <p:cNvSpPr/>
          <p:nvPr/>
        </p:nvSpPr>
        <p:spPr>
          <a:xfrm>
            <a:off x="3467500" y="1985325"/>
            <a:ext cx="1188000" cy="1185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/>
              <a:t>Technique Model</a:t>
            </a:r>
          </a:p>
        </p:txBody>
      </p:sp>
      <p:cxnSp>
        <p:nvCxnSpPr>
          <p:cNvPr id="66" name="Shape 66"/>
          <p:cNvCxnSpPr/>
          <p:nvPr/>
        </p:nvCxnSpPr>
        <p:spPr>
          <a:xfrm>
            <a:off x="2719275" y="2525975"/>
            <a:ext cx="693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" name="Shape 67"/>
          <p:cNvSpPr txBox="1"/>
          <p:nvPr/>
        </p:nvSpPr>
        <p:spPr>
          <a:xfrm>
            <a:off x="1629963" y="1176525"/>
            <a:ext cx="1563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/>
              <a:t>Offline training</a:t>
            </a:r>
          </a:p>
        </p:txBody>
      </p:sp>
      <p:sp>
        <p:nvSpPr>
          <p:cNvPr id="68" name="Shape 68"/>
          <p:cNvSpPr/>
          <p:nvPr/>
        </p:nvSpPr>
        <p:spPr>
          <a:xfrm>
            <a:off x="5466175" y="3541700"/>
            <a:ext cx="1238550" cy="1297000"/>
          </a:xfrm>
          <a:prstGeom prst="flowChartMagneticDisk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Test Samples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883700" y="1176525"/>
            <a:ext cx="1437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Online testing</a:t>
            </a:r>
          </a:p>
        </p:txBody>
      </p:sp>
      <p:sp>
        <p:nvSpPr>
          <p:cNvPr id="70" name="Shape 70"/>
          <p:cNvSpPr/>
          <p:nvPr/>
        </p:nvSpPr>
        <p:spPr>
          <a:xfrm>
            <a:off x="5491450" y="1986975"/>
            <a:ext cx="1188000" cy="11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Technique Model</a:t>
            </a:r>
          </a:p>
        </p:txBody>
      </p:sp>
      <p:cxnSp>
        <p:nvCxnSpPr>
          <p:cNvPr id="71" name="Shape 71"/>
          <p:cNvCxnSpPr>
            <a:stCxn id="68" idx="1"/>
            <a:endCxn id="70" idx="2"/>
          </p:cNvCxnSpPr>
          <p:nvPr/>
        </p:nvCxnSpPr>
        <p:spPr>
          <a:xfrm rot="10800000">
            <a:off x="6085450" y="3172700"/>
            <a:ext cx="0" cy="36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>
            <a:stCxn id="63" idx="4"/>
          </p:cNvCxnSpPr>
          <p:nvPr/>
        </p:nvCxnSpPr>
        <p:spPr>
          <a:xfrm>
            <a:off x="2413875" y="2522500"/>
            <a:ext cx="300900" cy="1637700"/>
          </a:xfrm>
          <a:prstGeom prst="bentConnector2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>
            <a:stCxn id="64" idx="4"/>
          </p:cNvCxnSpPr>
          <p:nvPr/>
        </p:nvCxnSpPr>
        <p:spPr>
          <a:xfrm>
            <a:off x="2413875" y="4161512"/>
            <a:ext cx="302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>
            <a:stCxn id="70" idx="3"/>
          </p:cNvCxnSpPr>
          <p:nvPr/>
        </p:nvCxnSpPr>
        <p:spPr>
          <a:xfrm flipH="1" rot="10800000">
            <a:off x="6679450" y="2577975"/>
            <a:ext cx="5757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5" name="Shape 75"/>
          <p:cNvSpPr txBox="1"/>
          <p:nvPr/>
        </p:nvSpPr>
        <p:spPr>
          <a:xfrm>
            <a:off x="7282025" y="2253075"/>
            <a:ext cx="12387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Geographic Coordinates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4995475" y="1270450"/>
            <a:ext cx="12300" cy="356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685800" y="148028"/>
            <a:ext cx="7772400" cy="65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Architecture: Types of Techniques</a:t>
            </a:r>
          </a:p>
        </p:txBody>
      </p:sp>
      <p:sp>
        <p:nvSpPr>
          <p:cNvPr id="82" name="Shape 82"/>
          <p:cNvSpPr/>
          <p:nvPr/>
        </p:nvSpPr>
        <p:spPr>
          <a:xfrm>
            <a:off x="3875100" y="986775"/>
            <a:ext cx="1393800" cy="81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/>
              <a:t>Technique</a:t>
            </a:r>
          </a:p>
        </p:txBody>
      </p:sp>
      <p:sp>
        <p:nvSpPr>
          <p:cNvPr id="83" name="Shape 83"/>
          <p:cNvSpPr/>
          <p:nvPr/>
        </p:nvSpPr>
        <p:spPr>
          <a:xfrm>
            <a:off x="1009925" y="2164650"/>
            <a:ext cx="1393800" cy="814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Fingerprinting Techniques</a:t>
            </a:r>
          </a:p>
        </p:txBody>
      </p:sp>
      <p:sp>
        <p:nvSpPr>
          <p:cNvPr id="84" name="Shape 84"/>
          <p:cNvSpPr/>
          <p:nvPr/>
        </p:nvSpPr>
        <p:spPr>
          <a:xfrm>
            <a:off x="2633700" y="2164650"/>
            <a:ext cx="1393800" cy="814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Regression</a:t>
            </a:r>
            <a:r>
              <a:rPr b="1" lang="pt-BR"/>
              <a:t> Techniques</a:t>
            </a:r>
          </a:p>
        </p:txBody>
      </p:sp>
      <p:sp>
        <p:nvSpPr>
          <p:cNvPr id="85" name="Shape 85"/>
          <p:cNvSpPr/>
          <p:nvPr/>
        </p:nvSpPr>
        <p:spPr>
          <a:xfrm>
            <a:off x="4257475" y="2164650"/>
            <a:ext cx="1393800" cy="814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Instance Based</a:t>
            </a:r>
            <a:r>
              <a:rPr b="1" lang="pt-BR"/>
              <a:t> Techniques</a:t>
            </a:r>
          </a:p>
        </p:txBody>
      </p:sp>
      <p:sp>
        <p:nvSpPr>
          <p:cNvPr id="86" name="Shape 86"/>
          <p:cNvSpPr/>
          <p:nvPr/>
        </p:nvSpPr>
        <p:spPr>
          <a:xfrm>
            <a:off x="5881250" y="2164650"/>
            <a:ext cx="1393800" cy="814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Trilateration</a:t>
            </a:r>
            <a:r>
              <a:rPr b="1" lang="pt-BR"/>
              <a:t> Techniques</a:t>
            </a:r>
          </a:p>
        </p:txBody>
      </p:sp>
      <p:sp>
        <p:nvSpPr>
          <p:cNvPr id="87" name="Shape 87"/>
          <p:cNvSpPr/>
          <p:nvPr/>
        </p:nvSpPr>
        <p:spPr>
          <a:xfrm>
            <a:off x="126225" y="3328500"/>
            <a:ext cx="1393800" cy="814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KNN Parthloss Predictor</a:t>
            </a:r>
          </a:p>
        </p:txBody>
      </p:sp>
      <p:sp>
        <p:nvSpPr>
          <p:cNvPr id="88" name="Shape 88"/>
          <p:cNvSpPr/>
          <p:nvPr/>
        </p:nvSpPr>
        <p:spPr>
          <a:xfrm>
            <a:off x="1598425" y="3328500"/>
            <a:ext cx="1393800" cy="814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Math Model </a:t>
            </a:r>
            <a:r>
              <a:rPr b="1" lang="pt-BR"/>
              <a:t>Parthloss Predictor</a:t>
            </a:r>
          </a:p>
        </p:txBody>
      </p:sp>
      <p:sp>
        <p:nvSpPr>
          <p:cNvPr id="89" name="Shape 89"/>
          <p:cNvSpPr/>
          <p:nvPr/>
        </p:nvSpPr>
        <p:spPr>
          <a:xfrm>
            <a:off x="3090900" y="3307650"/>
            <a:ext cx="1393800" cy="814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SVM Regressor</a:t>
            </a:r>
          </a:p>
        </p:txBody>
      </p:sp>
      <p:sp>
        <p:nvSpPr>
          <p:cNvPr id="90" name="Shape 90"/>
          <p:cNvSpPr/>
          <p:nvPr/>
        </p:nvSpPr>
        <p:spPr>
          <a:xfrm>
            <a:off x="3243300" y="4222050"/>
            <a:ext cx="1393800" cy="814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MLP </a:t>
            </a:r>
            <a:r>
              <a:rPr b="1" lang="pt-BR"/>
              <a:t>Regressor</a:t>
            </a:r>
          </a:p>
        </p:txBody>
      </p:sp>
      <p:sp>
        <p:nvSpPr>
          <p:cNvPr id="91" name="Shape 91"/>
          <p:cNvSpPr/>
          <p:nvPr/>
        </p:nvSpPr>
        <p:spPr>
          <a:xfrm>
            <a:off x="4583375" y="3307650"/>
            <a:ext cx="1393800" cy="814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Random Forest</a:t>
            </a:r>
            <a:r>
              <a:rPr b="1" lang="pt-BR"/>
              <a:t> Regressor</a:t>
            </a:r>
          </a:p>
        </p:txBody>
      </p:sp>
      <p:sp>
        <p:nvSpPr>
          <p:cNvPr id="92" name="Shape 92"/>
          <p:cNvSpPr/>
          <p:nvPr/>
        </p:nvSpPr>
        <p:spPr>
          <a:xfrm>
            <a:off x="6075850" y="3307650"/>
            <a:ext cx="1393800" cy="814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WKNN Tester</a:t>
            </a:r>
          </a:p>
        </p:txBody>
      </p:sp>
      <p:sp>
        <p:nvSpPr>
          <p:cNvPr id="93" name="Shape 93"/>
          <p:cNvSpPr/>
          <p:nvPr/>
        </p:nvSpPr>
        <p:spPr>
          <a:xfrm>
            <a:off x="7568325" y="3307650"/>
            <a:ext cx="1393800" cy="814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KNN with Trend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469650" y="2157300"/>
            <a:ext cx="6957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 sz="3000"/>
              <a:t>...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748100" y="4450650"/>
            <a:ext cx="6957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3000"/>
              <a:t>...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7186500" y="4450650"/>
            <a:ext cx="6957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3000"/>
              <a:t>...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242900" y="4450650"/>
            <a:ext cx="6957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3000"/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685800" y="1017310"/>
            <a:ext cx="7772400" cy="310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7200"/>
              <a:t>Case Study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6000"/>
              <a:t>Fingerprinting Technique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685800" y="148028"/>
            <a:ext cx="7772400" cy="65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Fingerprinting: Architecture</a:t>
            </a:r>
          </a:p>
        </p:txBody>
      </p:sp>
      <p:sp>
        <p:nvSpPr>
          <p:cNvPr id="108" name="Shape 108"/>
          <p:cNvSpPr/>
          <p:nvPr/>
        </p:nvSpPr>
        <p:spPr>
          <a:xfrm>
            <a:off x="1438000" y="3799825"/>
            <a:ext cx="1238400" cy="1185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Pre-defined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/>
              <a:t>Grid Points</a:t>
            </a:r>
          </a:p>
        </p:txBody>
      </p:sp>
      <p:sp>
        <p:nvSpPr>
          <p:cNvPr id="109" name="Shape 109"/>
          <p:cNvSpPr/>
          <p:nvPr/>
        </p:nvSpPr>
        <p:spPr>
          <a:xfrm>
            <a:off x="1437925" y="936225"/>
            <a:ext cx="1238550" cy="1297000"/>
          </a:xfrm>
          <a:prstGeom prst="flowChartMagneticDisk">
            <a:avLst/>
          </a:prstGeom>
          <a:solidFill>
            <a:srgbClr val="FCE5CD"/>
          </a:solidFill>
          <a:ln cap="flat" cmpd="sng" w="9525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200"/>
              <a:t>Measurement Database</a:t>
            </a:r>
          </a:p>
        </p:txBody>
      </p:sp>
      <p:sp>
        <p:nvSpPr>
          <p:cNvPr id="110" name="Shape 110"/>
          <p:cNvSpPr/>
          <p:nvPr/>
        </p:nvSpPr>
        <p:spPr>
          <a:xfrm>
            <a:off x="1437925" y="2368012"/>
            <a:ext cx="1238550" cy="1297000"/>
          </a:xfrm>
          <a:prstGeom prst="flowChartMagneticDisk">
            <a:avLst/>
          </a:prstGeom>
          <a:solidFill>
            <a:srgbClr val="FCE5CD"/>
          </a:solidFill>
          <a:ln cap="flat" cmpd="sng" w="9525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200"/>
              <a:t>ERB Database</a:t>
            </a:r>
          </a:p>
        </p:txBody>
      </p:sp>
      <p:sp>
        <p:nvSpPr>
          <p:cNvPr id="111" name="Shape 111"/>
          <p:cNvSpPr/>
          <p:nvPr/>
        </p:nvSpPr>
        <p:spPr>
          <a:xfrm>
            <a:off x="4672100" y="2233225"/>
            <a:ext cx="1188000" cy="1185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ERB Pathloss Map</a:t>
            </a:r>
          </a:p>
        </p:txBody>
      </p:sp>
      <p:cxnSp>
        <p:nvCxnSpPr>
          <p:cNvPr id="112" name="Shape 112"/>
          <p:cNvCxnSpPr>
            <a:endCxn id="111" idx="1"/>
          </p:cNvCxnSpPr>
          <p:nvPr/>
        </p:nvCxnSpPr>
        <p:spPr>
          <a:xfrm flipH="1" rot="10800000">
            <a:off x="2971100" y="2826025"/>
            <a:ext cx="1701000" cy="12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2913401" y="1102500"/>
            <a:ext cx="1638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Offline training</a:t>
            </a:r>
          </a:p>
        </p:txBody>
      </p:sp>
      <p:sp>
        <p:nvSpPr>
          <p:cNvPr id="114" name="Shape 114"/>
          <p:cNvSpPr/>
          <p:nvPr/>
        </p:nvSpPr>
        <p:spPr>
          <a:xfrm>
            <a:off x="6460900" y="3744125"/>
            <a:ext cx="1238550" cy="1297000"/>
          </a:xfrm>
          <a:prstGeom prst="flowChartMagneticDisk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Test Samples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012500" y="1102500"/>
            <a:ext cx="14373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Online testing</a:t>
            </a:r>
          </a:p>
        </p:txBody>
      </p:sp>
      <p:sp>
        <p:nvSpPr>
          <p:cNvPr id="116" name="Shape 116"/>
          <p:cNvSpPr/>
          <p:nvPr/>
        </p:nvSpPr>
        <p:spPr>
          <a:xfrm>
            <a:off x="6486175" y="2233225"/>
            <a:ext cx="1188000" cy="11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/>
              <a:t>Location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pt-BR"/>
              <a:t>Predictor</a:t>
            </a:r>
          </a:p>
        </p:txBody>
      </p:sp>
      <p:cxnSp>
        <p:nvCxnSpPr>
          <p:cNvPr id="117" name="Shape 117"/>
          <p:cNvCxnSpPr>
            <a:stCxn id="111" idx="3"/>
            <a:endCxn id="116" idx="1"/>
          </p:cNvCxnSpPr>
          <p:nvPr/>
        </p:nvCxnSpPr>
        <p:spPr>
          <a:xfrm>
            <a:off x="5860100" y="2826025"/>
            <a:ext cx="62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>
            <a:stCxn id="114" idx="1"/>
            <a:endCxn id="116" idx="2"/>
          </p:cNvCxnSpPr>
          <p:nvPr/>
        </p:nvCxnSpPr>
        <p:spPr>
          <a:xfrm rot="10800000">
            <a:off x="7080175" y="3418925"/>
            <a:ext cx="0" cy="32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>
            <a:stCxn id="109" idx="4"/>
          </p:cNvCxnSpPr>
          <p:nvPr/>
        </p:nvCxnSpPr>
        <p:spPr>
          <a:xfrm>
            <a:off x="2676475" y="1584725"/>
            <a:ext cx="297600" cy="1435500"/>
          </a:xfrm>
          <a:prstGeom prst="bentConnector2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>
            <a:stCxn id="110" idx="4"/>
          </p:cNvCxnSpPr>
          <p:nvPr/>
        </p:nvCxnSpPr>
        <p:spPr>
          <a:xfrm>
            <a:off x="2676475" y="3016512"/>
            <a:ext cx="302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>
            <a:stCxn id="108" idx="3"/>
          </p:cNvCxnSpPr>
          <p:nvPr/>
        </p:nvCxnSpPr>
        <p:spPr>
          <a:xfrm flipH="1" rot="10800000">
            <a:off x="2676400" y="3014125"/>
            <a:ext cx="299100" cy="1378500"/>
          </a:xfrm>
          <a:prstGeom prst="bentConnector2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2" name="Shape 122"/>
          <p:cNvSpPr/>
          <p:nvPr/>
        </p:nvSpPr>
        <p:spPr>
          <a:xfrm>
            <a:off x="3174912" y="3799825"/>
            <a:ext cx="1188000" cy="11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Pathloss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/>
              <a:t>Predictor</a:t>
            </a:r>
          </a:p>
        </p:txBody>
      </p:sp>
      <p:cxnSp>
        <p:nvCxnSpPr>
          <p:cNvPr id="123" name="Shape 123"/>
          <p:cNvCxnSpPr>
            <a:stCxn id="116" idx="3"/>
          </p:cNvCxnSpPr>
          <p:nvPr/>
        </p:nvCxnSpPr>
        <p:spPr>
          <a:xfrm flipH="1" rot="10800000">
            <a:off x="7674175" y="2824225"/>
            <a:ext cx="5757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7813325" y="2388600"/>
            <a:ext cx="11880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Coordinates</a:t>
            </a:r>
          </a:p>
        </p:txBody>
      </p:sp>
      <p:cxnSp>
        <p:nvCxnSpPr>
          <p:cNvPr id="125" name="Shape 125"/>
          <p:cNvCxnSpPr>
            <a:stCxn id="122" idx="0"/>
          </p:cNvCxnSpPr>
          <p:nvPr/>
        </p:nvCxnSpPr>
        <p:spPr>
          <a:xfrm rot="-5400000">
            <a:off x="3282912" y="3313225"/>
            <a:ext cx="972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Motorola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