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818D5EC-00B9-4E6C-9955-E1E6BB9B89AE}">
  <a:tblStyle styleId="{A818D5EC-00B9-4E6C-9955-E1E6BB9B89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124665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3000"/>
              <a:buFont typeface="Arial"/>
              <a:buNone/>
              <a:defRPr sz="3000">
                <a:solidFill>
                  <a:srgbClr val="A61C00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69164" y="2711754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61C00"/>
              </a:buClr>
              <a:buSzPts val="1400"/>
              <a:buFont typeface="Arial"/>
              <a:buNone/>
              <a:defRPr>
                <a:solidFill>
                  <a:srgbClr val="A61C00"/>
                </a:solidFill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9pPr>
          </a:lstStyle>
          <a:p/>
        </p:txBody>
      </p:sp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3528" y="195485"/>
            <a:ext cx="478500" cy="4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3">
            <a:alphaModFix/>
          </a:blip>
          <a:srcRect b="0" l="46939" r="0" t="0"/>
          <a:stretch/>
        </p:blipFill>
        <p:spPr>
          <a:xfrm>
            <a:off x="936725" y="4288000"/>
            <a:ext cx="1027500" cy="5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76" y="4977700"/>
            <a:ext cx="9108600" cy="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/>
          <p:nvPr/>
        </p:nvSpPr>
        <p:spPr>
          <a:xfrm>
            <a:off x="8116450" y="4732000"/>
            <a:ext cx="10275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Font typeface="Arial"/>
              <a:buNone/>
            </a:pPr>
            <a:r>
              <a:rPr b="0" i="0" lang="pt-BR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CIn.ufpe.br</a:t>
            </a:r>
            <a:endParaRPr/>
          </a:p>
        </p:txBody>
      </p:sp>
      <p:pic>
        <p:nvPicPr>
          <p:cNvPr descr="cin.png" id="18" name="Shape 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5787" y="4288000"/>
            <a:ext cx="442500" cy="5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73850" y="88295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400"/>
              <a:buNone/>
              <a:defRPr sz="2400">
                <a:solidFill>
                  <a:srgbClr val="A61C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2031690"/>
            <a:ext cx="8229600" cy="2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400"/>
              <a:buChar char="•"/>
              <a:defRPr>
                <a:solidFill>
                  <a:srgbClr val="A61C00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400"/>
              <a:buChar char="–"/>
              <a:defRPr>
                <a:solidFill>
                  <a:srgbClr val="A61C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400"/>
              <a:buChar char="•"/>
              <a:defRPr>
                <a:solidFill>
                  <a:srgbClr val="A61C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400"/>
              <a:buChar char="–"/>
              <a:defRPr>
                <a:solidFill>
                  <a:srgbClr val="A61C00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400"/>
              <a:buChar char="»"/>
              <a:defRPr>
                <a:solidFill>
                  <a:srgbClr val="A61C00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400"/>
              <a:buChar char="•"/>
              <a:defRPr>
                <a:solidFill>
                  <a:srgbClr val="A61C00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400"/>
              <a:buChar char="•"/>
              <a:defRPr>
                <a:solidFill>
                  <a:srgbClr val="A61C00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400"/>
              <a:buChar char="•"/>
              <a:defRPr>
                <a:solidFill>
                  <a:srgbClr val="A61C00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400"/>
              <a:buChar char="•"/>
              <a:defRPr>
                <a:solidFill>
                  <a:srgbClr val="A61C00"/>
                </a:solidFill>
              </a:defRPr>
            </a:lvl9pPr>
          </a:lstStyle>
          <a:p/>
        </p:txBody>
      </p:sp>
      <p:pic>
        <p:nvPicPr>
          <p:cNvPr id="22" name="Shape 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3528" y="195485"/>
            <a:ext cx="478500" cy="4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969350"/>
            <a:ext cx="9177300" cy="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8125552" y="4732000"/>
            <a:ext cx="900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Font typeface="Arial"/>
              <a:buNone/>
            </a:pPr>
            <a:r>
              <a:rPr b="0" i="0" lang="pt-BR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CIn.ufpe.br</a:t>
            </a:r>
            <a:endParaRPr/>
          </a:p>
        </p:txBody>
      </p:sp>
      <p:pic>
        <p:nvPicPr>
          <p:cNvPr descr="cin.png" id="25" name="Shape 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2823" y="4091800"/>
            <a:ext cx="528600" cy="6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 1">
  <p:cSld name="OBJECT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3528" y="195486"/>
            <a:ext cx="478500" cy="4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Shape 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969350"/>
            <a:ext cx="9177300" cy="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/>
          <p:nvPr/>
        </p:nvSpPr>
        <p:spPr>
          <a:xfrm>
            <a:off x="8125552" y="4732000"/>
            <a:ext cx="900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Font typeface="Arial"/>
              <a:buNone/>
            </a:pPr>
            <a:r>
              <a:rPr b="0" i="0" lang="pt-BR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CIn.ufpe.br</a:t>
            </a:r>
            <a:endParaRPr/>
          </a:p>
        </p:txBody>
      </p:sp>
      <p:pic>
        <p:nvPicPr>
          <p:cNvPr descr="cin.png" id="30" name="Shape 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2823" y="4091800"/>
            <a:ext cx="528600" cy="6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400"/>
              <a:buFont typeface="Calibri"/>
              <a:buNone/>
              <a:defRPr>
                <a:solidFill>
                  <a:srgbClr val="A61C00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61C00"/>
              </a:buClr>
              <a:buSzPts val="1400"/>
              <a:buFont typeface="Arial"/>
              <a:buChar char="•"/>
              <a:defRPr>
                <a:solidFill>
                  <a:srgbClr val="A61C00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61C00"/>
              </a:buClr>
              <a:buSzPts val="1400"/>
              <a:buFont typeface="Arial"/>
              <a:buChar char="–"/>
              <a:defRPr>
                <a:solidFill>
                  <a:srgbClr val="A61C00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61C00"/>
              </a:buClr>
              <a:buSzPts val="1400"/>
              <a:buFont typeface="Arial"/>
              <a:buChar char="•"/>
              <a:defRPr>
                <a:solidFill>
                  <a:srgbClr val="A61C00"/>
                </a:solidFill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61C00"/>
              </a:buClr>
              <a:buSzPts val="1400"/>
              <a:buFont typeface="Arial"/>
              <a:buChar char="–"/>
              <a:defRPr>
                <a:solidFill>
                  <a:srgbClr val="A61C00"/>
                </a:solidFill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61C00"/>
              </a:buClr>
              <a:buSzPts val="1400"/>
              <a:buFont typeface="Arial"/>
              <a:buChar char="»"/>
              <a:defRPr>
                <a:solidFill>
                  <a:srgbClr val="A61C00"/>
                </a:solidFill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61C00"/>
              </a:buClr>
              <a:buSzPts val="1400"/>
              <a:buFont typeface="Arial"/>
              <a:buChar char="•"/>
              <a:defRPr>
                <a:solidFill>
                  <a:srgbClr val="A61C00"/>
                </a:solidFill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61C00"/>
              </a:buClr>
              <a:buSzPts val="1400"/>
              <a:buFont typeface="Arial"/>
              <a:buChar char="•"/>
              <a:defRPr>
                <a:solidFill>
                  <a:srgbClr val="A61C00"/>
                </a:solidFill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61C00"/>
              </a:buClr>
              <a:buSzPts val="1400"/>
              <a:buFont typeface="Arial"/>
              <a:buChar char="•"/>
              <a:defRPr>
                <a:solidFill>
                  <a:srgbClr val="A61C00"/>
                </a:solidFill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61C00"/>
              </a:buClr>
              <a:buSzPts val="1400"/>
              <a:buFont typeface="Arial"/>
              <a:buChar char="•"/>
              <a:defRPr>
                <a:solidFill>
                  <a:srgbClr val="A61C00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400"/>
              <a:buFont typeface="Arial"/>
              <a:buNone/>
              <a:defRPr>
                <a:solidFill>
                  <a:srgbClr val="A61C00"/>
                </a:solidFill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400"/>
              <a:buFont typeface="Arial"/>
              <a:buNone/>
              <a:defRPr>
                <a:solidFill>
                  <a:srgbClr val="A61C00"/>
                </a:solidFill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A61C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jp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www.sigecom.org/exchanges/volume_3/3.4-Zeimpekis.pdf" TargetMode="External"/><Relationship Id="rId4" Type="http://schemas.openxmlformats.org/officeDocument/2006/relationships/hyperlink" Target="https://pt.slideshare.net/boonlertaramworaphaisan/nemo-fsr1-scanner-user-manua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685800" y="1246658"/>
            <a:ext cx="7772400" cy="11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990000"/>
                </a:solidFill>
                <a:highlight>
                  <a:srgbClr val="FFFFFF"/>
                </a:highlight>
              </a:rPr>
              <a:t>Comparativo de Técnicas de Aprendizagem de Máquina para o Treinamento de Grids Regulares na Técnica de Localização por </a:t>
            </a:r>
            <a:r>
              <a:rPr i="1" lang="pt-BR" sz="2500">
                <a:solidFill>
                  <a:srgbClr val="990000"/>
                </a:solidFill>
                <a:highlight>
                  <a:srgbClr val="FFFFFF"/>
                </a:highlight>
              </a:rPr>
              <a:t>Fingerprinting</a:t>
            </a:r>
            <a:endParaRPr i="1" sz="2500">
              <a:solidFill>
                <a:srgbClr val="990000"/>
              </a:solidFill>
            </a:endParaRPr>
          </a:p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1369175" y="2711750"/>
            <a:ext cx="64008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980000"/>
                </a:solidFill>
              </a:rPr>
              <a:t>Trabalho de Graduação - 2017.1</a:t>
            </a:r>
            <a:endParaRPr b="1" sz="1600">
              <a:solidFill>
                <a:srgbClr val="98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8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980000"/>
                </a:solidFill>
              </a:rPr>
              <a:t>Aluno: </a:t>
            </a:r>
            <a:r>
              <a:rPr lang="pt-BR">
                <a:solidFill>
                  <a:srgbClr val="980000"/>
                </a:solidFill>
              </a:rPr>
              <a:t>Anderson Augusto Freitas Urbano</a:t>
            </a:r>
            <a:endParaRPr>
              <a:solidFill>
                <a:srgbClr val="98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980000"/>
                </a:solidFill>
              </a:rPr>
              <a:t>Orientador: </a:t>
            </a:r>
            <a:r>
              <a:rPr lang="pt-BR">
                <a:solidFill>
                  <a:srgbClr val="980000"/>
                </a:solidFill>
              </a:rPr>
              <a:t>Daniel Carvalho da Cunha</a:t>
            </a:r>
            <a:endParaRPr>
              <a:solidFill>
                <a:srgbClr val="98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980000"/>
                </a:solidFill>
              </a:rPr>
              <a:t>Avaliador:</a:t>
            </a:r>
            <a:r>
              <a:rPr lang="pt-BR">
                <a:solidFill>
                  <a:srgbClr val="980000"/>
                </a:solidFill>
              </a:rPr>
              <a:t> </a:t>
            </a:r>
            <a:r>
              <a:rPr lang="pt-BR">
                <a:solidFill>
                  <a:srgbClr val="990000"/>
                </a:solidFill>
              </a:rPr>
              <a:t>Paulo Salgado Gomes de Mattos Neto</a:t>
            </a:r>
            <a:endParaRPr>
              <a:solidFill>
                <a:srgbClr val="990000"/>
              </a:solidFill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3850" y="349553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Técnica de Localização por </a:t>
            </a:r>
            <a:r>
              <a:rPr i="1" lang="pt-BR"/>
              <a:t>Fingerprinting - </a:t>
            </a:r>
            <a:r>
              <a:rPr lang="pt-BR"/>
              <a:t>Modelo Baseado em RSSI</a:t>
            </a:r>
            <a:endParaRPr/>
          </a:p>
        </p:txBody>
      </p:sp>
      <p:pic>
        <p:nvPicPr>
          <p:cNvPr descr="regressaoFingerprinting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663" y="1206953"/>
            <a:ext cx="4348664" cy="3631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3850" y="882953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de Regressão Utilizados</a:t>
            </a:r>
            <a:endParaRPr i="1"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2031690"/>
            <a:ext cx="8229600" cy="26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Char char="•"/>
            </a:pPr>
            <a:r>
              <a:rPr lang="pt-BR">
                <a:solidFill>
                  <a:srgbClr val="990000"/>
                </a:solidFill>
                <a:highlight>
                  <a:srgbClr val="FFFFFF"/>
                </a:highlight>
              </a:rPr>
              <a:t>K Vizinhos Mais Próximos (K Nearest Neighbors, KNN)</a:t>
            </a:r>
            <a:endParaRPr>
              <a:solidFill>
                <a:srgbClr val="990000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rgbClr val="990000"/>
              </a:buClr>
              <a:buSzPts val="1400"/>
              <a:buChar char="•"/>
            </a:pPr>
            <a:r>
              <a:rPr lang="pt-BR">
                <a:solidFill>
                  <a:srgbClr val="990000"/>
                </a:solidFill>
                <a:highlight>
                  <a:srgbClr val="FFFFFF"/>
                </a:highlight>
              </a:rPr>
              <a:t>Perceptron Multicamadas (Multilayer Perceptron, MLP)</a:t>
            </a:r>
            <a:endParaRPr>
              <a:solidFill>
                <a:srgbClr val="990000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rgbClr val="990000"/>
              </a:buClr>
              <a:buSzPts val="1400"/>
              <a:buChar char="•"/>
            </a:pPr>
            <a:r>
              <a:rPr lang="pt-BR">
                <a:solidFill>
                  <a:srgbClr val="990000"/>
                </a:solidFill>
                <a:highlight>
                  <a:srgbClr val="FFFFFF"/>
                </a:highlight>
              </a:rPr>
              <a:t>Máquina de Vetores de Suporte (Support Vector Machine, SVM)</a:t>
            </a:r>
            <a:endParaRPr>
              <a:solidFill>
                <a:srgbClr val="990000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Clr>
                <a:srgbClr val="990000"/>
              </a:buClr>
              <a:buSzPts val="1400"/>
              <a:buChar char="•"/>
            </a:pPr>
            <a:r>
              <a:rPr lang="pt-BR">
                <a:solidFill>
                  <a:srgbClr val="990000"/>
                </a:solidFill>
                <a:highlight>
                  <a:srgbClr val="FFFFFF"/>
                </a:highlight>
              </a:rPr>
              <a:t>Random Forest</a:t>
            </a:r>
            <a:endParaRPr>
              <a:solidFill>
                <a:srgbClr val="99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3850" y="44753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de Regressão Utilizados</a:t>
            </a:r>
            <a:endParaRPr i="1"/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49405" r="0" t="0"/>
          <a:stretch/>
        </p:blipFill>
        <p:spPr>
          <a:xfrm>
            <a:off x="4747913" y="692925"/>
            <a:ext cx="2994774" cy="21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2675" y="692926"/>
            <a:ext cx="2626991" cy="21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5">
            <a:alphaModFix/>
          </a:blip>
          <a:srcRect b="12510" l="0" r="0" t="0"/>
          <a:stretch/>
        </p:blipFill>
        <p:spPr>
          <a:xfrm>
            <a:off x="1023025" y="2958025"/>
            <a:ext cx="3730299" cy="190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2649" y="2938126"/>
            <a:ext cx="2304090" cy="194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1042128"/>
            <a:ext cx="8229600" cy="857400"/>
          </a:xfrm>
          <a:prstGeom prst="rect">
            <a:avLst/>
          </a:prstGeom>
          <a:ln cap="flat" cmpd="sng" w="952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de Regressão Utilizados - Parâmetros KNN</a:t>
            </a:r>
            <a:endParaRPr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3" name="Shape 113"/>
          <p:cNvGraphicFramePr/>
          <p:nvPr/>
        </p:nvGraphicFramePr>
        <p:xfrm>
          <a:off x="2149300" y="210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{A818D5EC-00B9-4E6C-9955-E1E6BB9B89AE}</a:tableStyleId>
              </a:tblPr>
              <a:tblGrid>
                <a:gridCol w="2422700"/>
                <a:gridCol w="2422700"/>
              </a:tblGrid>
              <a:tr h="38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Parâmetro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Valores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</a:tr>
              <a:tr h="511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>
                          <a:solidFill>
                            <a:srgbClr val="A61C00"/>
                          </a:solidFill>
                          <a:highlight>
                            <a:srgbClr val="FFFFFF"/>
                          </a:highlight>
                        </a:rPr>
                        <a:t>K</a:t>
                      </a:r>
                      <a:endParaRPr>
                        <a:solidFill>
                          <a:srgbClr val="A61C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>
                          <a:solidFill>
                            <a:srgbClr val="A61C00"/>
                          </a:solidFill>
                          <a:highlight>
                            <a:srgbClr val="FFFFFF"/>
                          </a:highlight>
                        </a:rPr>
                        <a:t>0; 1; 2; 3; 4; 5</a:t>
                      </a:r>
                      <a:endParaRPr>
                        <a:solidFill>
                          <a:srgbClr val="A61C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>
                          <a:solidFill>
                            <a:srgbClr val="A61C00"/>
                          </a:solidFill>
                          <a:highlight>
                            <a:srgbClr val="FFFFFF"/>
                          </a:highlight>
                        </a:rPr>
                        <a:t>W</a:t>
                      </a:r>
                      <a:endParaRPr>
                        <a:solidFill>
                          <a:srgbClr val="A61C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>
                          <a:solidFill>
                            <a:srgbClr val="A61C00"/>
                          </a:solidFill>
                          <a:highlight>
                            <a:srgbClr val="FFFFFF"/>
                          </a:highlight>
                        </a:rPr>
                        <a:t>0; 1; 2; 3</a:t>
                      </a:r>
                      <a:endParaRPr>
                        <a:solidFill>
                          <a:srgbClr val="A61C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1042128"/>
            <a:ext cx="8229600" cy="857400"/>
          </a:xfrm>
          <a:prstGeom prst="rect">
            <a:avLst/>
          </a:prstGeom>
          <a:ln cap="flat" cmpd="sng" w="952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de Regressão Utilizados - Parâmetros MLP</a:t>
            </a:r>
            <a:endParaRPr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9" name="Shape 119"/>
          <p:cNvGraphicFramePr/>
          <p:nvPr/>
        </p:nvGraphicFramePr>
        <p:xfrm>
          <a:off x="2149300" y="210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{A818D5EC-00B9-4E6C-9955-E1E6BB9B89AE}</a:tableStyleId>
              </a:tblPr>
              <a:tblGrid>
                <a:gridCol w="2422700"/>
                <a:gridCol w="2422700"/>
              </a:tblGrid>
              <a:tr h="38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Parâmetro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Valores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</a:tr>
              <a:tr h="511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>
                          <a:solidFill>
                            <a:srgbClr val="A61C00"/>
                          </a:solidFill>
                          <a:highlight>
                            <a:srgbClr val="FFFFFF"/>
                          </a:highlight>
                        </a:rPr>
                        <a:t>Função de Ativação (Act)</a:t>
                      </a:r>
                      <a:endParaRPr>
                        <a:solidFill>
                          <a:srgbClr val="A61C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>
                          <a:solidFill>
                            <a:srgbClr val="990000"/>
                          </a:solidFill>
                        </a:rPr>
                        <a:t>identidade; logística; tanh; relu</a:t>
                      </a:r>
                      <a:endParaRPr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>
                          <a:solidFill>
                            <a:srgbClr val="A61C00"/>
                          </a:solidFill>
                          <a:highlight>
                            <a:srgbClr val="FFFFFF"/>
                          </a:highlight>
                        </a:rPr>
                        <a:t>Taxa de Aprendizado (LR)</a:t>
                      </a:r>
                      <a:endParaRPr>
                        <a:solidFill>
                          <a:srgbClr val="A61C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>
                          <a:solidFill>
                            <a:srgbClr val="990000"/>
                          </a:solidFill>
                        </a:rPr>
                        <a:t>constante; invscaling; adaptativo</a:t>
                      </a:r>
                      <a:endParaRPr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>
                          <a:solidFill>
                            <a:srgbClr val="990000"/>
                          </a:solidFill>
                        </a:rPr>
                        <a:t>Tamanho da Camada Oculta (HLS)</a:t>
                      </a:r>
                      <a:endParaRPr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>
                          <a:solidFill>
                            <a:srgbClr val="990000"/>
                          </a:solidFill>
                        </a:rPr>
                        <a:t>50; 100; 200; 500</a:t>
                      </a:r>
                      <a:endParaRPr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1042128"/>
            <a:ext cx="8229600" cy="857400"/>
          </a:xfrm>
          <a:prstGeom prst="rect">
            <a:avLst/>
          </a:prstGeom>
          <a:ln cap="flat" cmpd="sng" w="952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de Regressão Utilizados - Parâmetros SVM</a:t>
            </a:r>
            <a:endParaRPr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5" name="Shape 125"/>
          <p:cNvGraphicFramePr/>
          <p:nvPr/>
        </p:nvGraphicFramePr>
        <p:xfrm>
          <a:off x="2149300" y="210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{A818D5EC-00B9-4E6C-9955-E1E6BB9B89AE}</a:tableStyleId>
              </a:tblPr>
              <a:tblGrid>
                <a:gridCol w="2422700"/>
                <a:gridCol w="2422700"/>
              </a:tblGrid>
              <a:tr h="38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Parâmetro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Valores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</a:tr>
              <a:tr h="511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>
                          <a:solidFill>
                            <a:srgbClr val="990000"/>
                          </a:solidFill>
                        </a:rPr>
                        <a:t>Kernel</a:t>
                      </a:r>
                      <a:endParaRPr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>
                          <a:solidFill>
                            <a:srgbClr val="990000"/>
                          </a:solidFill>
                        </a:rPr>
                        <a:t>polinomial; rbf; linear; sigmoid</a:t>
                      </a:r>
                      <a:endParaRPr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>
                          <a:solidFill>
                            <a:srgbClr val="990000"/>
                          </a:solidFill>
                        </a:rPr>
                        <a:t>C</a:t>
                      </a:r>
                      <a:endParaRPr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>
                          <a:solidFill>
                            <a:srgbClr val="990000"/>
                          </a:solidFill>
                        </a:rPr>
                        <a:t>0,5; 1; 2; 5</a:t>
                      </a:r>
                      <a:endParaRPr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>
                          <a:solidFill>
                            <a:srgbClr val="990000"/>
                          </a:solidFill>
                        </a:rPr>
                        <a:t>ε</a:t>
                      </a:r>
                      <a:endParaRPr sz="16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>
                          <a:solidFill>
                            <a:srgbClr val="990000"/>
                          </a:solidFill>
                        </a:rPr>
                        <a:t>0,05; 0,1; 0,2; 0,5</a:t>
                      </a:r>
                      <a:endParaRPr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1042128"/>
            <a:ext cx="8229600" cy="857400"/>
          </a:xfrm>
          <a:prstGeom prst="rect">
            <a:avLst/>
          </a:prstGeom>
          <a:ln cap="flat" cmpd="sng" w="952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de Regressão Utilizados - Parâmetros Random Forest</a:t>
            </a:r>
            <a:endParaRPr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1" name="Shape 131"/>
          <p:cNvGraphicFramePr/>
          <p:nvPr/>
        </p:nvGraphicFramePr>
        <p:xfrm>
          <a:off x="2149300" y="210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{A818D5EC-00B9-4E6C-9955-E1E6BB9B89AE}</a:tableStyleId>
              </a:tblPr>
              <a:tblGrid>
                <a:gridCol w="2422700"/>
                <a:gridCol w="2422700"/>
              </a:tblGrid>
              <a:tr h="38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Parâmetro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Valores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</a:tr>
              <a:tr h="511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>
                          <a:solidFill>
                            <a:srgbClr val="A61C00"/>
                          </a:solidFill>
                          <a:highlight>
                            <a:srgbClr val="FFFFFF"/>
                          </a:highlight>
                        </a:rPr>
                        <a:t>M</a:t>
                      </a:r>
                      <a:endParaRPr>
                        <a:solidFill>
                          <a:srgbClr val="A61C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>
                          <a:solidFill>
                            <a:srgbClr val="990000"/>
                          </a:solidFill>
                        </a:rPr>
                        <a:t>10; 20; 50; 75; 100</a:t>
                      </a:r>
                      <a:endParaRPr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325" y="1740350"/>
            <a:ext cx="3810000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>
            <p:ph type="title"/>
          </p:nvPr>
        </p:nvSpPr>
        <p:spPr>
          <a:xfrm>
            <a:off x="473850" y="882953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- Base de Dados Utilizada</a:t>
            </a:r>
            <a:endParaRPr i="1"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5988325" y="3902525"/>
            <a:ext cx="2262900" cy="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NEMO FS R1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09600" y="2184100"/>
            <a:ext cx="4163700" cy="26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Char char="•"/>
            </a:pPr>
            <a:r>
              <a:rPr lang="pt-BR">
                <a:solidFill>
                  <a:srgbClr val="990000"/>
                </a:solidFill>
                <a:highlight>
                  <a:srgbClr val="FFFFFF"/>
                </a:highlight>
              </a:rPr>
              <a:t>2956 Medições de RSSI feitas no Recife utilizando o NEMO FS R1 [3].</a:t>
            </a:r>
            <a:endParaRPr>
              <a:solidFill>
                <a:srgbClr val="990000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rgbClr val="990000"/>
              </a:buClr>
              <a:buSzPts val="1400"/>
              <a:buChar char="•"/>
            </a:pPr>
            <a:r>
              <a:rPr lang="pt-BR">
                <a:solidFill>
                  <a:srgbClr val="990000"/>
                </a:solidFill>
                <a:highlight>
                  <a:srgbClr val="FFFFFF"/>
                </a:highlight>
              </a:rPr>
              <a:t>6 ERBs na região.</a:t>
            </a:r>
            <a:endParaRPr>
              <a:solidFill>
                <a:srgbClr val="990000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Clr>
                <a:srgbClr val="990000"/>
              </a:buClr>
              <a:buSzPts val="1400"/>
              <a:buChar char="•"/>
            </a:pPr>
            <a:r>
              <a:rPr lang="pt-BR">
                <a:solidFill>
                  <a:srgbClr val="990000"/>
                </a:solidFill>
                <a:highlight>
                  <a:srgbClr val="FFFFFF"/>
                </a:highlight>
              </a:rPr>
              <a:t>Área de aproximadamente 5 km².</a:t>
            </a:r>
            <a:endParaRPr>
              <a:solidFill>
                <a:srgbClr val="99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73850" y="120953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- Base de Dados Utilizada</a:t>
            </a:r>
            <a:endParaRPr i="1"/>
          </a:p>
        </p:txBody>
      </p:sp>
      <p:pic>
        <p:nvPicPr>
          <p:cNvPr descr="visualizacaoAmostras.png" id="145" name="Shape 145"/>
          <p:cNvPicPr preferRelativeResize="0"/>
          <p:nvPr/>
        </p:nvPicPr>
        <p:blipFill rotWithShape="1">
          <a:blip r:embed="rId3">
            <a:alphaModFix/>
          </a:blip>
          <a:srcRect b="4090" l="5975" r="8780" t="7749"/>
          <a:stretch/>
        </p:blipFill>
        <p:spPr>
          <a:xfrm>
            <a:off x="1457775" y="826525"/>
            <a:ext cx="6228448" cy="398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73850" y="44753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- Construção do GRID regular</a:t>
            </a:r>
            <a:endParaRPr i="1"/>
          </a:p>
        </p:txBody>
      </p:sp>
      <p:pic>
        <p:nvPicPr>
          <p:cNvPr descr="visualizacaoGrid.png"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850" y="745703"/>
            <a:ext cx="6998304" cy="393654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>
            <p:ph idx="1" type="body"/>
          </p:nvPr>
        </p:nvSpPr>
        <p:spPr>
          <a:xfrm>
            <a:off x="702450" y="4467775"/>
            <a:ext cx="7485000" cy="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GRID com resolução de 50m treinado com KNN(K=4, W=1) mostrado em relação à ERB 1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73850" y="882953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938150" y="1829750"/>
            <a:ext cx="7009200" cy="26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Trabalhos Relacionados</a:t>
            </a:r>
            <a:endParaRPr sz="1300"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Motivação</a:t>
            </a:r>
            <a:endParaRPr sz="1300"/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300"/>
              <a:buFont typeface="Arial"/>
              <a:buChar char="●"/>
            </a:pPr>
            <a:r>
              <a:rPr lang="pt-BR" sz="1300"/>
              <a:t>Localização Outdoor Utilizando a Infraestrutura Celular</a:t>
            </a:r>
            <a:endParaRPr sz="1300"/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Técnica de Localização por Fingerprinting</a:t>
            </a:r>
            <a:endParaRPr sz="1300"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Algoritmos de Regressão Utilizados</a:t>
            </a:r>
            <a:endParaRPr sz="1300"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Metodologia Proposta</a:t>
            </a:r>
            <a:endParaRPr sz="1300"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Resultados Obtidos</a:t>
            </a:r>
            <a:endParaRPr sz="1300"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Conclusões</a:t>
            </a:r>
            <a:endParaRPr sz="1300"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Trabalhos Futuros</a:t>
            </a:r>
            <a:endParaRPr sz="13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73850" y="882953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- Métricas de Desempenho</a:t>
            </a:r>
            <a:endParaRPr i="1"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2031700"/>
            <a:ext cx="3237000" cy="26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Char char="•"/>
            </a:pPr>
            <a:r>
              <a:rPr lang="pt-BR">
                <a:solidFill>
                  <a:srgbClr val="990000"/>
                </a:solidFill>
                <a:highlight>
                  <a:srgbClr val="FFFFFF"/>
                </a:highlight>
              </a:rPr>
              <a:t>Erro Médio</a:t>
            </a:r>
            <a:endParaRPr>
              <a:solidFill>
                <a:srgbClr val="99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00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rgbClr val="990000"/>
              </a:buClr>
              <a:buSzPts val="1400"/>
              <a:buChar char="•"/>
            </a:pPr>
            <a:r>
              <a:rPr lang="pt-BR">
                <a:solidFill>
                  <a:srgbClr val="990000"/>
                </a:solidFill>
                <a:highlight>
                  <a:srgbClr val="FFFFFF"/>
                </a:highlight>
              </a:rPr>
              <a:t>Variância</a:t>
            </a:r>
            <a:endParaRPr>
              <a:solidFill>
                <a:srgbClr val="99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00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rgbClr val="990000"/>
              </a:buClr>
              <a:buSzPts val="1400"/>
              <a:buChar char="•"/>
            </a:pPr>
            <a:r>
              <a:rPr lang="pt-BR">
                <a:solidFill>
                  <a:srgbClr val="990000"/>
                </a:solidFill>
                <a:highlight>
                  <a:srgbClr val="FFFFFF"/>
                </a:highlight>
              </a:rPr>
              <a:t>Desvio Padrão</a:t>
            </a:r>
            <a:endParaRPr>
              <a:solidFill>
                <a:srgbClr val="99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00"/>
              </a:solidFill>
              <a:highlight>
                <a:srgbClr val="FFFFFF"/>
              </a:highlight>
            </a:endParaRPr>
          </a:p>
          <a:p>
            <a:pPr indent="-317500" lvl="0" marL="457200">
              <a:spcBef>
                <a:spcPts val="1000"/>
              </a:spcBef>
              <a:spcAft>
                <a:spcPts val="0"/>
              </a:spcAft>
              <a:buClr>
                <a:srgbClr val="990000"/>
              </a:buClr>
              <a:buSzPts val="1400"/>
              <a:buChar char="•"/>
            </a:pPr>
            <a:r>
              <a:rPr lang="pt-BR">
                <a:solidFill>
                  <a:srgbClr val="990000"/>
                </a:solidFill>
                <a:highlight>
                  <a:srgbClr val="FFFFFF"/>
                </a:highlight>
              </a:rPr>
              <a:t>Erro RMS (Root Mean Square)</a:t>
            </a:r>
            <a:endParaRPr>
              <a:solidFill>
                <a:srgbClr val="990000"/>
              </a:solidFill>
              <a:highlight>
                <a:srgbClr val="FFFFFF"/>
              </a:highlight>
            </a:endParaRPr>
          </a:p>
          <a:p>
            <a:pPr indent="-50800" lvl="0" marL="3429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00"/>
              </a:solidFill>
              <a:highlight>
                <a:srgbClr val="FFFFFF"/>
              </a:highlight>
            </a:endParaRP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2865" r="0" t="0"/>
          <a:stretch/>
        </p:blipFill>
        <p:spPr>
          <a:xfrm>
            <a:off x="3694200" y="1900575"/>
            <a:ext cx="1682325" cy="69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4200" y="4125949"/>
            <a:ext cx="2052109" cy="69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6794" y="2753549"/>
            <a:ext cx="2046903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6">
            <a:alphaModFix/>
          </a:blip>
          <a:srcRect b="0" l="3530" r="0" t="0"/>
          <a:stretch/>
        </p:blipFill>
        <p:spPr>
          <a:xfrm>
            <a:off x="3696794" y="3372675"/>
            <a:ext cx="1150781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73850" y="882953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- Implementação</a:t>
            </a:r>
            <a:endParaRPr i="1"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2031690"/>
            <a:ext cx="8229600" cy="26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Char char="•"/>
            </a:pPr>
            <a:r>
              <a:rPr lang="pt-BR">
                <a:solidFill>
                  <a:srgbClr val="990000"/>
                </a:solidFill>
                <a:highlight>
                  <a:srgbClr val="FFFFFF"/>
                </a:highlight>
              </a:rPr>
              <a:t>Utilização de Python com biblioteca Scikit Learn 0.18</a:t>
            </a:r>
            <a:endParaRPr>
              <a:solidFill>
                <a:srgbClr val="990000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rgbClr val="990000"/>
              </a:buClr>
              <a:buSzPts val="1400"/>
              <a:buChar char="•"/>
            </a:pPr>
            <a:r>
              <a:rPr lang="pt-BR">
                <a:solidFill>
                  <a:srgbClr val="990000"/>
                </a:solidFill>
                <a:highlight>
                  <a:srgbClr val="FFFFFF"/>
                </a:highlight>
              </a:rPr>
              <a:t>Algoritmo K-Fold com K = 10 para avaliar desempenho das 4 técnicas de regressão</a:t>
            </a:r>
            <a:endParaRPr>
              <a:solidFill>
                <a:srgbClr val="990000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rgbClr val="990000"/>
              </a:buClr>
              <a:buSzPts val="1400"/>
              <a:buChar char="•"/>
            </a:pPr>
            <a:r>
              <a:rPr lang="pt-BR">
                <a:solidFill>
                  <a:srgbClr val="990000"/>
                </a:solidFill>
                <a:highlight>
                  <a:srgbClr val="FFFFFF"/>
                </a:highlight>
              </a:rPr>
              <a:t>3 Resoluções diferentes de GRID - 30, 20 e 10m</a:t>
            </a:r>
            <a:endParaRPr>
              <a:solidFill>
                <a:srgbClr val="990000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rgbClr val="990000"/>
              </a:buClr>
              <a:buSzPts val="1400"/>
              <a:buChar char="•"/>
            </a:pPr>
            <a:r>
              <a:rPr lang="pt-BR">
                <a:solidFill>
                  <a:srgbClr val="990000"/>
                </a:solidFill>
                <a:highlight>
                  <a:srgbClr val="FFFFFF"/>
                </a:highlight>
              </a:rPr>
              <a:t>141 Variações diferentes de parâmetros das 4 técnicas de regressão</a:t>
            </a:r>
            <a:endParaRPr>
              <a:solidFill>
                <a:srgbClr val="990000"/>
              </a:solidFill>
              <a:highlight>
                <a:srgbClr val="FFFFFF"/>
              </a:highlight>
            </a:endParaRPr>
          </a:p>
          <a:p>
            <a:pPr indent="-50800" lvl="0" marL="3429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00"/>
              </a:solidFill>
              <a:highlight>
                <a:srgbClr val="FFFFFF"/>
              </a:highlight>
            </a:endParaRPr>
          </a:p>
        </p:txBody>
      </p:sp>
      <p:pic>
        <p:nvPicPr>
          <p:cNvPr descr="Resultado de imagem para python lang"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250" y="3564225"/>
            <a:ext cx="1223425" cy="120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scikit learn"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5350" y="3421800"/>
            <a:ext cx="1490950" cy="14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73850" y="273353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- Resultados Obtidos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Resolução de 30m</a:t>
            </a:r>
            <a:endParaRPr i="1"/>
          </a:p>
        </p:txBody>
      </p:sp>
      <p:graphicFrame>
        <p:nvGraphicFramePr>
          <p:cNvPr id="176" name="Shape 176"/>
          <p:cNvGraphicFramePr/>
          <p:nvPr/>
        </p:nvGraphicFramePr>
        <p:xfrm>
          <a:off x="772400" y="12802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{A818D5EC-00B9-4E6C-9955-E1E6BB9B89AE}</a:tableStyleId>
              </a:tblPr>
              <a:tblGrid>
                <a:gridCol w="2580775"/>
                <a:gridCol w="1313125"/>
                <a:gridCol w="1140175"/>
                <a:gridCol w="1554800"/>
                <a:gridCol w="1077700"/>
              </a:tblGrid>
              <a:tr h="359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Técnica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Erro Médio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Erro RMS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Desvio Padrão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Variância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</a:tr>
              <a:tr h="385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KNN (K = 2; W = 1)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117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191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4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23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KNN (K = 2; W = 2)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119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193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4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23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KNN (K = 2; W = 3)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120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195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4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24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KNN (K = 3; W = 3)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121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197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4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24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KNN (K = 3; W = 2)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121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197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4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24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7" name="Shape 177"/>
          <p:cNvSpPr txBox="1"/>
          <p:nvPr/>
        </p:nvSpPr>
        <p:spPr>
          <a:xfrm>
            <a:off x="1150950" y="4091850"/>
            <a:ext cx="68421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Média das 10 iterações do K-Fold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73850" y="273353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- Resultados Obtidos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Resolução de 30m</a:t>
            </a:r>
            <a:endParaRPr i="1"/>
          </a:p>
        </p:txBody>
      </p:sp>
      <p:graphicFrame>
        <p:nvGraphicFramePr>
          <p:cNvPr id="183" name="Shape 183"/>
          <p:cNvGraphicFramePr/>
          <p:nvPr/>
        </p:nvGraphicFramePr>
        <p:xfrm>
          <a:off x="772400" y="12802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{A818D5EC-00B9-4E6C-9955-E1E6BB9B89AE}</a:tableStyleId>
              </a:tblPr>
              <a:tblGrid>
                <a:gridCol w="2580775"/>
                <a:gridCol w="1313125"/>
                <a:gridCol w="1140175"/>
                <a:gridCol w="1554800"/>
                <a:gridCol w="1077700"/>
              </a:tblGrid>
              <a:tr h="359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Técnica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Erro Médio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Erro RMS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Desvio Padrão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Variância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</a:tr>
              <a:tr h="385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Random Forest</a:t>
                      </a: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 (M = 100)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126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231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6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37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Random Forest (M = 75)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127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230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37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Random Forest (M = 50)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130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233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6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37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Random Forest (M = 20)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133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238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6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39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Random Forest (M = 10)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134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238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6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39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4" name="Shape 184"/>
          <p:cNvSpPr txBox="1"/>
          <p:nvPr/>
        </p:nvSpPr>
        <p:spPr>
          <a:xfrm>
            <a:off x="1150950" y="4091850"/>
            <a:ext cx="68421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Média das 10 iterações do K-Fold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73850" y="273353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- Resultados Obtidos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Resolução de 30m</a:t>
            </a:r>
            <a:endParaRPr i="1"/>
          </a:p>
        </p:txBody>
      </p:sp>
      <p:graphicFrame>
        <p:nvGraphicFramePr>
          <p:cNvPr id="190" name="Shape 190"/>
          <p:cNvGraphicFramePr/>
          <p:nvPr/>
        </p:nvGraphicFramePr>
        <p:xfrm>
          <a:off x="772400" y="12802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{A818D5EC-00B9-4E6C-9955-E1E6BB9B89AE}</a:tableStyleId>
              </a:tblPr>
              <a:tblGrid>
                <a:gridCol w="2580775"/>
                <a:gridCol w="1313125"/>
                <a:gridCol w="1140175"/>
                <a:gridCol w="1554800"/>
                <a:gridCol w="1077700"/>
              </a:tblGrid>
              <a:tr h="359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Técnica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Erro Médio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Erro RMS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Desvio Padrão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Variância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</a:tr>
              <a:tr h="3854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SVM (Kernel=sigmoid; C=0,5; </a:t>
                      </a:r>
                      <a:r>
                        <a:rPr lang="pt-BR">
                          <a:solidFill>
                            <a:srgbClr val="990000"/>
                          </a:solidFill>
                        </a:rPr>
                        <a:t>ε</a:t>
                      </a:r>
                      <a:endParaRPr>
                        <a:solidFill>
                          <a:srgbClr val="990000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= 0,1)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1279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1411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18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348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SVM (Kernel=poly; C=2; </a:t>
                      </a:r>
                      <a:r>
                        <a:rPr lang="pt-BR">
                          <a:solidFill>
                            <a:srgbClr val="990000"/>
                          </a:solidFill>
                        </a:rPr>
                        <a:t>ε</a:t>
                      </a: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= 0,05)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1390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1411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142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SVM (Kernel=sigmoid; C=0,5; </a:t>
                      </a:r>
                      <a:r>
                        <a:rPr lang="pt-BR">
                          <a:solidFill>
                            <a:srgbClr val="990000"/>
                          </a:solidFill>
                        </a:rPr>
                        <a:t>ε</a:t>
                      </a: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= 0,05)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1402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1501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</a:t>
                      </a: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6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285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SVM (Kernel=sigmoid; C=0,5; </a:t>
                      </a:r>
                      <a:r>
                        <a:rPr lang="pt-BR">
                          <a:solidFill>
                            <a:srgbClr val="990000"/>
                          </a:solidFill>
                        </a:rPr>
                        <a:t>ε</a:t>
                      </a: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= 0,2)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1435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1515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234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SVM (Kernel=poly; C=1; </a:t>
                      </a:r>
                      <a:r>
                        <a:rPr lang="pt-BR">
                          <a:solidFill>
                            <a:srgbClr val="990000"/>
                          </a:solidFill>
                        </a:rPr>
                        <a:t>ε</a:t>
                      </a: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= 0,05)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1440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1509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14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205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1" name="Shape 191"/>
          <p:cNvSpPr txBox="1"/>
          <p:nvPr/>
        </p:nvSpPr>
        <p:spPr>
          <a:xfrm>
            <a:off x="1150950" y="4396650"/>
            <a:ext cx="68421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Média das 10 iterações do K-Fold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73850" y="273353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- Resultados Obtidos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Resolução de 30m</a:t>
            </a:r>
            <a:endParaRPr i="1"/>
          </a:p>
        </p:txBody>
      </p:sp>
      <p:graphicFrame>
        <p:nvGraphicFramePr>
          <p:cNvPr id="197" name="Shape 197"/>
          <p:cNvGraphicFramePr/>
          <p:nvPr/>
        </p:nvGraphicFramePr>
        <p:xfrm>
          <a:off x="772400" y="12802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{A818D5EC-00B9-4E6C-9955-E1E6BB9B89AE}</a:tableStyleId>
              </a:tblPr>
              <a:tblGrid>
                <a:gridCol w="2580775"/>
                <a:gridCol w="1313125"/>
                <a:gridCol w="1140175"/>
                <a:gridCol w="1554800"/>
                <a:gridCol w="1077700"/>
              </a:tblGrid>
              <a:tr h="359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Técnica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Erro Médio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Erro RMS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Desvio Padrão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Variância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</a:tr>
              <a:tr h="385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MLP (Act=identidade; LR=adaptativo; HLS=50)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1603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1676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241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MLP (Act=logística; LR=adaptativo; HLS=50)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1622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1692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229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MLP (Act=identidade; LR=invscaling; HLS=50)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1626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1698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237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MLP (Act=tanh; LR=constante; HLS=50)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1628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1698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233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MLP (Act=tanh; LR=constante; HLS=100)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1631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1702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235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8" name="Shape 198"/>
          <p:cNvSpPr txBox="1"/>
          <p:nvPr/>
        </p:nvSpPr>
        <p:spPr>
          <a:xfrm>
            <a:off x="1150950" y="4396650"/>
            <a:ext cx="68421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Média das 10 iterações do K-Fold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73850" y="273353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- Resultados Obtidos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Resolução de 20m</a:t>
            </a:r>
            <a:endParaRPr i="1"/>
          </a:p>
        </p:txBody>
      </p:sp>
      <p:graphicFrame>
        <p:nvGraphicFramePr>
          <p:cNvPr id="204" name="Shape 204"/>
          <p:cNvGraphicFramePr/>
          <p:nvPr/>
        </p:nvGraphicFramePr>
        <p:xfrm>
          <a:off x="772400" y="12802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{A818D5EC-00B9-4E6C-9955-E1E6BB9B89AE}</a:tableStyleId>
              </a:tblPr>
              <a:tblGrid>
                <a:gridCol w="2580775"/>
                <a:gridCol w="1313125"/>
                <a:gridCol w="1140175"/>
                <a:gridCol w="1554800"/>
                <a:gridCol w="1077700"/>
              </a:tblGrid>
              <a:tr h="359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Técnica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Erro Médio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Erro RMS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Desvio Padrão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Variância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</a:tr>
              <a:tr h="385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KNN (K = 2; W = 1)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103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184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4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24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KNN (K = 2; W = 3)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105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193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26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KNN (K = 2; W = 2)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105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193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27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KNN (K = 3; W = 1)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109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188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4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23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KNN (K = 3; W = 2)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111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198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27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5" name="Shape 205"/>
          <p:cNvSpPr txBox="1"/>
          <p:nvPr/>
        </p:nvSpPr>
        <p:spPr>
          <a:xfrm>
            <a:off x="1150950" y="4091850"/>
            <a:ext cx="68421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Média das 10 iterações do K-Fold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73850" y="273353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- Resultados Obtidos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Resolução de 20m</a:t>
            </a:r>
            <a:endParaRPr i="1"/>
          </a:p>
        </p:txBody>
      </p:sp>
      <p:graphicFrame>
        <p:nvGraphicFramePr>
          <p:cNvPr id="211" name="Shape 211"/>
          <p:cNvGraphicFramePr/>
          <p:nvPr/>
        </p:nvGraphicFramePr>
        <p:xfrm>
          <a:off x="772400" y="12802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{A818D5EC-00B9-4E6C-9955-E1E6BB9B89AE}</a:tableStyleId>
              </a:tblPr>
              <a:tblGrid>
                <a:gridCol w="2580775"/>
                <a:gridCol w="1313125"/>
                <a:gridCol w="1140175"/>
                <a:gridCol w="1554800"/>
                <a:gridCol w="1077700"/>
              </a:tblGrid>
              <a:tr h="359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Técnica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Erro Médio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Erro RMS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Desvio Padrão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Variância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</a:tr>
              <a:tr h="385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Random Forest (M = 100)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122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227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37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Random Forest (M = 75)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122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227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6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37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Random Forest (M = 50)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123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228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6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37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Random Forest (M = 20)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125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229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37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Random Forest (M = 10)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126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225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35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2" name="Shape 212"/>
          <p:cNvSpPr txBox="1"/>
          <p:nvPr/>
        </p:nvSpPr>
        <p:spPr>
          <a:xfrm>
            <a:off x="1150950" y="4091850"/>
            <a:ext cx="68421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Média das 10 iterações do K-Fold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73850" y="273353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- Resultados Obtidos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Resolução de 20m</a:t>
            </a:r>
            <a:endParaRPr i="1"/>
          </a:p>
        </p:txBody>
      </p:sp>
      <p:graphicFrame>
        <p:nvGraphicFramePr>
          <p:cNvPr id="218" name="Shape 218"/>
          <p:cNvGraphicFramePr/>
          <p:nvPr/>
        </p:nvGraphicFramePr>
        <p:xfrm>
          <a:off x="772400" y="12802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{A818D5EC-00B9-4E6C-9955-E1E6BB9B89AE}</a:tableStyleId>
              </a:tblPr>
              <a:tblGrid>
                <a:gridCol w="2580775"/>
                <a:gridCol w="1313125"/>
                <a:gridCol w="1140175"/>
                <a:gridCol w="1554800"/>
                <a:gridCol w="1077700"/>
              </a:tblGrid>
              <a:tr h="359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Técnica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Erro Médio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Erro RMS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Desvio Padrão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Variância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</a:tr>
              <a:tr h="385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SVM (Kernel=sigmoid; C=0,5; </a:t>
                      </a:r>
                      <a:r>
                        <a:rPr lang="pt-BR">
                          <a:solidFill>
                            <a:srgbClr val="990000"/>
                          </a:solidFill>
                        </a:rPr>
                        <a:t>ε</a:t>
                      </a: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= 0,1)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1267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1399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18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343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SVM (Kernel=poly; C=2; </a:t>
                      </a:r>
                      <a:r>
                        <a:rPr lang="pt-BR">
                          <a:solidFill>
                            <a:srgbClr val="990000"/>
                          </a:solidFill>
                        </a:rPr>
                        <a:t>ε</a:t>
                      </a: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= 0,05)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1388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1439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145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SVM (Kernel=sigmoid; C=0,5; </a:t>
                      </a:r>
                      <a:r>
                        <a:rPr lang="pt-BR">
                          <a:solidFill>
                            <a:srgbClr val="990000"/>
                          </a:solidFill>
                        </a:rPr>
                        <a:t>ε</a:t>
                      </a: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= 0,05)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1390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1489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16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282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SVM (Kernel=sigmoid; C=0,5; </a:t>
                      </a:r>
                      <a:r>
                        <a:rPr lang="pt-BR">
                          <a:solidFill>
                            <a:srgbClr val="990000"/>
                          </a:solidFill>
                        </a:rPr>
                        <a:t>ε</a:t>
                      </a: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= 0,2)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1421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1501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232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SVM (Kernel=poly; C=5; </a:t>
                      </a:r>
                      <a:r>
                        <a:rPr lang="pt-BR">
                          <a:solidFill>
                            <a:srgbClr val="990000"/>
                          </a:solidFill>
                        </a:rPr>
                        <a:t>ε</a:t>
                      </a: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= 0,05)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1433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1496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13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187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9" name="Shape 219"/>
          <p:cNvSpPr txBox="1"/>
          <p:nvPr/>
        </p:nvSpPr>
        <p:spPr>
          <a:xfrm>
            <a:off x="1150950" y="4396650"/>
            <a:ext cx="68421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Média das 10 iterações do K-Fold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73850" y="273353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- Resultados Obtidos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Resolução de 20m</a:t>
            </a:r>
            <a:endParaRPr i="1"/>
          </a:p>
        </p:txBody>
      </p:sp>
      <p:graphicFrame>
        <p:nvGraphicFramePr>
          <p:cNvPr id="225" name="Shape 225"/>
          <p:cNvGraphicFramePr/>
          <p:nvPr/>
        </p:nvGraphicFramePr>
        <p:xfrm>
          <a:off x="772400" y="12802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{A818D5EC-00B9-4E6C-9955-E1E6BB9B89AE}</a:tableStyleId>
              </a:tblPr>
              <a:tblGrid>
                <a:gridCol w="2580775"/>
                <a:gridCol w="1313125"/>
                <a:gridCol w="1140175"/>
                <a:gridCol w="1554800"/>
                <a:gridCol w="1077700"/>
              </a:tblGrid>
              <a:tr h="359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Técnica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Erro Médio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Erro RMS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Desvio Padrão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Variância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</a:tr>
              <a:tr h="385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MLP (Act=identidade; LR=adaptativo; HLS=50)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1605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1677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235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MLP (Act=logística; LR=constante; HLS=50)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1615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1687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238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MLP (Act=tanh; LR=adaptativo; HLS=100)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1617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1688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231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MLP (Act=identidade; LR=invscaling; HLS=50)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1626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1697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234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MLP (Act=identidade; LR=constante; HLS=50)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1628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1698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233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6" name="Shape 226"/>
          <p:cNvSpPr txBox="1"/>
          <p:nvPr/>
        </p:nvSpPr>
        <p:spPr>
          <a:xfrm>
            <a:off x="1150950" y="4396650"/>
            <a:ext cx="68421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Média das 10 iterações do K-Fold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73850" y="882953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Trabalhos Relacionados</a:t>
            </a:r>
            <a:endParaRPr/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2031690"/>
            <a:ext cx="8229600" cy="26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Char char="•"/>
            </a:pPr>
            <a:r>
              <a:rPr b="1" lang="pt-BR">
                <a:solidFill>
                  <a:srgbClr val="990000"/>
                </a:solidFill>
                <a:highlight>
                  <a:schemeClr val="lt1"/>
                </a:highlight>
              </a:rPr>
              <a:t>Database Correlation for GSM Location in Outdoor &amp; Indoor Environments</a:t>
            </a:r>
            <a:r>
              <a:rPr lang="pt-BR">
                <a:solidFill>
                  <a:srgbClr val="990000"/>
                </a:solidFill>
                <a:highlight>
                  <a:schemeClr val="lt1"/>
                </a:highlight>
              </a:rPr>
              <a:t> (B.D.S. Lakmali, Dileeka. Dias, 2008)</a:t>
            </a:r>
            <a:endParaRPr b="1">
              <a:solidFill>
                <a:srgbClr val="990000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rgbClr val="990000"/>
              </a:buClr>
              <a:buSzPts val="1400"/>
              <a:buChar char="•"/>
            </a:pPr>
            <a:r>
              <a:rPr b="1" lang="pt-BR">
                <a:solidFill>
                  <a:srgbClr val="990000"/>
                </a:solidFill>
                <a:highlight>
                  <a:schemeClr val="lt1"/>
                </a:highlight>
              </a:rPr>
              <a:t>Space Grid Resolution Impact on Accuracy of the Indoor Localization Fingerprinting</a:t>
            </a:r>
            <a:r>
              <a:rPr lang="pt-BR">
                <a:solidFill>
                  <a:srgbClr val="990000"/>
                </a:solidFill>
                <a:highlight>
                  <a:schemeClr val="lt1"/>
                </a:highlight>
              </a:rPr>
              <a:t> (Marina Vuckovic, Ivan Petrovic, Deni Vidovic, 2011)</a:t>
            </a:r>
            <a:endParaRPr>
              <a:solidFill>
                <a:srgbClr val="990000"/>
              </a:solidFill>
              <a:highlight>
                <a:schemeClr val="lt1"/>
              </a:highlight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rgbClr val="990000"/>
              </a:buClr>
              <a:buSzPts val="1400"/>
              <a:buChar char="•"/>
            </a:pPr>
            <a:r>
              <a:rPr b="1" lang="pt-BR">
                <a:solidFill>
                  <a:srgbClr val="990000"/>
                </a:solidFill>
              </a:rPr>
              <a:t>Uma avaliação do uso de máquinas de vetores de suporte na predição de sinais de radiofrequência em redes celulares</a:t>
            </a:r>
            <a:r>
              <a:rPr lang="pt-BR">
                <a:solidFill>
                  <a:srgbClr val="990000"/>
                </a:solidFill>
              </a:rPr>
              <a:t> (Robson Dias Alves Timoteo, 2014)</a:t>
            </a:r>
            <a:endParaRPr>
              <a:solidFill>
                <a:srgbClr val="990000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rgbClr val="990000"/>
              </a:buClr>
              <a:buSzPts val="1400"/>
              <a:buChar char="•"/>
            </a:pPr>
            <a:r>
              <a:rPr b="1" lang="pt-BR">
                <a:solidFill>
                  <a:srgbClr val="990000"/>
                </a:solidFill>
                <a:highlight>
                  <a:schemeClr val="lt1"/>
                </a:highlight>
              </a:rPr>
              <a:t>Cluster-Based RF Fingerprint Positioning Using LTE and WLAN Outdoor Signals</a:t>
            </a:r>
            <a:r>
              <a:rPr lang="pt-BR">
                <a:solidFill>
                  <a:srgbClr val="990000"/>
                </a:solidFill>
                <a:highlight>
                  <a:schemeClr val="lt1"/>
                </a:highlight>
              </a:rPr>
              <a:t> (Riaz Uddin Mondal, Tapani Ristaniemi, Jussi Turkka, 2015)</a:t>
            </a:r>
            <a:endParaRPr>
              <a:solidFill>
                <a:srgbClr val="990000"/>
              </a:solidFill>
              <a:highlight>
                <a:schemeClr val="lt1"/>
              </a:highlight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Clr>
                <a:srgbClr val="990000"/>
              </a:buClr>
              <a:buSzPts val="1400"/>
              <a:buChar char="•"/>
            </a:pPr>
            <a:r>
              <a:rPr b="1" lang="pt-BR">
                <a:solidFill>
                  <a:srgbClr val="990000"/>
                </a:solidFill>
                <a:highlight>
                  <a:srgbClr val="FFFFFF"/>
                </a:highlight>
              </a:rPr>
              <a:t>A Survey of Fingerprint-Based Outdoor Localization</a:t>
            </a:r>
            <a:r>
              <a:rPr lang="pt-BR">
                <a:solidFill>
                  <a:srgbClr val="990000"/>
                </a:solidFill>
                <a:highlight>
                  <a:srgbClr val="FFFFFF"/>
                </a:highlight>
              </a:rPr>
              <a:t> (Quoc Duy Vo, Pradipta De, 2016)</a:t>
            </a:r>
            <a:endParaRPr>
              <a:solidFill>
                <a:srgbClr val="99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73850" y="273353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- Resultados Obtidos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Resolução de 10m</a:t>
            </a:r>
            <a:endParaRPr i="1"/>
          </a:p>
        </p:txBody>
      </p:sp>
      <p:graphicFrame>
        <p:nvGraphicFramePr>
          <p:cNvPr id="232" name="Shape 232"/>
          <p:cNvGraphicFramePr/>
          <p:nvPr/>
        </p:nvGraphicFramePr>
        <p:xfrm>
          <a:off x="772400" y="12802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{A818D5EC-00B9-4E6C-9955-E1E6BB9B89AE}</a:tableStyleId>
              </a:tblPr>
              <a:tblGrid>
                <a:gridCol w="2580775"/>
                <a:gridCol w="1313125"/>
                <a:gridCol w="1140175"/>
                <a:gridCol w="1554800"/>
                <a:gridCol w="1077700"/>
              </a:tblGrid>
              <a:tr h="359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Técnica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Erro Médio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Erro RMS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Desvio Padrão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Variância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</a:tr>
              <a:tr h="385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KNN (K = 2; W = 1)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88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175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4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24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KNN (K = 2; W = 2)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89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178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4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24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KNN (K = 2; W = 3)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90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179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4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24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KNN (K = 3; W = 1)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96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181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4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24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KNN (K = 3; W = 2)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97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185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4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26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3" name="Shape 233"/>
          <p:cNvSpPr txBox="1"/>
          <p:nvPr/>
        </p:nvSpPr>
        <p:spPr>
          <a:xfrm>
            <a:off x="1150950" y="4091850"/>
            <a:ext cx="68421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Média das 10 iterações do K-Fold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73850" y="273353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- Resultados Obtidos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Resolução de 10m</a:t>
            </a:r>
            <a:endParaRPr i="1"/>
          </a:p>
        </p:txBody>
      </p:sp>
      <p:graphicFrame>
        <p:nvGraphicFramePr>
          <p:cNvPr id="239" name="Shape 239"/>
          <p:cNvGraphicFramePr/>
          <p:nvPr/>
        </p:nvGraphicFramePr>
        <p:xfrm>
          <a:off x="772400" y="12802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{A818D5EC-00B9-4E6C-9955-E1E6BB9B89AE}</a:tableStyleId>
              </a:tblPr>
              <a:tblGrid>
                <a:gridCol w="2580775"/>
                <a:gridCol w="1313125"/>
                <a:gridCol w="1140175"/>
                <a:gridCol w="1554800"/>
                <a:gridCol w="1077700"/>
              </a:tblGrid>
              <a:tr h="359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Técnica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Erro Médio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Erro RMS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Desvio Padrão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Variância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</a:tr>
              <a:tr h="385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Random Forest (M = 100)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109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211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33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Random Forest (M = 50)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109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211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33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Random Forest (M = 75)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111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218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36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Random Forest (M = 20)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114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218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35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Random Forest (M = 10)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114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219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35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0" name="Shape 240"/>
          <p:cNvSpPr txBox="1"/>
          <p:nvPr/>
        </p:nvSpPr>
        <p:spPr>
          <a:xfrm>
            <a:off x="1150950" y="4091850"/>
            <a:ext cx="68421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Média das 10 iterações do K-Fold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473850" y="273353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- Resultados Obtidos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Resolução de 10m</a:t>
            </a:r>
            <a:endParaRPr i="1"/>
          </a:p>
        </p:txBody>
      </p:sp>
      <p:graphicFrame>
        <p:nvGraphicFramePr>
          <p:cNvPr id="246" name="Shape 246"/>
          <p:cNvGraphicFramePr/>
          <p:nvPr/>
        </p:nvGraphicFramePr>
        <p:xfrm>
          <a:off x="772400" y="12802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{A818D5EC-00B9-4E6C-9955-E1E6BB9B89AE}</a:tableStyleId>
              </a:tblPr>
              <a:tblGrid>
                <a:gridCol w="2580775"/>
                <a:gridCol w="1313125"/>
                <a:gridCol w="1140175"/>
                <a:gridCol w="1554800"/>
                <a:gridCol w="1077700"/>
              </a:tblGrid>
              <a:tr h="359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Técnica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Erro Médio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Erro RMS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Desvio Padrão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Variância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</a:tr>
              <a:tr h="385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SVM (Kernel=sigmoid; C=0,5; </a:t>
                      </a:r>
                      <a:r>
                        <a:rPr lang="pt-BR">
                          <a:solidFill>
                            <a:srgbClr val="990000"/>
                          </a:solidFill>
                        </a:rPr>
                        <a:t>ε</a:t>
                      </a: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= 0,1)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1256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1387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18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337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SVM (Kernel=sigmoid; C=0,5; </a:t>
                      </a:r>
                      <a:r>
                        <a:rPr lang="pt-BR">
                          <a:solidFill>
                            <a:srgbClr val="990000"/>
                          </a:solidFill>
                        </a:rPr>
                        <a:t>ε</a:t>
                      </a: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= 0,05)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1377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1477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16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279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SVM (Kernel=poly; C=2; </a:t>
                      </a:r>
                      <a:r>
                        <a:rPr lang="pt-BR">
                          <a:solidFill>
                            <a:srgbClr val="990000"/>
                          </a:solidFill>
                        </a:rPr>
                        <a:t>ε</a:t>
                      </a: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= 0,05)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1386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1437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144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SVM (Kernel=sigmoid; C=0,5; </a:t>
                      </a:r>
                      <a:r>
                        <a:rPr lang="pt-BR">
                          <a:solidFill>
                            <a:srgbClr val="990000"/>
                          </a:solidFill>
                        </a:rPr>
                        <a:t>ε</a:t>
                      </a: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= 0,2)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1407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1487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231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SVM (Kernel=poly; C=5; </a:t>
                      </a:r>
                      <a:r>
                        <a:rPr lang="pt-BR">
                          <a:solidFill>
                            <a:srgbClr val="990000"/>
                          </a:solidFill>
                        </a:rPr>
                        <a:t>ε</a:t>
                      </a: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= 0,05)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1429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1493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13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187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7" name="Shape 247"/>
          <p:cNvSpPr txBox="1"/>
          <p:nvPr/>
        </p:nvSpPr>
        <p:spPr>
          <a:xfrm>
            <a:off x="1150950" y="4396650"/>
            <a:ext cx="68421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Média das 10 iterações do K-Fold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473850" y="273353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- Resultados Obtidos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Resolução de 10m</a:t>
            </a:r>
            <a:endParaRPr i="1"/>
          </a:p>
        </p:txBody>
      </p:sp>
      <p:graphicFrame>
        <p:nvGraphicFramePr>
          <p:cNvPr id="253" name="Shape 253"/>
          <p:cNvGraphicFramePr/>
          <p:nvPr/>
        </p:nvGraphicFramePr>
        <p:xfrm>
          <a:off x="772400" y="12802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{A818D5EC-00B9-4E6C-9955-E1E6BB9B89AE}</a:tableStyleId>
              </a:tblPr>
              <a:tblGrid>
                <a:gridCol w="2580775"/>
                <a:gridCol w="1313125"/>
                <a:gridCol w="1140175"/>
                <a:gridCol w="1554800"/>
                <a:gridCol w="1077700"/>
              </a:tblGrid>
              <a:tr h="359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Técnica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Erro Médio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Erro RMS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Desvio Padrão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Variância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</a:tr>
              <a:tr h="385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MLP (Act=logística; LR=</a:t>
                      </a: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constante</a:t>
                      </a: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; HLS=50)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1605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1677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235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MLP (Act=identidade; LR=constante; HLS=50)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1615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1687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238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MLP (Act=logística; LR=</a:t>
                      </a: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constante</a:t>
                      </a: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; HLS=100)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1617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1688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231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MLP (Act=tanh; LR=adaptativo; HLS=50)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1626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1697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234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MLP (Act=tanh; LR=invscaling; HLS=50)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1628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1698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15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solidFill>
                            <a:srgbClr val="990000"/>
                          </a:solidFill>
                        </a:rPr>
                        <a:t>233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4" name="Shape 254"/>
          <p:cNvSpPr txBox="1"/>
          <p:nvPr/>
        </p:nvSpPr>
        <p:spPr>
          <a:xfrm>
            <a:off x="1150950" y="4396650"/>
            <a:ext cx="68421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Média das 10 iterações do K-Fold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473850" y="882953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</a:t>
            </a:r>
            <a:endParaRPr i="1"/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457200" y="2031690"/>
            <a:ext cx="8229600" cy="26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Char char="•"/>
            </a:pPr>
            <a:r>
              <a:rPr lang="pt-BR">
                <a:solidFill>
                  <a:srgbClr val="990000"/>
                </a:solidFill>
                <a:highlight>
                  <a:srgbClr val="FFFFFF"/>
                </a:highlight>
              </a:rPr>
              <a:t>KNN Mostrou-se a técnica mais adequada para esse tipo de problema. Obtendo os melhores resultados em todos os casos.</a:t>
            </a:r>
            <a:endParaRPr>
              <a:solidFill>
                <a:srgbClr val="990000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rgbClr val="990000"/>
              </a:buClr>
              <a:buSzPts val="1400"/>
              <a:buChar char="•"/>
            </a:pPr>
            <a:r>
              <a:rPr lang="pt-BR">
                <a:solidFill>
                  <a:srgbClr val="990000"/>
                </a:solidFill>
                <a:highlight>
                  <a:srgbClr val="FFFFFF"/>
                </a:highlight>
              </a:rPr>
              <a:t>Random Forest mostrou-se um bom candidato, porém o aumento do parâmetro M resultou em pouca melhoria no desempenho do algoritmo.</a:t>
            </a:r>
            <a:endParaRPr>
              <a:solidFill>
                <a:srgbClr val="990000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rgbClr val="990000"/>
              </a:buClr>
              <a:buSzPts val="1400"/>
              <a:buChar char="•"/>
            </a:pPr>
            <a:r>
              <a:rPr lang="pt-BR">
                <a:solidFill>
                  <a:srgbClr val="990000"/>
                </a:solidFill>
                <a:highlight>
                  <a:srgbClr val="FFFFFF"/>
                </a:highlight>
              </a:rPr>
              <a:t>SVM e MLP mostraram-se inadequados para a tarefa. Em todas as combinações de parâmetros essas técnicas resultaram em erros muito elevados.</a:t>
            </a:r>
            <a:endParaRPr>
              <a:solidFill>
                <a:srgbClr val="990000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Clr>
                <a:srgbClr val="990000"/>
              </a:buClr>
              <a:buSzPts val="1400"/>
              <a:buChar char="•"/>
            </a:pPr>
            <a:r>
              <a:rPr lang="pt-BR">
                <a:solidFill>
                  <a:srgbClr val="990000"/>
                </a:solidFill>
                <a:highlight>
                  <a:srgbClr val="FFFFFF"/>
                </a:highlight>
              </a:rPr>
              <a:t>O aumento da resolução de GRID melhorou bastante o desempenho dos algoritmos.</a:t>
            </a:r>
            <a:endParaRPr>
              <a:solidFill>
                <a:srgbClr val="99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473850" y="882953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Trabalhos Futuros</a:t>
            </a:r>
            <a:endParaRPr i="1"/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457200" y="2031690"/>
            <a:ext cx="8229600" cy="26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Char char="•"/>
            </a:pPr>
            <a:r>
              <a:rPr lang="pt-BR">
                <a:solidFill>
                  <a:srgbClr val="990000"/>
                </a:solidFill>
                <a:highlight>
                  <a:srgbClr val="FFFFFF"/>
                </a:highlight>
              </a:rPr>
              <a:t>Avaliar o desempenho de outros algoritmos de regressão no mesmo </a:t>
            </a:r>
            <a:r>
              <a:rPr i="1" lang="pt-BR">
                <a:solidFill>
                  <a:srgbClr val="990000"/>
                </a:solidFill>
                <a:highlight>
                  <a:srgbClr val="FFFFFF"/>
                </a:highlight>
              </a:rPr>
              <a:t>framework</a:t>
            </a:r>
            <a:r>
              <a:rPr lang="pt-BR">
                <a:solidFill>
                  <a:srgbClr val="990000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990000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rgbClr val="990000"/>
              </a:buClr>
              <a:buSzPts val="1400"/>
              <a:buChar char="•"/>
            </a:pPr>
            <a:r>
              <a:rPr lang="pt-BR">
                <a:solidFill>
                  <a:srgbClr val="990000"/>
                </a:solidFill>
                <a:highlight>
                  <a:srgbClr val="FFFFFF"/>
                </a:highlight>
              </a:rPr>
              <a:t>Avaliar o aumento de desempenho ao aumentar a resolução do GRID regular neste cenário. E o </a:t>
            </a:r>
            <a:r>
              <a:rPr i="1" lang="pt-BR">
                <a:solidFill>
                  <a:srgbClr val="990000"/>
                </a:solidFill>
                <a:highlight>
                  <a:srgbClr val="FFFFFF"/>
                </a:highlight>
              </a:rPr>
              <a:t>trade-off</a:t>
            </a:r>
            <a:r>
              <a:rPr lang="pt-BR">
                <a:solidFill>
                  <a:srgbClr val="990000"/>
                </a:solidFill>
                <a:highlight>
                  <a:srgbClr val="FFFFFF"/>
                </a:highlight>
              </a:rPr>
              <a:t> com a quantidade que pontos gerada.</a:t>
            </a:r>
            <a:endParaRPr>
              <a:solidFill>
                <a:srgbClr val="990000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rgbClr val="990000"/>
              </a:buClr>
              <a:buSzPts val="1400"/>
              <a:buChar char="•"/>
            </a:pPr>
            <a:r>
              <a:rPr lang="pt-BR">
                <a:solidFill>
                  <a:srgbClr val="990000"/>
                </a:solidFill>
                <a:highlight>
                  <a:srgbClr val="FFFFFF"/>
                </a:highlight>
              </a:rPr>
              <a:t>Implementação de GRIDs irregulares e comparação com os GRIDs regulares.</a:t>
            </a:r>
            <a:endParaRPr>
              <a:solidFill>
                <a:srgbClr val="990000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Clr>
                <a:srgbClr val="990000"/>
              </a:buClr>
              <a:buSzPts val="1400"/>
              <a:buChar char="•"/>
            </a:pPr>
            <a:r>
              <a:rPr lang="pt-BR">
                <a:solidFill>
                  <a:srgbClr val="990000"/>
                </a:solidFill>
                <a:highlight>
                  <a:srgbClr val="FFFFFF"/>
                </a:highlight>
              </a:rPr>
              <a:t>Comparação entre técnica de localização por </a:t>
            </a:r>
            <a:r>
              <a:rPr i="1" lang="pt-BR">
                <a:solidFill>
                  <a:srgbClr val="990000"/>
                </a:solidFill>
                <a:highlight>
                  <a:srgbClr val="FFFFFF"/>
                </a:highlight>
              </a:rPr>
              <a:t>fingerprinting</a:t>
            </a:r>
            <a:r>
              <a:rPr lang="pt-BR">
                <a:solidFill>
                  <a:srgbClr val="990000"/>
                </a:solidFill>
                <a:highlight>
                  <a:srgbClr val="FFFFFF"/>
                </a:highlight>
              </a:rPr>
              <a:t> e outras técnicas de localização </a:t>
            </a:r>
            <a:r>
              <a:rPr i="1" lang="pt-BR">
                <a:solidFill>
                  <a:srgbClr val="990000"/>
                </a:solidFill>
                <a:highlight>
                  <a:srgbClr val="FFFFFF"/>
                </a:highlight>
              </a:rPr>
              <a:t>outdoor</a:t>
            </a:r>
            <a:r>
              <a:rPr lang="pt-BR">
                <a:solidFill>
                  <a:srgbClr val="990000"/>
                </a:solidFill>
                <a:highlight>
                  <a:srgbClr val="FFFFFF"/>
                </a:highlight>
              </a:rPr>
              <a:t>. </a:t>
            </a:r>
            <a:endParaRPr>
              <a:solidFill>
                <a:srgbClr val="99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73850" y="882953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457200" y="2031690"/>
            <a:ext cx="8229600" cy="2646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pt-BR" sz="1200"/>
              <a:t>[1] A Taxonomy of Indoor and Outdoor Positioning Techniques for Mobile Location Services, VASILEIOS ZEIMPEKIS GEORGE M. GIAGLIS and GEORGE LEKAKOS, “</a:t>
            </a:r>
            <a:r>
              <a:rPr lang="pt-BR" sz="1200" u="sng">
                <a:solidFill>
                  <a:schemeClr val="hlink"/>
                </a:solidFill>
                <a:hlinkClick r:id="rId3"/>
              </a:rPr>
              <a:t>http://www.sigecom.org/exchanges/volume_3/3.4-Zeimpekis.pdf</a:t>
            </a:r>
            <a:r>
              <a:rPr lang="pt-BR" sz="1200"/>
              <a:t>”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Char char="•"/>
            </a:pPr>
            <a:r>
              <a:rPr lang="pt-BR" sz="1200">
                <a:solidFill>
                  <a:srgbClr val="990000"/>
                </a:solidFill>
              </a:rPr>
              <a:t>[2] Anthony LaMarca and Eyal de Lara. Location Systems. Morgan &amp; Claypool, 2008</a:t>
            </a:r>
            <a:endParaRPr sz="1200">
              <a:solidFill>
                <a:srgbClr val="990000"/>
              </a:solidFill>
            </a:endParaRP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pt-BR" sz="1200">
                <a:solidFill>
                  <a:srgbClr val="A61C00"/>
                </a:solidFill>
              </a:rPr>
              <a:t>[</a:t>
            </a:r>
            <a:r>
              <a:rPr lang="pt-BR" sz="1200"/>
              <a:t>3</a:t>
            </a:r>
            <a:r>
              <a:rPr lang="pt-BR" sz="1200">
                <a:solidFill>
                  <a:srgbClr val="A61C00"/>
                </a:solidFill>
              </a:rPr>
              <a:t>] Manual </a:t>
            </a:r>
            <a:r>
              <a:rPr lang="pt-BR" sz="1200"/>
              <a:t>NEMO FS R1</a:t>
            </a:r>
            <a:r>
              <a:rPr lang="pt-BR" sz="1200">
                <a:solidFill>
                  <a:srgbClr val="A61C00"/>
                </a:solidFill>
              </a:rPr>
              <a:t>, “</a:t>
            </a:r>
            <a:r>
              <a:rPr lang="pt-BR" sz="1200" u="sng">
                <a:solidFill>
                  <a:schemeClr val="hlink"/>
                </a:solidFill>
                <a:hlinkClick r:id="rId4"/>
              </a:rPr>
              <a:t>https://pt.slideshare.net/boonlertaramworaphaisan/nemo-fsr1-scanner-user-manual</a:t>
            </a:r>
            <a:r>
              <a:rPr lang="pt-BR" sz="1200">
                <a:solidFill>
                  <a:srgbClr val="A61C00"/>
                </a:solidFill>
              </a:rPr>
              <a:t>”</a:t>
            </a:r>
            <a:endParaRPr sz="1200">
              <a:solidFill>
                <a:srgbClr val="A61C00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73850" y="882953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</a:t>
            </a:r>
            <a:endParaRPr/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2031690"/>
            <a:ext cx="8229600" cy="26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Char char="•"/>
            </a:pPr>
            <a:r>
              <a:rPr lang="pt-BR">
                <a:solidFill>
                  <a:srgbClr val="990000"/>
                </a:solidFill>
                <a:highlight>
                  <a:srgbClr val="FFFFFF"/>
                </a:highlight>
              </a:rPr>
              <a:t>Número crescente de aplicações que utilizam de Sistemas de Localização Outdoor [1].</a:t>
            </a:r>
            <a:endParaRPr>
              <a:solidFill>
                <a:srgbClr val="990000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rgbClr val="990000"/>
              </a:buClr>
              <a:buSzPts val="1400"/>
              <a:buChar char="•"/>
            </a:pPr>
            <a:r>
              <a:rPr lang="pt-BR">
                <a:solidFill>
                  <a:srgbClr val="990000"/>
                </a:solidFill>
                <a:highlight>
                  <a:srgbClr val="FFFFFF"/>
                </a:highlight>
              </a:rPr>
              <a:t>Pouca modificação exigida nas redes de telefonia celular existentes. </a:t>
            </a:r>
            <a:endParaRPr>
              <a:solidFill>
                <a:srgbClr val="990000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rgbClr val="990000"/>
              </a:buClr>
              <a:buSzPts val="1400"/>
              <a:buChar char="•"/>
            </a:pPr>
            <a:r>
              <a:rPr lang="pt-BR">
                <a:solidFill>
                  <a:srgbClr val="990000"/>
                </a:solidFill>
                <a:highlight>
                  <a:srgbClr val="FFFFFF"/>
                </a:highlight>
              </a:rPr>
              <a:t>Precisão mediana em relação a outras técnicas porém suficiente para várias aplicações.</a:t>
            </a:r>
            <a:endParaRPr>
              <a:solidFill>
                <a:srgbClr val="990000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Clr>
                <a:srgbClr val="990000"/>
              </a:buClr>
              <a:buSzPts val="1400"/>
              <a:buChar char="•"/>
            </a:pPr>
            <a:r>
              <a:rPr lang="pt-BR">
                <a:solidFill>
                  <a:srgbClr val="990000"/>
                </a:solidFill>
                <a:highlight>
                  <a:srgbClr val="FFFFFF"/>
                </a:highlight>
              </a:rPr>
              <a:t>Literatura existente seleciona arbitrariamente algoritmos para treinamento de GRIDs. Dá pra fazer melhor?</a:t>
            </a:r>
            <a:endParaRPr>
              <a:solidFill>
                <a:srgbClr val="99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73850" y="882953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Localização </a:t>
            </a:r>
            <a:r>
              <a:rPr i="1" lang="pt-BR"/>
              <a:t>Outdoor</a:t>
            </a:r>
            <a:r>
              <a:rPr lang="pt-BR"/>
              <a:t> Utilizando a Infraestrutura Celular</a:t>
            </a:r>
            <a:endParaRPr/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2031690"/>
            <a:ext cx="8229600" cy="26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Char char="•"/>
            </a:pPr>
            <a:r>
              <a:rPr lang="pt-BR">
                <a:solidFill>
                  <a:srgbClr val="990000"/>
                </a:solidFill>
                <a:highlight>
                  <a:srgbClr val="FFFFFF"/>
                </a:highlight>
              </a:rPr>
              <a:t>Técnicas Baseadas em CELL-ID</a:t>
            </a:r>
            <a:endParaRPr>
              <a:solidFill>
                <a:srgbClr val="990000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rgbClr val="990000"/>
              </a:buClr>
              <a:buSzPts val="1400"/>
              <a:buChar char="•"/>
            </a:pPr>
            <a:r>
              <a:rPr lang="pt-BR">
                <a:solidFill>
                  <a:srgbClr val="990000"/>
                </a:solidFill>
                <a:highlight>
                  <a:srgbClr val="FFFFFF"/>
                </a:highlight>
              </a:rPr>
              <a:t>Técnicas Baseadas em modelos de propagação de ondas de rádio</a:t>
            </a:r>
            <a:endParaRPr>
              <a:solidFill>
                <a:srgbClr val="990000"/>
              </a:solidFill>
              <a:highlight>
                <a:srgbClr val="FFFFFF"/>
              </a:highlight>
            </a:endParaRPr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Clr>
                <a:srgbClr val="990000"/>
              </a:buClr>
              <a:buSzPts val="1400"/>
              <a:buChar char="–"/>
            </a:pPr>
            <a:r>
              <a:rPr lang="pt-BR">
                <a:solidFill>
                  <a:srgbClr val="990000"/>
                </a:solidFill>
                <a:highlight>
                  <a:srgbClr val="FFFFFF"/>
                </a:highlight>
              </a:rPr>
              <a:t>Time of Arrival, ToA</a:t>
            </a:r>
            <a:endParaRPr>
              <a:solidFill>
                <a:srgbClr val="990000"/>
              </a:solidFill>
              <a:highlight>
                <a:srgbClr val="FFFFFF"/>
              </a:highlight>
            </a:endParaRPr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Clr>
                <a:srgbClr val="990000"/>
              </a:buClr>
              <a:buSzPts val="1400"/>
              <a:buChar char="–"/>
            </a:pPr>
            <a:r>
              <a:rPr lang="pt-BR">
                <a:solidFill>
                  <a:srgbClr val="990000"/>
                </a:solidFill>
                <a:highlight>
                  <a:srgbClr val="FFFFFF"/>
                </a:highlight>
              </a:rPr>
              <a:t>Time Difference of Arrival, TDoA</a:t>
            </a:r>
            <a:endParaRPr>
              <a:solidFill>
                <a:srgbClr val="990000"/>
              </a:solidFill>
              <a:highlight>
                <a:srgbClr val="FFFFFF"/>
              </a:highlight>
            </a:endParaRPr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Clr>
                <a:srgbClr val="990000"/>
              </a:buClr>
              <a:buSzPts val="1400"/>
              <a:buChar char="–"/>
            </a:pPr>
            <a:r>
              <a:rPr lang="pt-BR">
                <a:solidFill>
                  <a:srgbClr val="990000"/>
                </a:solidFill>
                <a:highlight>
                  <a:srgbClr val="FFFFFF"/>
                </a:highlight>
              </a:rPr>
              <a:t>Angle of Arrival, AoA</a:t>
            </a:r>
            <a:endParaRPr>
              <a:solidFill>
                <a:srgbClr val="990000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rgbClr val="990000"/>
              </a:buClr>
              <a:buSzPts val="1400"/>
              <a:buChar char="•"/>
            </a:pPr>
            <a:r>
              <a:rPr lang="pt-BR">
                <a:solidFill>
                  <a:srgbClr val="990000"/>
                </a:solidFill>
                <a:highlight>
                  <a:srgbClr val="FFFFFF"/>
                </a:highlight>
              </a:rPr>
              <a:t>Tecnologias de </a:t>
            </a:r>
            <a:r>
              <a:rPr i="1" lang="pt-BR">
                <a:solidFill>
                  <a:srgbClr val="990000"/>
                </a:solidFill>
                <a:highlight>
                  <a:srgbClr val="FFFFFF"/>
                </a:highlight>
              </a:rPr>
              <a:t>GPS</a:t>
            </a:r>
            <a:r>
              <a:rPr lang="pt-BR">
                <a:solidFill>
                  <a:srgbClr val="990000"/>
                </a:solidFill>
                <a:highlight>
                  <a:srgbClr val="FFFFFF"/>
                </a:highlight>
              </a:rPr>
              <a:t> Assistido</a:t>
            </a:r>
            <a:endParaRPr>
              <a:solidFill>
                <a:srgbClr val="990000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Clr>
                <a:srgbClr val="990000"/>
              </a:buClr>
              <a:buSzPts val="1400"/>
              <a:buChar char="•"/>
            </a:pPr>
            <a:r>
              <a:rPr lang="pt-BR">
                <a:solidFill>
                  <a:srgbClr val="990000"/>
                </a:solidFill>
                <a:highlight>
                  <a:srgbClr val="FFFFFF"/>
                </a:highlight>
              </a:rPr>
              <a:t>Técnicas Baseadas </a:t>
            </a:r>
            <a:r>
              <a:rPr i="1" lang="pt-BR">
                <a:solidFill>
                  <a:srgbClr val="990000"/>
                </a:solidFill>
                <a:highlight>
                  <a:srgbClr val="FFFFFF"/>
                </a:highlight>
              </a:rPr>
              <a:t>Fingerprinting</a:t>
            </a:r>
            <a:r>
              <a:rPr lang="pt-BR">
                <a:solidFill>
                  <a:srgbClr val="990000"/>
                </a:solidFill>
                <a:highlight>
                  <a:srgbClr val="FFFFFF"/>
                </a:highlight>
              </a:rPr>
              <a:t> de Rádio</a:t>
            </a:r>
            <a:endParaRPr>
              <a:solidFill>
                <a:srgbClr val="99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73850" y="120953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Localização </a:t>
            </a:r>
            <a:r>
              <a:rPr i="1" lang="pt-BR"/>
              <a:t>Outdoor</a:t>
            </a:r>
            <a:r>
              <a:rPr lang="pt-BR"/>
              <a:t> Utilizando a Infraestrutura Celular</a:t>
            </a:r>
            <a:endParaRPr/>
          </a:p>
        </p:txBody>
      </p:sp>
      <p:pic>
        <p:nvPicPr>
          <p:cNvPr descr="Screenshot from 2017-07-11 09-22-23.png" id="66" name="Shape 66"/>
          <p:cNvPicPr preferRelativeResize="0"/>
          <p:nvPr/>
        </p:nvPicPr>
        <p:blipFill rotWithShape="1">
          <a:blip r:embed="rId3">
            <a:alphaModFix/>
          </a:blip>
          <a:srcRect b="7749" l="49163" r="25751" t="16863"/>
          <a:stretch/>
        </p:blipFill>
        <p:spPr>
          <a:xfrm>
            <a:off x="558326" y="855275"/>
            <a:ext cx="2418397" cy="4086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from 2017-07-11 09-23-56.png" id="67" name="Shape 67"/>
          <p:cNvPicPr preferRelativeResize="0"/>
          <p:nvPr/>
        </p:nvPicPr>
        <p:blipFill rotWithShape="1">
          <a:blip r:embed="rId4">
            <a:alphaModFix/>
          </a:blip>
          <a:srcRect b="31231" l="44694" r="21467" t="28043"/>
          <a:stretch/>
        </p:blipFill>
        <p:spPr>
          <a:xfrm>
            <a:off x="3385688" y="855275"/>
            <a:ext cx="4733586" cy="32029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idx="1" type="body"/>
          </p:nvPr>
        </p:nvSpPr>
        <p:spPr>
          <a:xfrm>
            <a:off x="3076600" y="4283950"/>
            <a:ext cx="3403500" cy="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Esquemáticos, encontrados em [2]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3850" y="349553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Técnica de Localização por </a:t>
            </a:r>
            <a:r>
              <a:rPr i="1" lang="pt-BR"/>
              <a:t>Fingerprinting - </a:t>
            </a:r>
            <a:r>
              <a:rPr lang="pt-BR"/>
              <a:t>Modelo Geral</a:t>
            </a:r>
            <a:endParaRPr/>
          </a:p>
        </p:txBody>
      </p:sp>
      <p:pic>
        <p:nvPicPr>
          <p:cNvPr descr="Arquitetura Geral Fingerprinting.png" id="74" name="Shape 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8012" y="1044775"/>
            <a:ext cx="6367976" cy="378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3850" y="349553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Técnica de Localização por </a:t>
            </a:r>
            <a:r>
              <a:rPr i="1" lang="pt-BR"/>
              <a:t>Fingerprinting - </a:t>
            </a:r>
            <a:r>
              <a:rPr lang="pt-BR"/>
              <a:t>Modelo Baseado em RSSI</a:t>
            </a:r>
            <a:endParaRPr/>
          </a:p>
        </p:txBody>
      </p:sp>
      <p:pic>
        <p:nvPicPr>
          <p:cNvPr descr="Arquitetura Fingerprinting RSSI.png" id="80" name="Shape 80"/>
          <p:cNvPicPr preferRelativeResize="0"/>
          <p:nvPr/>
        </p:nvPicPr>
        <p:blipFill rotWithShape="1">
          <a:blip r:embed="rId3">
            <a:alphaModFix/>
          </a:blip>
          <a:srcRect b="0" l="327" r="327" t="0"/>
          <a:stretch/>
        </p:blipFill>
        <p:spPr>
          <a:xfrm>
            <a:off x="1388012" y="1044775"/>
            <a:ext cx="6367977" cy="378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idRegular.png"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587" y="1526450"/>
            <a:ext cx="8156824" cy="32503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type="title"/>
          </p:nvPr>
        </p:nvSpPr>
        <p:spPr>
          <a:xfrm>
            <a:off x="473850" y="349553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Técnica de Localização por </a:t>
            </a:r>
            <a:r>
              <a:rPr i="1" lang="pt-BR"/>
              <a:t>Fingerprinting - </a:t>
            </a:r>
            <a:r>
              <a:rPr lang="pt-BR"/>
              <a:t>Modelo Baseado em RSSI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Motorola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