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9" y="7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4CDC-2B39-4B03-8AF9-EAB2E7B6D0C3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6C5-A664-4083-8E62-195EB54EB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4CDC-2B39-4B03-8AF9-EAB2E7B6D0C3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6C5-A664-4083-8E62-195EB54EB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8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4CDC-2B39-4B03-8AF9-EAB2E7B6D0C3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6C5-A664-4083-8E62-195EB54EB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6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4CDC-2B39-4B03-8AF9-EAB2E7B6D0C3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6C5-A664-4083-8E62-195EB54EB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3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4CDC-2B39-4B03-8AF9-EAB2E7B6D0C3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6C5-A664-4083-8E62-195EB54EB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03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4CDC-2B39-4B03-8AF9-EAB2E7B6D0C3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6C5-A664-4083-8E62-195EB54EB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99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4CDC-2B39-4B03-8AF9-EAB2E7B6D0C3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6C5-A664-4083-8E62-195EB54EB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42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4CDC-2B39-4B03-8AF9-EAB2E7B6D0C3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6C5-A664-4083-8E62-195EB54EB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63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4CDC-2B39-4B03-8AF9-EAB2E7B6D0C3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6C5-A664-4083-8E62-195EB54EB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62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4CDC-2B39-4B03-8AF9-EAB2E7B6D0C3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6C5-A664-4083-8E62-195EB54EB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76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4CDC-2B39-4B03-8AF9-EAB2E7B6D0C3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A6C5-A664-4083-8E62-195EB54EB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14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24CDC-2B39-4B03-8AF9-EAB2E7B6D0C3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0A6C5-A664-4083-8E62-195EB54EB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82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/>
          <p:cNvSpPr/>
          <p:nvPr/>
        </p:nvSpPr>
        <p:spPr>
          <a:xfrm>
            <a:off x="2505347" y="174174"/>
            <a:ext cx="11767855" cy="6618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94853" y="1391600"/>
            <a:ext cx="1139363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94853" y="3534284"/>
            <a:ext cx="1139363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94853" y="4611908"/>
            <a:ext cx="1139363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94853" y="5689532"/>
            <a:ext cx="1139363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94852" y="1527764"/>
            <a:ext cx="3295650" cy="805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Static data brokerage from files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94855" y="450141"/>
            <a:ext cx="1574223" cy="805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Roads and streets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6282" y="450141"/>
            <a:ext cx="1574223" cy="805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Administrative units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37709" y="450141"/>
            <a:ext cx="1574223" cy="805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AQMesh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59136" y="450141"/>
            <a:ext cx="1574223" cy="805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E-motes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80563" y="450141"/>
            <a:ext cx="1574223" cy="805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CCTV network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37706" y="1527763"/>
            <a:ext cx="3295650" cy="805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Real-time data brokerage from APIs, CSVs, BACNET, etc.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80562" y="1527763"/>
            <a:ext cx="1574223" cy="805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Stream processing and ML/AI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16280" y="3670448"/>
            <a:ext cx="5017072" cy="8052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Context and real-time feeds as linked data and streams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80561" y="4748070"/>
            <a:ext cx="1574223" cy="805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Personal data request system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46147" y="4748070"/>
            <a:ext cx="1574223" cy="805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Sensor health check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53515" y="4748070"/>
            <a:ext cx="1524001" cy="805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Bulk data download generator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94855" y="4748070"/>
            <a:ext cx="1574223" cy="805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Next bus information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559653" y="5825696"/>
            <a:ext cx="2620240" cy="805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Timeseries portal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03863" y="5825696"/>
            <a:ext cx="2867020" cy="805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Weather radar portal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94855" y="5825696"/>
            <a:ext cx="2620241" cy="805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Visualisations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301990" y="450141"/>
            <a:ext cx="2841051" cy="805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/>
                </a:solidFill>
              </a:rPr>
              <a:t>Sensor and file layer</a:t>
            </a:r>
          </a:p>
          <a:p>
            <a:r>
              <a:rPr lang="en-GB" sz="1400" i="1" dirty="0">
                <a:solidFill>
                  <a:schemeClr val="tx1"/>
                </a:solidFill>
                <a:latin typeface="+mj-lt"/>
              </a:rPr>
              <a:t>Example sources shown</a:t>
            </a:r>
            <a:endParaRPr lang="en-GB" sz="1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301987" y="1527341"/>
            <a:ext cx="3098224" cy="805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/>
                </a:solidFill>
              </a:rPr>
              <a:t>Brokerage layer</a:t>
            </a:r>
          </a:p>
          <a:p>
            <a:r>
              <a:rPr lang="en-GB" sz="1400" dirty="0">
                <a:solidFill>
                  <a:schemeClr val="tx1"/>
                </a:solidFill>
                <a:latin typeface="+mj-lt"/>
              </a:rPr>
              <a:t>Data transformation</a:t>
            </a:r>
            <a:endParaRPr lang="en-GB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98524" y="3670448"/>
            <a:ext cx="3101689" cy="805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/>
                </a:solidFill>
              </a:rPr>
              <a:t>API and stream layer</a:t>
            </a:r>
          </a:p>
          <a:p>
            <a:r>
              <a:rPr lang="en-GB" sz="1400" dirty="0">
                <a:solidFill>
                  <a:schemeClr val="tx1"/>
                </a:solidFill>
                <a:latin typeface="+mj-lt"/>
              </a:rPr>
              <a:t>Standards-compliant federation</a:t>
            </a:r>
            <a:endParaRPr lang="en-GB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298524" y="4763871"/>
            <a:ext cx="2844517" cy="805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/>
                </a:solidFill>
              </a:rPr>
              <a:t>Service layer</a:t>
            </a:r>
          </a:p>
          <a:p>
            <a:r>
              <a:rPr lang="en-GB" sz="1400" i="1" dirty="0">
                <a:solidFill>
                  <a:schemeClr val="tx1"/>
                </a:solidFill>
                <a:latin typeface="+mj-lt"/>
              </a:rPr>
              <a:t>Example services shown only</a:t>
            </a:r>
            <a:endParaRPr lang="en-GB" sz="1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298523" y="5825696"/>
            <a:ext cx="2786497" cy="805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/>
                </a:solidFill>
              </a:rPr>
              <a:t>Application layer</a:t>
            </a:r>
          </a:p>
          <a:p>
            <a:r>
              <a:rPr lang="en-GB" sz="1400" dirty="0">
                <a:solidFill>
                  <a:schemeClr val="tx1"/>
                </a:solidFill>
                <a:latin typeface="+mj-lt"/>
              </a:rPr>
              <a:t>Targeting a single system</a:t>
            </a:r>
            <a:endParaRPr lang="en-GB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694853" y="2468377"/>
            <a:ext cx="1139363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855668" y="2604541"/>
            <a:ext cx="3299114" cy="805296"/>
          </a:xfrm>
          <a:prstGeom prst="rect">
            <a:avLst/>
          </a:prstGeom>
          <a:solidFill>
            <a:srgbClr val="A5C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Hybrid structured-unstructured database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4852" y="2604541"/>
            <a:ext cx="3293920" cy="805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File stores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298524" y="2604541"/>
            <a:ext cx="3101689" cy="805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/>
                </a:solidFill>
              </a:rPr>
              <a:t>Storage layer</a:t>
            </a:r>
          </a:p>
          <a:p>
            <a:r>
              <a:rPr lang="en-GB" sz="1400" i="1" dirty="0">
                <a:solidFill>
                  <a:schemeClr val="tx1"/>
                </a:solidFill>
                <a:latin typeface="+mj-lt"/>
              </a:rPr>
              <a:t>Examples shown only, storage agnostic</a:t>
            </a:r>
            <a:endParaRPr lang="en-GB" sz="1400" i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5" idx="2"/>
            <a:endCxn id="17" idx="0"/>
          </p:cNvCxnSpPr>
          <p:nvPr/>
        </p:nvCxnSpPr>
        <p:spPr>
          <a:xfrm rot="5400000">
            <a:off x="8079725" y="961243"/>
            <a:ext cx="272326" cy="86071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4" idx="2"/>
            <a:endCxn id="17" idx="0"/>
          </p:cNvCxnSpPr>
          <p:nvPr/>
        </p:nvCxnSpPr>
        <p:spPr>
          <a:xfrm rot="16200000" flipH="1">
            <a:off x="7219011" y="961246"/>
            <a:ext cx="272326" cy="86071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6" idx="2"/>
            <a:endCxn id="18" idx="0"/>
          </p:cNvCxnSpPr>
          <p:nvPr/>
        </p:nvCxnSpPr>
        <p:spPr>
          <a:xfrm rot="5400000">
            <a:off x="10231509" y="1391603"/>
            <a:ext cx="272326" cy="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>
            <a:off x="4600072" y="961244"/>
            <a:ext cx="272326" cy="86071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H="1">
            <a:off x="3739359" y="961248"/>
            <a:ext cx="272326" cy="86071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1" idx="2"/>
            <a:endCxn id="35" idx="0"/>
          </p:cNvCxnSpPr>
          <p:nvPr/>
        </p:nvCxnSpPr>
        <p:spPr>
          <a:xfrm rot="16200000" flipH="1">
            <a:off x="6788211" y="-112474"/>
            <a:ext cx="271481" cy="51625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8" idx="2"/>
            <a:endCxn id="35" idx="0"/>
          </p:cNvCxnSpPr>
          <p:nvPr/>
        </p:nvCxnSpPr>
        <p:spPr>
          <a:xfrm rot="5400000">
            <a:off x="9800709" y="2037576"/>
            <a:ext cx="271482" cy="86244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7" idx="2"/>
            <a:endCxn id="35" idx="0"/>
          </p:cNvCxnSpPr>
          <p:nvPr/>
        </p:nvCxnSpPr>
        <p:spPr>
          <a:xfrm rot="16200000" flipH="1">
            <a:off x="8509637" y="1608954"/>
            <a:ext cx="271482" cy="17196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5927932" y="746945"/>
            <a:ext cx="271482" cy="344371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rot="16200000" flipH="1">
            <a:off x="5503012" y="2248641"/>
            <a:ext cx="260611" cy="258300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5" idx="2"/>
            <a:endCxn id="20" idx="0"/>
          </p:cNvCxnSpPr>
          <p:nvPr/>
        </p:nvCxnSpPr>
        <p:spPr>
          <a:xfrm rot="5400000">
            <a:off x="8084716" y="2249938"/>
            <a:ext cx="260611" cy="25804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20" idx="2"/>
            <a:endCxn id="21" idx="0"/>
          </p:cNvCxnSpPr>
          <p:nvPr/>
        </p:nvCxnSpPr>
        <p:spPr>
          <a:xfrm rot="16200000" flipH="1">
            <a:off x="8510080" y="2890480"/>
            <a:ext cx="272326" cy="3442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20" idx="2"/>
            <a:endCxn id="22" idx="0"/>
          </p:cNvCxnSpPr>
          <p:nvPr/>
        </p:nvCxnSpPr>
        <p:spPr>
          <a:xfrm rot="16200000" flipH="1">
            <a:off x="7642873" y="3757687"/>
            <a:ext cx="272326" cy="17084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20" idx="2"/>
            <a:endCxn id="23" idx="0"/>
          </p:cNvCxnSpPr>
          <p:nvPr/>
        </p:nvCxnSpPr>
        <p:spPr>
          <a:xfrm rot="5400000">
            <a:off x="5934002" y="3757258"/>
            <a:ext cx="272326" cy="17093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20" idx="2"/>
            <a:endCxn id="26" idx="0"/>
          </p:cNvCxnSpPr>
          <p:nvPr/>
        </p:nvCxnSpPr>
        <p:spPr>
          <a:xfrm rot="16200000" flipH="1">
            <a:off x="7722318" y="3678244"/>
            <a:ext cx="1349952" cy="2944957"/>
          </a:xfrm>
          <a:prstGeom prst="bentConnector3">
            <a:avLst>
              <a:gd name="adj1" fmla="val 911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20" idx="2"/>
            <a:endCxn id="25" idx="0"/>
          </p:cNvCxnSpPr>
          <p:nvPr/>
        </p:nvCxnSpPr>
        <p:spPr>
          <a:xfrm rot="5400000">
            <a:off x="5067227" y="2890481"/>
            <a:ext cx="272326" cy="344285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20" idx="2"/>
            <a:endCxn id="28" idx="0"/>
          </p:cNvCxnSpPr>
          <p:nvPr/>
        </p:nvCxnSpPr>
        <p:spPr>
          <a:xfrm rot="5400000">
            <a:off x="4789919" y="3690802"/>
            <a:ext cx="1349952" cy="2919843"/>
          </a:xfrm>
          <a:prstGeom prst="bentConnector3">
            <a:avLst>
              <a:gd name="adj1" fmla="val 9102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22" idx="2"/>
            <a:endCxn id="26" idx="0"/>
          </p:cNvCxnSpPr>
          <p:nvPr/>
        </p:nvCxnSpPr>
        <p:spPr>
          <a:xfrm rot="16200000" flipH="1">
            <a:off x="9115349" y="5071275"/>
            <a:ext cx="272330" cy="12365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23" idx="2"/>
            <a:endCxn id="26" idx="0"/>
          </p:cNvCxnSpPr>
          <p:nvPr/>
        </p:nvCxnSpPr>
        <p:spPr>
          <a:xfrm rot="16200000" flipH="1">
            <a:off x="7406478" y="3362401"/>
            <a:ext cx="272330" cy="4654260"/>
          </a:xfrm>
          <a:prstGeom prst="bentConnector3">
            <a:avLst>
              <a:gd name="adj1" fmla="val 559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rot="16200000" flipH="1">
            <a:off x="5946340" y="4822543"/>
            <a:ext cx="272330" cy="1733983"/>
          </a:xfrm>
          <a:prstGeom prst="bentConnector3">
            <a:avLst>
              <a:gd name="adj1" fmla="val 5518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endCxn id="20" idx="0"/>
          </p:cNvCxnSpPr>
          <p:nvPr/>
        </p:nvCxnSpPr>
        <p:spPr>
          <a:xfrm rot="16200000" flipH="1">
            <a:off x="6327840" y="3073471"/>
            <a:ext cx="1193952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9611787" y="3669697"/>
            <a:ext cx="1568106" cy="8052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Parallel systems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Rectangle 120"/>
          <p:cNvSpPr/>
          <p:nvPr/>
        </p:nvSpPr>
        <p:spPr>
          <a:xfrm rot="16200000">
            <a:off x="781681" y="5031582"/>
            <a:ext cx="2393522" cy="8052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+mj-lt"/>
              </a:rPr>
              <a:t>Linked data fragments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2" name="Rectangle 121"/>
          <p:cNvSpPr/>
          <p:nvPr/>
        </p:nvSpPr>
        <p:spPr>
          <a:xfrm rot="16200000">
            <a:off x="780380" y="2483822"/>
            <a:ext cx="2393522" cy="8052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+mj-lt"/>
              </a:rPr>
              <a:t>Shared geographies API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4" name="Rectangle 123"/>
          <p:cNvSpPr/>
          <p:nvPr/>
        </p:nvSpPr>
        <p:spPr>
          <a:xfrm rot="16200000">
            <a:off x="-1640706" y="3762659"/>
            <a:ext cx="4948706" cy="805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+mj-lt"/>
              </a:rPr>
              <a:t>National and international applications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7" name="Elbow Connector 116"/>
          <p:cNvCxnSpPr>
            <a:stCxn id="122" idx="2"/>
            <a:endCxn id="20" idx="1"/>
          </p:cNvCxnSpPr>
          <p:nvPr/>
        </p:nvCxnSpPr>
        <p:spPr>
          <a:xfrm>
            <a:off x="2379789" y="2886470"/>
            <a:ext cx="2036491" cy="1186626"/>
          </a:xfrm>
          <a:prstGeom prst="bentConnector3">
            <a:avLst>
              <a:gd name="adj1" fmla="val 816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21" idx="2"/>
            <a:endCxn id="20" idx="1"/>
          </p:cNvCxnSpPr>
          <p:nvPr/>
        </p:nvCxnSpPr>
        <p:spPr>
          <a:xfrm flipV="1">
            <a:off x="2381090" y="4073096"/>
            <a:ext cx="2035190" cy="1361134"/>
          </a:xfrm>
          <a:prstGeom prst="bentConnector3">
            <a:avLst>
              <a:gd name="adj1" fmla="val 81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20" idx="3"/>
            <a:endCxn id="97" idx="1"/>
          </p:cNvCxnSpPr>
          <p:nvPr/>
        </p:nvCxnSpPr>
        <p:spPr>
          <a:xfrm flipV="1">
            <a:off x="9433352" y="4072345"/>
            <a:ext cx="178435" cy="75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24" idx="2"/>
            <a:endCxn id="122" idx="0"/>
          </p:cNvCxnSpPr>
          <p:nvPr/>
        </p:nvCxnSpPr>
        <p:spPr>
          <a:xfrm flipV="1">
            <a:off x="1236295" y="2886470"/>
            <a:ext cx="338198" cy="1278837"/>
          </a:xfrm>
          <a:prstGeom prst="bentConnector5">
            <a:avLst>
              <a:gd name="adj1" fmla="val 33797"/>
              <a:gd name="adj2" fmla="val 50000"/>
              <a:gd name="adj3" fmla="val 3401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24" idx="2"/>
            <a:endCxn id="121" idx="0"/>
          </p:cNvCxnSpPr>
          <p:nvPr/>
        </p:nvCxnSpPr>
        <p:spPr>
          <a:xfrm>
            <a:off x="1236295" y="4165307"/>
            <a:ext cx="339499" cy="1268923"/>
          </a:xfrm>
          <a:prstGeom prst="bentConnector5">
            <a:avLst>
              <a:gd name="adj1" fmla="val 33668"/>
              <a:gd name="adj2" fmla="val 50000"/>
              <a:gd name="adj3" fmla="val 3266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613874" y="22086"/>
            <a:ext cx="15247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Individual city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9415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115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Newcastle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Smith</dc:creator>
  <cp:lastModifiedBy>Luke Smith</cp:lastModifiedBy>
  <cp:revision>13</cp:revision>
  <dcterms:created xsi:type="dcterms:W3CDTF">2019-05-24T09:59:31Z</dcterms:created>
  <dcterms:modified xsi:type="dcterms:W3CDTF">2019-05-28T10:28:37Z</dcterms:modified>
</cp:coreProperties>
</file>