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
      <p:font typeface="Helvetica Neue Light"/>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Thank you for Downloading our item form Premast.com</a:t>
            </a:r>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a:t>
            </a:r>
            <a:endParaRPr/>
          </a:p>
          <a:p>
            <a:pPr indent="0" lvl="0" marL="0" rtl="0" algn="l">
              <a:lnSpc>
                <a:spcPct val="100000"/>
              </a:lnSpc>
              <a:spcBef>
                <a:spcPts val="0"/>
              </a:spcBef>
              <a:spcAft>
                <a:spcPts val="0"/>
              </a:spcAft>
              <a:buSzPts val="1400"/>
              <a:buNone/>
            </a:pPr>
            <a:r>
              <a:t/>
            </a:r>
            <a:endParaRPr sz="1200">
              <a:solidFill>
                <a:schemeClr val="lt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You must attribute the graphics to Premast.com :</a:t>
            </a:r>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In order to use a content or a part of it, you must attribute it to Premast.com,</a:t>
            </a:r>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so we will be able to continue creating new free PowerPoint graphic resources every day.</a:t>
            </a:r>
            <a:endParaRPr/>
          </a:p>
          <a:p>
            <a:pPr indent="0" lvl="0" marL="0" rtl="0" algn="l">
              <a:lnSpc>
                <a:spcPct val="100000"/>
              </a:lnSpc>
              <a:spcBef>
                <a:spcPts val="0"/>
              </a:spcBef>
              <a:spcAft>
                <a:spcPts val="0"/>
              </a:spcAft>
              <a:buSzPts val="1400"/>
              <a:buNone/>
            </a:pPr>
            <a:r>
              <a:t/>
            </a:r>
            <a:endParaRPr sz="1200">
              <a:solidFill>
                <a:schemeClr val="lt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How to attribute us?</a:t>
            </a:r>
            <a:endParaRPr/>
          </a:p>
          <a:p>
            <a:pPr indent="-171450" lvl="0" marL="171450" rtl="0" algn="l">
              <a:lnSpc>
                <a:spcPct val="115000"/>
              </a:lnSpc>
              <a:spcBef>
                <a:spcPts val="1400"/>
              </a:spcBef>
              <a:spcAft>
                <a:spcPts val="0"/>
              </a:spcAft>
              <a:buClr>
                <a:schemeClr val="lt1"/>
              </a:buClr>
              <a:buSzPts val="1200"/>
              <a:buFont typeface="Helvetica Neue Light"/>
              <a:buChar char="-"/>
            </a:pPr>
            <a:r>
              <a:rPr lang="en-US" sz="1200">
                <a:solidFill>
                  <a:schemeClr val="lt1"/>
                </a:solidFill>
                <a:latin typeface="Helvetica Neue Light"/>
                <a:ea typeface="Helvetica Neue Light"/>
                <a:cs typeface="Helvetica Neue Light"/>
                <a:sym typeface="Helvetica Neue Light"/>
              </a:rPr>
              <a:t>you must credit Premast by keeping the final Credits slide.</a:t>
            </a:r>
            <a:endParaRPr/>
          </a:p>
          <a:p>
            <a:pPr indent="-95250" lvl="0" marL="171450" rtl="0" algn="l">
              <a:lnSpc>
                <a:spcPct val="115000"/>
              </a:lnSpc>
              <a:spcBef>
                <a:spcPts val="1400"/>
              </a:spcBef>
              <a:spcAft>
                <a:spcPts val="0"/>
              </a:spcAft>
              <a:buClr>
                <a:schemeClr val="dk1"/>
              </a:buClr>
              <a:buSzPts val="1200"/>
              <a:buFont typeface="Calibri"/>
              <a:buNone/>
            </a:pPr>
            <a:r>
              <a:t/>
            </a:r>
            <a:endParaRPr sz="1200">
              <a:solidFill>
                <a:schemeClr val="lt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"Designed by premast.com"</a:t>
            </a:r>
            <a:endParaRPr/>
          </a:p>
          <a:p>
            <a:pPr indent="0" lvl="0" marL="0" rtl="0" algn="l">
              <a:lnSpc>
                <a:spcPct val="100000"/>
              </a:lnSpc>
              <a:spcBef>
                <a:spcPts val="0"/>
              </a:spcBef>
              <a:spcAft>
                <a:spcPts val="0"/>
              </a:spcAft>
              <a:buSzPts val="1400"/>
              <a:buNone/>
            </a:pPr>
            <a:r>
              <a:t/>
            </a:r>
            <a:endParaRPr sz="1200">
              <a:solidFill>
                <a:schemeClr val="lt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You are free to use this item:</a:t>
            </a:r>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 For both personal and commercial projects and to modify it.</a:t>
            </a:r>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 In a website or presentation template or as part of your design.</a:t>
            </a:r>
            <a:endParaRPr/>
          </a:p>
          <a:p>
            <a:pPr indent="0" lvl="0" marL="0" rtl="0" algn="l">
              <a:lnSpc>
                <a:spcPct val="100000"/>
              </a:lnSpc>
              <a:spcBef>
                <a:spcPts val="0"/>
              </a:spcBef>
              <a:spcAft>
                <a:spcPts val="0"/>
              </a:spcAft>
              <a:buSzPts val="1400"/>
              <a:buNone/>
            </a:pPr>
            <a:r>
              <a:t/>
            </a:r>
            <a:endParaRPr sz="1200">
              <a:solidFill>
                <a:schemeClr val="lt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You are not allowed to:</a:t>
            </a:r>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 Sub-license, resell or rent it.</a:t>
            </a:r>
            <a:endParaRPr/>
          </a:p>
          <a:p>
            <a:pPr indent="0" lvl="0" marL="0" rtl="0" algn="l">
              <a:lnSpc>
                <a:spcPct val="100000"/>
              </a:lnSpc>
              <a:spcBef>
                <a:spcPts val="0"/>
              </a:spcBef>
              <a:spcAft>
                <a:spcPts val="0"/>
              </a:spcAft>
              <a:buSzPts val="1400"/>
              <a:buNone/>
            </a:pPr>
            <a:r>
              <a:rPr lang="en-US" sz="1200">
                <a:solidFill>
                  <a:schemeClr val="lt1"/>
                </a:solidFill>
                <a:latin typeface="Helvetica Neue Light"/>
                <a:ea typeface="Helvetica Neue Light"/>
                <a:cs typeface="Helvetica Neue Light"/>
                <a:sym typeface="Helvetica Neue Light"/>
              </a:rPr>
              <a:t>- Include it in any online or offline archive or database.</a:t>
            </a:r>
            <a:endParaRPr/>
          </a:p>
          <a:p>
            <a:pPr indent="0" lvl="0" marL="0" rtl="0" algn="l">
              <a:lnSpc>
                <a:spcPct val="100000"/>
              </a:lnSpc>
              <a:spcBef>
                <a:spcPts val="0"/>
              </a:spcBef>
              <a:spcAft>
                <a:spcPts val="0"/>
              </a:spcAft>
              <a:buSzPts val="1400"/>
              <a:buNone/>
            </a:pPr>
            <a:r>
              <a:t/>
            </a:r>
            <a:endParaRPr/>
          </a:p>
        </p:txBody>
      </p:sp>
      <p:sp>
        <p:nvSpPr>
          <p:cNvPr id="200" name="Google Shape;20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8" name="Google Shape;678;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6" name="Google Shape;686;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5" name="Shape 15"/>
        <p:cNvGrpSpPr/>
        <p:nvPr/>
      </p:nvGrpSpPr>
      <p:grpSpPr>
        <a:xfrm>
          <a:off x="0" y="0"/>
          <a:ext cx="0" cy="0"/>
          <a:chOff x="0" y="0"/>
          <a:chExt cx="0" cy="0"/>
        </a:xfrm>
      </p:grpSpPr>
      <p:sp>
        <p:nvSpPr>
          <p:cNvPr id="16" name="Google Shape;16;p2"/>
          <p:cNvSpPr/>
          <p:nvPr>
            <p:ph idx="2" type="pic"/>
          </p:nvPr>
        </p:nvSpPr>
        <p:spPr>
          <a:xfrm>
            <a:off x="0" y="0"/>
            <a:ext cx="12192000" cy="6857999"/>
          </a:xfrm>
          <a:prstGeom prst="rect">
            <a:avLst/>
          </a:prstGeom>
          <a:noFill/>
          <a:ln>
            <a:noFill/>
          </a:ln>
        </p:spPr>
      </p:sp>
      <p:sp>
        <p:nvSpPr>
          <p:cNvPr id="17" name="Google Shape;17;p2"/>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61" name="Shape 61"/>
        <p:cNvGrpSpPr/>
        <p:nvPr/>
      </p:nvGrpSpPr>
      <p:grpSpPr>
        <a:xfrm>
          <a:off x="0" y="0"/>
          <a:ext cx="0" cy="0"/>
          <a:chOff x="0" y="0"/>
          <a:chExt cx="0" cy="0"/>
        </a:xfrm>
      </p:grpSpPr>
      <p:sp>
        <p:nvSpPr>
          <p:cNvPr id="62" name="Google Shape;62;p11"/>
          <p:cNvSpPr/>
          <p:nvPr>
            <p:ph idx="2" type="pic"/>
          </p:nvPr>
        </p:nvSpPr>
        <p:spPr>
          <a:xfrm>
            <a:off x="4501335" y="264160"/>
            <a:ext cx="3263811" cy="6329680"/>
          </a:xfrm>
          <a:prstGeom prst="rect">
            <a:avLst/>
          </a:prstGeom>
          <a:noFill/>
          <a:ln cap="flat" cmpd="sng" w="38100">
            <a:solidFill>
              <a:srgbClr val="FDE6D7"/>
            </a:solidFill>
            <a:prstDash val="solid"/>
            <a:round/>
            <a:headEnd len="sm" w="sm" type="none"/>
            <a:tailEnd len="sm" w="sm" type="none"/>
          </a:ln>
        </p:spPr>
      </p:sp>
      <p:sp>
        <p:nvSpPr>
          <p:cNvPr id="63" name="Google Shape;63;p11"/>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66" name="Shape 66"/>
        <p:cNvGrpSpPr/>
        <p:nvPr/>
      </p:nvGrpSpPr>
      <p:grpSpPr>
        <a:xfrm>
          <a:off x="0" y="0"/>
          <a:ext cx="0" cy="0"/>
          <a:chOff x="0" y="0"/>
          <a:chExt cx="0" cy="0"/>
        </a:xfrm>
      </p:grpSpPr>
      <p:sp>
        <p:nvSpPr>
          <p:cNvPr id="67" name="Google Shape;67;p12"/>
          <p:cNvSpPr/>
          <p:nvPr>
            <p:ph idx="2" type="pic"/>
          </p:nvPr>
        </p:nvSpPr>
        <p:spPr>
          <a:xfrm>
            <a:off x="843280" y="1452880"/>
            <a:ext cx="2397760" cy="2763520"/>
          </a:xfrm>
          <a:prstGeom prst="rect">
            <a:avLst/>
          </a:prstGeom>
          <a:noFill/>
          <a:ln>
            <a:noFill/>
          </a:ln>
        </p:spPr>
      </p:sp>
      <p:sp>
        <p:nvSpPr>
          <p:cNvPr id="68" name="Google Shape;68;p12"/>
          <p:cNvSpPr/>
          <p:nvPr>
            <p:ph idx="3" type="pic"/>
          </p:nvPr>
        </p:nvSpPr>
        <p:spPr>
          <a:xfrm>
            <a:off x="0" y="0"/>
            <a:ext cx="12192000" cy="2336800"/>
          </a:xfrm>
          <a:prstGeom prst="rect">
            <a:avLst/>
          </a:prstGeom>
          <a:noFill/>
          <a:ln>
            <a:noFill/>
          </a:ln>
        </p:spPr>
      </p:sp>
      <p:sp>
        <p:nvSpPr>
          <p:cNvPr id="69" name="Google Shape;69;p12"/>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2" name="Shape 72"/>
        <p:cNvGrpSpPr/>
        <p:nvPr/>
      </p:nvGrpSpPr>
      <p:grpSpPr>
        <a:xfrm>
          <a:off x="0" y="0"/>
          <a:ext cx="0" cy="0"/>
          <a:chOff x="0" y="0"/>
          <a:chExt cx="0" cy="0"/>
        </a:xfrm>
      </p:grpSpPr>
      <p:sp>
        <p:nvSpPr>
          <p:cNvPr id="73" name="Google Shape;73;p13"/>
          <p:cNvSpPr/>
          <p:nvPr>
            <p:ph idx="2" type="pic"/>
          </p:nvPr>
        </p:nvSpPr>
        <p:spPr>
          <a:xfrm>
            <a:off x="9773331" y="4920146"/>
            <a:ext cx="1212850" cy="1212850"/>
          </a:xfrm>
          <a:prstGeom prst="rect">
            <a:avLst/>
          </a:prstGeom>
          <a:noFill/>
          <a:ln>
            <a:noFill/>
          </a:ln>
        </p:spPr>
      </p:sp>
      <p:sp>
        <p:nvSpPr>
          <p:cNvPr id="74" name="Google Shape;74;p13"/>
          <p:cNvSpPr/>
          <p:nvPr>
            <p:ph idx="3" type="pic"/>
          </p:nvPr>
        </p:nvSpPr>
        <p:spPr>
          <a:xfrm>
            <a:off x="9773331" y="3427032"/>
            <a:ext cx="1212850" cy="1212850"/>
          </a:xfrm>
          <a:prstGeom prst="rect">
            <a:avLst/>
          </a:prstGeom>
          <a:noFill/>
          <a:ln>
            <a:noFill/>
          </a:ln>
        </p:spPr>
      </p:sp>
      <p:sp>
        <p:nvSpPr>
          <p:cNvPr id="75" name="Google Shape;75;p13"/>
          <p:cNvSpPr/>
          <p:nvPr>
            <p:ph idx="4" type="pic"/>
          </p:nvPr>
        </p:nvSpPr>
        <p:spPr>
          <a:xfrm>
            <a:off x="9773331" y="1933918"/>
            <a:ext cx="1212850" cy="1212850"/>
          </a:xfrm>
          <a:prstGeom prst="rect">
            <a:avLst/>
          </a:prstGeom>
          <a:noFill/>
          <a:ln>
            <a:noFill/>
          </a:ln>
        </p:spPr>
      </p:sp>
      <p:sp>
        <p:nvSpPr>
          <p:cNvPr id="76" name="Google Shape;76;p13"/>
          <p:cNvSpPr/>
          <p:nvPr>
            <p:ph idx="5" type="pic"/>
          </p:nvPr>
        </p:nvSpPr>
        <p:spPr>
          <a:xfrm>
            <a:off x="1205819" y="4920146"/>
            <a:ext cx="1212850" cy="1212850"/>
          </a:xfrm>
          <a:prstGeom prst="rect">
            <a:avLst/>
          </a:prstGeom>
          <a:noFill/>
          <a:ln>
            <a:noFill/>
          </a:ln>
        </p:spPr>
      </p:sp>
      <p:sp>
        <p:nvSpPr>
          <p:cNvPr id="77" name="Google Shape;77;p13"/>
          <p:cNvSpPr/>
          <p:nvPr>
            <p:ph idx="6" type="pic"/>
          </p:nvPr>
        </p:nvSpPr>
        <p:spPr>
          <a:xfrm>
            <a:off x="1205819" y="3427032"/>
            <a:ext cx="1212850" cy="1212850"/>
          </a:xfrm>
          <a:prstGeom prst="rect">
            <a:avLst/>
          </a:prstGeom>
          <a:noFill/>
          <a:ln>
            <a:noFill/>
          </a:ln>
        </p:spPr>
      </p:sp>
      <p:sp>
        <p:nvSpPr>
          <p:cNvPr id="78" name="Google Shape;78;p13"/>
          <p:cNvSpPr/>
          <p:nvPr>
            <p:ph idx="7" type="pic"/>
          </p:nvPr>
        </p:nvSpPr>
        <p:spPr>
          <a:xfrm>
            <a:off x="1205819" y="1933918"/>
            <a:ext cx="1212850" cy="1212850"/>
          </a:xfrm>
          <a:prstGeom prst="rect">
            <a:avLst/>
          </a:prstGeom>
          <a:noFill/>
          <a:ln>
            <a:noFill/>
          </a:ln>
        </p:spPr>
      </p:sp>
      <p:sp>
        <p:nvSpPr>
          <p:cNvPr id="79" name="Google Shape;79;p13"/>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82" name="Shape 82"/>
        <p:cNvGrpSpPr/>
        <p:nvPr/>
      </p:nvGrpSpPr>
      <p:grpSpPr>
        <a:xfrm>
          <a:off x="0" y="0"/>
          <a:ext cx="0" cy="0"/>
          <a:chOff x="0" y="0"/>
          <a:chExt cx="0" cy="0"/>
        </a:xfrm>
      </p:grpSpPr>
      <p:sp>
        <p:nvSpPr>
          <p:cNvPr id="83" name="Google Shape;83;p14"/>
          <p:cNvSpPr/>
          <p:nvPr>
            <p:ph idx="2" type="pic"/>
          </p:nvPr>
        </p:nvSpPr>
        <p:spPr>
          <a:xfrm>
            <a:off x="0" y="4444679"/>
            <a:ext cx="12192000" cy="2413322"/>
          </a:xfrm>
          <a:prstGeom prst="rect">
            <a:avLst/>
          </a:prstGeom>
          <a:noFill/>
          <a:ln>
            <a:noFill/>
          </a:ln>
        </p:spPr>
      </p:sp>
      <p:sp>
        <p:nvSpPr>
          <p:cNvPr id="84" name="Google Shape;84;p14"/>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87" name="Shape 87"/>
        <p:cNvGrpSpPr/>
        <p:nvPr/>
      </p:nvGrpSpPr>
      <p:grpSpPr>
        <a:xfrm>
          <a:off x="0" y="0"/>
          <a:ext cx="0" cy="0"/>
          <a:chOff x="0" y="0"/>
          <a:chExt cx="0" cy="0"/>
        </a:xfrm>
      </p:grpSpPr>
      <p:sp>
        <p:nvSpPr>
          <p:cNvPr id="88" name="Google Shape;88;p15"/>
          <p:cNvSpPr/>
          <p:nvPr>
            <p:ph idx="2" type="pic"/>
          </p:nvPr>
        </p:nvSpPr>
        <p:spPr>
          <a:xfrm>
            <a:off x="902055" y="1017639"/>
            <a:ext cx="3788894" cy="4821364"/>
          </a:xfrm>
          <a:prstGeom prst="rect">
            <a:avLst/>
          </a:prstGeom>
          <a:noFill/>
          <a:ln>
            <a:noFill/>
          </a:ln>
        </p:spPr>
      </p:sp>
      <p:sp>
        <p:nvSpPr>
          <p:cNvPr id="89" name="Google Shape;89;p15"/>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5"/>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92" name="Shape 92"/>
        <p:cNvGrpSpPr/>
        <p:nvPr/>
      </p:nvGrpSpPr>
      <p:grpSpPr>
        <a:xfrm>
          <a:off x="0" y="0"/>
          <a:ext cx="0" cy="0"/>
          <a:chOff x="0" y="0"/>
          <a:chExt cx="0" cy="0"/>
        </a:xfrm>
      </p:grpSpPr>
      <p:sp>
        <p:nvSpPr>
          <p:cNvPr id="93" name="Google Shape;93;p16"/>
          <p:cNvSpPr/>
          <p:nvPr>
            <p:ph idx="2" type="pic"/>
          </p:nvPr>
        </p:nvSpPr>
        <p:spPr>
          <a:xfrm>
            <a:off x="902056" y="1723102"/>
            <a:ext cx="4478265" cy="3411798"/>
          </a:xfrm>
          <a:prstGeom prst="rect">
            <a:avLst/>
          </a:prstGeom>
          <a:noFill/>
          <a:ln>
            <a:noFill/>
          </a:ln>
        </p:spPr>
      </p:sp>
      <p:sp>
        <p:nvSpPr>
          <p:cNvPr id="94" name="Google Shape;94;p16"/>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6"/>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7" name="Shape 97"/>
        <p:cNvGrpSpPr/>
        <p:nvPr/>
      </p:nvGrpSpPr>
      <p:grpSpPr>
        <a:xfrm>
          <a:off x="0" y="0"/>
          <a:ext cx="0" cy="0"/>
          <a:chOff x="0" y="0"/>
          <a:chExt cx="0" cy="0"/>
        </a:xfrm>
      </p:grpSpPr>
      <p:sp>
        <p:nvSpPr>
          <p:cNvPr id="98" name="Google Shape;98;p17"/>
          <p:cNvSpPr/>
          <p:nvPr>
            <p:ph idx="2" type="pic"/>
          </p:nvPr>
        </p:nvSpPr>
        <p:spPr>
          <a:xfrm>
            <a:off x="942840" y="998092"/>
            <a:ext cx="4543560" cy="4843324"/>
          </a:xfrm>
          <a:prstGeom prst="rect">
            <a:avLst/>
          </a:prstGeom>
          <a:noFill/>
          <a:ln>
            <a:noFill/>
          </a:ln>
        </p:spPr>
      </p:sp>
      <p:sp>
        <p:nvSpPr>
          <p:cNvPr id="99" name="Google Shape;99;p17"/>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102" name="Shape 102"/>
        <p:cNvGrpSpPr/>
        <p:nvPr/>
      </p:nvGrpSpPr>
      <p:grpSpPr>
        <a:xfrm>
          <a:off x="0" y="0"/>
          <a:ext cx="0" cy="0"/>
          <a:chOff x="0" y="0"/>
          <a:chExt cx="0" cy="0"/>
        </a:xfrm>
      </p:grpSpPr>
      <p:sp>
        <p:nvSpPr>
          <p:cNvPr id="103" name="Google Shape;103;p18"/>
          <p:cNvSpPr/>
          <p:nvPr>
            <p:ph idx="2" type="pic"/>
          </p:nvPr>
        </p:nvSpPr>
        <p:spPr>
          <a:xfrm>
            <a:off x="945189" y="1099491"/>
            <a:ext cx="3702627" cy="4659021"/>
          </a:xfrm>
          <a:prstGeom prst="rect">
            <a:avLst/>
          </a:prstGeom>
          <a:noFill/>
          <a:ln>
            <a:noFill/>
          </a:ln>
        </p:spPr>
      </p:sp>
      <p:sp>
        <p:nvSpPr>
          <p:cNvPr id="104" name="Google Shape;104;p18"/>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8"/>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107" name="Shape 107"/>
        <p:cNvGrpSpPr/>
        <p:nvPr/>
      </p:nvGrpSpPr>
      <p:grpSpPr>
        <a:xfrm>
          <a:off x="0" y="0"/>
          <a:ext cx="0" cy="0"/>
          <a:chOff x="0" y="0"/>
          <a:chExt cx="0" cy="0"/>
        </a:xfrm>
      </p:grpSpPr>
      <p:sp>
        <p:nvSpPr>
          <p:cNvPr id="108" name="Google Shape;108;p19"/>
          <p:cNvSpPr/>
          <p:nvPr>
            <p:ph idx="2" type="pic"/>
          </p:nvPr>
        </p:nvSpPr>
        <p:spPr>
          <a:xfrm>
            <a:off x="-1123950" y="924606"/>
            <a:ext cx="6734174" cy="5095875"/>
          </a:xfrm>
          <a:prstGeom prst="rect">
            <a:avLst/>
          </a:prstGeom>
          <a:noFill/>
          <a:ln>
            <a:noFill/>
          </a:ln>
        </p:spPr>
      </p:sp>
      <p:sp>
        <p:nvSpPr>
          <p:cNvPr id="109" name="Google Shape;109;p19"/>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112" name="Shape 112"/>
        <p:cNvGrpSpPr/>
        <p:nvPr/>
      </p:nvGrpSpPr>
      <p:grpSpPr>
        <a:xfrm>
          <a:off x="0" y="0"/>
          <a:ext cx="0" cy="0"/>
          <a:chOff x="0" y="0"/>
          <a:chExt cx="0" cy="0"/>
        </a:xfrm>
      </p:grpSpPr>
      <p:sp>
        <p:nvSpPr>
          <p:cNvPr id="113" name="Google Shape;113;p20"/>
          <p:cNvSpPr/>
          <p:nvPr>
            <p:ph idx="2" type="pic"/>
          </p:nvPr>
        </p:nvSpPr>
        <p:spPr>
          <a:xfrm>
            <a:off x="8963026" y="2660874"/>
            <a:ext cx="1933575" cy="2352675"/>
          </a:xfrm>
          <a:prstGeom prst="rect">
            <a:avLst/>
          </a:prstGeom>
          <a:noFill/>
          <a:ln>
            <a:noFill/>
          </a:ln>
        </p:spPr>
      </p:sp>
      <p:sp>
        <p:nvSpPr>
          <p:cNvPr id="114" name="Google Shape;114;p20"/>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0"/>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spTree>
      <p:nvGrpSpPr>
        <p:cNvPr id="20" name="Shape 20"/>
        <p:cNvGrpSpPr/>
        <p:nvPr/>
      </p:nvGrpSpPr>
      <p:grpSpPr>
        <a:xfrm>
          <a:off x="0" y="0"/>
          <a:ext cx="0" cy="0"/>
          <a:chOff x="0" y="0"/>
          <a:chExt cx="0" cy="0"/>
        </a:xfrm>
      </p:grpSpPr>
      <p:sp>
        <p:nvSpPr>
          <p:cNvPr id="21" name="Google Shape;21;p3"/>
          <p:cNvSpPr/>
          <p:nvPr>
            <p:ph idx="2" type="pic"/>
          </p:nvPr>
        </p:nvSpPr>
        <p:spPr>
          <a:xfrm>
            <a:off x="6222682" y="1546503"/>
            <a:ext cx="5366451" cy="4170706"/>
          </a:xfrm>
          <a:prstGeom prst="rect">
            <a:avLst/>
          </a:prstGeom>
          <a:noFill/>
          <a:ln>
            <a:noFill/>
          </a:ln>
        </p:spPr>
      </p:sp>
      <p:sp>
        <p:nvSpPr>
          <p:cNvPr id="22" name="Google Shape;22;p3"/>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17" name="Shape 117"/>
        <p:cNvGrpSpPr/>
        <p:nvPr/>
      </p:nvGrpSpPr>
      <p:grpSpPr>
        <a:xfrm>
          <a:off x="0" y="0"/>
          <a:ext cx="0" cy="0"/>
          <a:chOff x="0" y="0"/>
          <a:chExt cx="0" cy="0"/>
        </a:xfrm>
      </p:grpSpPr>
      <p:sp>
        <p:nvSpPr>
          <p:cNvPr id="118" name="Google Shape;118;p21"/>
          <p:cNvSpPr/>
          <p:nvPr>
            <p:ph idx="2" type="pic"/>
          </p:nvPr>
        </p:nvSpPr>
        <p:spPr>
          <a:xfrm>
            <a:off x="2335530" y="1931671"/>
            <a:ext cx="2209800" cy="2707216"/>
          </a:xfrm>
          <a:prstGeom prst="rect">
            <a:avLst/>
          </a:prstGeom>
          <a:noFill/>
          <a:ln>
            <a:noFill/>
          </a:ln>
        </p:spPr>
      </p:sp>
      <p:sp>
        <p:nvSpPr>
          <p:cNvPr id="119" name="Google Shape;119;p21"/>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1"/>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122" name="Shape 122"/>
        <p:cNvGrpSpPr/>
        <p:nvPr/>
      </p:nvGrpSpPr>
      <p:grpSpPr>
        <a:xfrm>
          <a:off x="0" y="0"/>
          <a:ext cx="0" cy="0"/>
          <a:chOff x="0" y="0"/>
          <a:chExt cx="0" cy="0"/>
        </a:xfrm>
      </p:grpSpPr>
      <p:sp>
        <p:nvSpPr>
          <p:cNvPr id="123" name="Google Shape;123;p22"/>
          <p:cNvSpPr/>
          <p:nvPr>
            <p:ph idx="2" type="pic"/>
          </p:nvPr>
        </p:nvSpPr>
        <p:spPr>
          <a:xfrm>
            <a:off x="5742432" y="1362852"/>
            <a:ext cx="4651248" cy="3026268"/>
          </a:xfrm>
          <a:prstGeom prst="rect">
            <a:avLst/>
          </a:prstGeom>
          <a:noFill/>
          <a:ln>
            <a:noFill/>
          </a:ln>
        </p:spPr>
      </p:sp>
      <p:sp>
        <p:nvSpPr>
          <p:cNvPr id="124" name="Google Shape;124;p22"/>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2"/>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7" name="Shape 127"/>
        <p:cNvGrpSpPr/>
        <p:nvPr/>
      </p:nvGrpSpPr>
      <p:grpSpPr>
        <a:xfrm>
          <a:off x="0" y="0"/>
          <a:ext cx="0" cy="0"/>
          <a:chOff x="0" y="0"/>
          <a:chExt cx="0" cy="0"/>
        </a:xfrm>
      </p:grpSpPr>
      <p:sp>
        <p:nvSpPr>
          <p:cNvPr id="128" name="Google Shape;128;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0" name="Google Shape;130;p23"/>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3"/>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3" name="Shape 133"/>
        <p:cNvGrpSpPr/>
        <p:nvPr/>
      </p:nvGrpSpPr>
      <p:grpSpPr>
        <a:xfrm>
          <a:off x="0" y="0"/>
          <a:ext cx="0" cy="0"/>
          <a:chOff x="0" y="0"/>
          <a:chExt cx="0" cy="0"/>
        </a:xfrm>
      </p:grpSpPr>
      <p:sp>
        <p:nvSpPr>
          <p:cNvPr id="134" name="Google Shape;1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4"/>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4"/>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sp>
        <p:nvSpPr>
          <p:cNvPr id="140" name="Google Shape;140;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2" name="Google Shape;142;p25"/>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5"/>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5" name="Shape 145"/>
        <p:cNvGrpSpPr/>
        <p:nvPr/>
      </p:nvGrpSpPr>
      <p:grpSpPr>
        <a:xfrm>
          <a:off x="0" y="0"/>
          <a:ext cx="0" cy="0"/>
          <a:chOff x="0" y="0"/>
          <a:chExt cx="0" cy="0"/>
        </a:xfrm>
      </p:grpSpPr>
      <p:sp>
        <p:nvSpPr>
          <p:cNvPr id="146" name="Google Shape;1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6"/>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6"/>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2" name="Shape 152"/>
        <p:cNvGrpSpPr/>
        <p:nvPr/>
      </p:nvGrpSpPr>
      <p:grpSpPr>
        <a:xfrm>
          <a:off x="0" y="0"/>
          <a:ext cx="0" cy="0"/>
          <a:chOff x="0" y="0"/>
          <a:chExt cx="0" cy="0"/>
        </a:xfrm>
      </p:grpSpPr>
      <p:sp>
        <p:nvSpPr>
          <p:cNvPr id="153" name="Google Shape;153;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5" name="Google Shape;155;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7" name="Google Shape;157;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7"/>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7"/>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8"/>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8"/>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9" name="Google Shape;169;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0" name="Google Shape;170;p29"/>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9"/>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0"/>
          <p:cNvSpPr/>
          <p:nvPr>
            <p:ph idx="2" type="pic"/>
          </p:nvPr>
        </p:nvSpPr>
        <p:spPr>
          <a:xfrm>
            <a:off x="5183188" y="987425"/>
            <a:ext cx="6172200" cy="4873625"/>
          </a:xfrm>
          <a:prstGeom prst="rect">
            <a:avLst/>
          </a:prstGeom>
          <a:noFill/>
          <a:ln>
            <a:noFill/>
          </a:ln>
        </p:spPr>
      </p:sp>
      <p:sp>
        <p:nvSpPr>
          <p:cNvPr id="176" name="Google Shape;176;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7" name="Google Shape;177;p30"/>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30"/>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5" name="Shape 25"/>
        <p:cNvGrpSpPr/>
        <p:nvPr/>
      </p:nvGrpSpPr>
      <p:grpSpPr>
        <a:xfrm>
          <a:off x="0" y="0"/>
          <a:ext cx="0" cy="0"/>
          <a:chOff x="0" y="0"/>
          <a:chExt cx="0" cy="0"/>
        </a:xfrm>
      </p:grpSpPr>
      <p:sp>
        <p:nvSpPr>
          <p:cNvPr id="26" name="Google Shape;26;p4"/>
          <p:cNvSpPr/>
          <p:nvPr>
            <p:ph idx="2" type="pic"/>
          </p:nvPr>
        </p:nvSpPr>
        <p:spPr>
          <a:xfrm>
            <a:off x="7280476" y="0"/>
            <a:ext cx="4911524" cy="6858000"/>
          </a:xfrm>
          <a:prstGeom prst="rect">
            <a:avLst/>
          </a:prstGeom>
          <a:noFill/>
          <a:ln>
            <a:noFill/>
          </a:ln>
        </p:spPr>
      </p:sp>
      <p:sp>
        <p:nvSpPr>
          <p:cNvPr id="27" name="Google Shape;27;p4"/>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sp>
        <p:nvSpPr>
          <p:cNvPr id="181" name="Google Shape;18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31"/>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1"/>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6" name="Shape 186"/>
        <p:cNvGrpSpPr/>
        <p:nvPr/>
      </p:nvGrpSpPr>
      <p:grpSpPr>
        <a:xfrm>
          <a:off x="0" y="0"/>
          <a:ext cx="0" cy="0"/>
          <a:chOff x="0" y="0"/>
          <a:chExt cx="0" cy="0"/>
        </a:xfrm>
      </p:grpSpPr>
      <p:sp>
        <p:nvSpPr>
          <p:cNvPr id="187" name="Google Shape;187;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32"/>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2"/>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type="blank">
  <p:cSld name="BLANK">
    <p:spTree>
      <p:nvGrpSpPr>
        <p:cNvPr id="192" name="Shape 192"/>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193" name="Shape 193"/>
        <p:cNvGrpSpPr/>
        <p:nvPr/>
      </p:nvGrpSpPr>
      <p:grpSpPr>
        <a:xfrm>
          <a:off x="0" y="0"/>
          <a:ext cx="0" cy="0"/>
          <a:chOff x="0" y="0"/>
          <a:chExt cx="0" cy="0"/>
        </a:xfrm>
      </p:grpSpPr>
      <p:sp>
        <p:nvSpPr>
          <p:cNvPr id="194" name="Google Shape;194;p34"/>
          <p:cNvSpPr/>
          <p:nvPr/>
        </p:nvSpPr>
        <p:spPr>
          <a:xfrm>
            <a:off x="0" y="0"/>
            <a:ext cx="12192000" cy="6858000"/>
          </a:xfrm>
          <a:prstGeom prst="rect">
            <a:avLst/>
          </a:prstGeom>
          <a:solidFill>
            <a:srgbClr val="1E6D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34"/>
          <p:cNvSpPr/>
          <p:nvPr/>
        </p:nvSpPr>
        <p:spPr>
          <a:xfrm>
            <a:off x="4811834" y="4441122"/>
            <a:ext cx="256352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Designed by </a:t>
            </a:r>
            <a:r>
              <a:rPr b="0" i="0" lang="en-US" sz="1800" u="none" cap="none" strike="noStrike">
                <a:solidFill>
                  <a:schemeClr val="lt1"/>
                </a:solidFill>
                <a:latin typeface="Arial"/>
                <a:ea typeface="Arial"/>
                <a:cs typeface="Arial"/>
                <a:sym typeface="Arial"/>
              </a:rPr>
              <a:t>premast.com</a:t>
            </a:r>
            <a:endParaRPr b="0" i="0" sz="1600" u="none" cap="none" strike="noStrike">
              <a:solidFill>
                <a:schemeClr val="lt1"/>
              </a:solidFill>
              <a:latin typeface="Arial"/>
              <a:ea typeface="Arial"/>
              <a:cs typeface="Arial"/>
              <a:sym typeface="Arial"/>
            </a:endParaRPr>
          </a:p>
        </p:txBody>
      </p:sp>
      <p:pic>
        <p:nvPicPr>
          <p:cNvPr id="196" name="Google Shape;196;p34"/>
          <p:cNvPicPr preferRelativeResize="0"/>
          <p:nvPr/>
        </p:nvPicPr>
        <p:blipFill rotWithShape="1">
          <a:blip r:embed="rId2">
            <a:alphaModFix/>
          </a:blip>
          <a:srcRect b="0" l="0" r="0" t="0"/>
          <a:stretch/>
        </p:blipFill>
        <p:spPr>
          <a:xfrm>
            <a:off x="5408998" y="2563302"/>
            <a:ext cx="1374005" cy="165071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30" name="Shape 30"/>
        <p:cNvGrpSpPr/>
        <p:nvPr/>
      </p:nvGrpSpPr>
      <p:grpSpPr>
        <a:xfrm>
          <a:off x="0" y="0"/>
          <a:ext cx="0" cy="0"/>
          <a:chOff x="0" y="0"/>
          <a:chExt cx="0" cy="0"/>
        </a:xfrm>
      </p:grpSpPr>
      <p:sp>
        <p:nvSpPr>
          <p:cNvPr id="31" name="Google Shape;31;p5"/>
          <p:cNvSpPr/>
          <p:nvPr>
            <p:ph idx="2" type="pic"/>
          </p:nvPr>
        </p:nvSpPr>
        <p:spPr>
          <a:xfrm>
            <a:off x="848360" y="389546"/>
            <a:ext cx="5852224" cy="6078907"/>
          </a:xfrm>
          <a:prstGeom prst="rect">
            <a:avLst/>
          </a:prstGeom>
          <a:noFill/>
          <a:ln>
            <a:noFill/>
          </a:ln>
        </p:spPr>
      </p:sp>
      <p:sp>
        <p:nvSpPr>
          <p:cNvPr id="32" name="Google Shape;32;p5"/>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35" name="Shape 35"/>
        <p:cNvGrpSpPr/>
        <p:nvPr/>
      </p:nvGrpSpPr>
      <p:grpSpPr>
        <a:xfrm>
          <a:off x="0" y="0"/>
          <a:ext cx="0" cy="0"/>
          <a:chOff x="0" y="0"/>
          <a:chExt cx="0" cy="0"/>
        </a:xfrm>
      </p:grpSpPr>
      <p:sp>
        <p:nvSpPr>
          <p:cNvPr id="36" name="Google Shape;36;p6"/>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39" name="Shape 39"/>
        <p:cNvGrpSpPr/>
        <p:nvPr/>
      </p:nvGrpSpPr>
      <p:grpSpPr>
        <a:xfrm>
          <a:off x="0" y="0"/>
          <a:ext cx="0" cy="0"/>
          <a:chOff x="0" y="0"/>
          <a:chExt cx="0" cy="0"/>
        </a:xfrm>
      </p:grpSpPr>
      <p:sp>
        <p:nvSpPr>
          <p:cNvPr id="40" name="Google Shape;40;p7"/>
          <p:cNvSpPr/>
          <p:nvPr>
            <p:ph idx="2" type="pic"/>
          </p:nvPr>
        </p:nvSpPr>
        <p:spPr>
          <a:xfrm>
            <a:off x="6096000" y="0"/>
            <a:ext cx="6096002" cy="6858000"/>
          </a:xfrm>
          <a:prstGeom prst="rect">
            <a:avLst/>
          </a:prstGeom>
          <a:noFill/>
          <a:ln>
            <a:noFill/>
          </a:ln>
        </p:spPr>
      </p:sp>
      <p:sp>
        <p:nvSpPr>
          <p:cNvPr id="41" name="Google Shape;41;p7"/>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4" name="Shape 44"/>
        <p:cNvGrpSpPr/>
        <p:nvPr/>
      </p:nvGrpSpPr>
      <p:grpSpPr>
        <a:xfrm>
          <a:off x="0" y="0"/>
          <a:ext cx="0" cy="0"/>
          <a:chOff x="0" y="0"/>
          <a:chExt cx="0" cy="0"/>
        </a:xfrm>
      </p:grpSpPr>
      <p:sp>
        <p:nvSpPr>
          <p:cNvPr id="45" name="Google Shape;45;p8"/>
          <p:cNvSpPr/>
          <p:nvPr>
            <p:ph idx="2" type="pic"/>
          </p:nvPr>
        </p:nvSpPr>
        <p:spPr>
          <a:xfrm>
            <a:off x="5843545" y="289368"/>
            <a:ext cx="5974208" cy="6273478"/>
          </a:xfrm>
          <a:prstGeom prst="rect">
            <a:avLst/>
          </a:prstGeom>
          <a:noFill/>
          <a:ln>
            <a:noFill/>
          </a:ln>
        </p:spPr>
      </p:sp>
      <p:sp>
        <p:nvSpPr>
          <p:cNvPr id="46" name="Google Shape;46;p8"/>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49" name="Shape 49"/>
        <p:cNvGrpSpPr/>
        <p:nvPr/>
      </p:nvGrpSpPr>
      <p:grpSpPr>
        <a:xfrm>
          <a:off x="0" y="0"/>
          <a:ext cx="0" cy="0"/>
          <a:chOff x="0" y="0"/>
          <a:chExt cx="0" cy="0"/>
        </a:xfrm>
      </p:grpSpPr>
      <p:sp>
        <p:nvSpPr>
          <p:cNvPr id="50" name="Google Shape;50;p9"/>
          <p:cNvSpPr/>
          <p:nvPr>
            <p:ph idx="2" type="pic"/>
          </p:nvPr>
        </p:nvSpPr>
        <p:spPr>
          <a:xfrm>
            <a:off x="546536" y="1864922"/>
            <a:ext cx="3531475" cy="2874225"/>
          </a:xfrm>
          <a:prstGeom prst="rect">
            <a:avLst/>
          </a:prstGeom>
          <a:noFill/>
          <a:ln>
            <a:noFill/>
          </a:ln>
        </p:spPr>
      </p:sp>
      <p:sp>
        <p:nvSpPr>
          <p:cNvPr id="51" name="Google Shape;51;p9"/>
          <p:cNvSpPr/>
          <p:nvPr>
            <p:ph idx="3" type="pic"/>
          </p:nvPr>
        </p:nvSpPr>
        <p:spPr>
          <a:xfrm>
            <a:off x="4330264" y="1864922"/>
            <a:ext cx="3531475" cy="2874225"/>
          </a:xfrm>
          <a:prstGeom prst="rect">
            <a:avLst/>
          </a:prstGeom>
          <a:noFill/>
          <a:ln>
            <a:noFill/>
          </a:ln>
        </p:spPr>
      </p:sp>
      <p:sp>
        <p:nvSpPr>
          <p:cNvPr id="52" name="Google Shape;52;p9"/>
          <p:cNvSpPr/>
          <p:nvPr>
            <p:ph idx="4" type="pic"/>
          </p:nvPr>
        </p:nvSpPr>
        <p:spPr>
          <a:xfrm>
            <a:off x="8113992" y="1864922"/>
            <a:ext cx="3531475" cy="2874225"/>
          </a:xfrm>
          <a:prstGeom prst="rect">
            <a:avLst/>
          </a:prstGeom>
          <a:noFill/>
          <a:ln>
            <a:noFill/>
          </a:ln>
        </p:spPr>
      </p:sp>
      <p:sp>
        <p:nvSpPr>
          <p:cNvPr id="53" name="Google Shape;53;p9"/>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6" name="Shape 56"/>
        <p:cNvGrpSpPr/>
        <p:nvPr/>
      </p:nvGrpSpPr>
      <p:grpSpPr>
        <a:xfrm>
          <a:off x="0" y="0"/>
          <a:ext cx="0" cy="0"/>
          <a:chOff x="0" y="0"/>
          <a:chExt cx="0" cy="0"/>
        </a:xfrm>
      </p:grpSpPr>
      <p:sp>
        <p:nvSpPr>
          <p:cNvPr id="57" name="Google Shape;57;p10"/>
          <p:cNvSpPr/>
          <p:nvPr>
            <p:ph idx="2" type="pic"/>
          </p:nvPr>
        </p:nvSpPr>
        <p:spPr>
          <a:xfrm>
            <a:off x="3037242" y="1838782"/>
            <a:ext cx="6117516" cy="2511785"/>
          </a:xfrm>
          <a:prstGeom prst="rect">
            <a:avLst/>
          </a:prstGeom>
          <a:noFill/>
          <a:ln>
            <a:noFill/>
          </a:ln>
        </p:spPr>
      </p:sp>
      <p:sp>
        <p:nvSpPr>
          <p:cNvPr id="58" name="Google Shape;58;p10"/>
          <p:cNvSpPr txBox="1"/>
          <p:nvPr>
            <p:ph idx="10" type="dt"/>
          </p:nvPr>
        </p:nvSpPr>
        <p:spPr>
          <a:xfrm>
            <a:off x="8195310" y="601948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49"/>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0938510" y="6442710"/>
            <a:ext cx="41529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urbanplay.in"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6D7"/>
        </a:solidFill>
      </p:bgPr>
    </p:bg>
    <p:spTree>
      <p:nvGrpSpPr>
        <p:cNvPr id="201" name="Shape 201"/>
        <p:cNvGrpSpPr/>
        <p:nvPr/>
      </p:nvGrpSpPr>
      <p:grpSpPr>
        <a:xfrm>
          <a:off x="0" y="0"/>
          <a:ext cx="0" cy="0"/>
          <a:chOff x="0" y="0"/>
          <a:chExt cx="0" cy="0"/>
        </a:xfrm>
      </p:grpSpPr>
      <p:pic>
        <p:nvPicPr>
          <p:cNvPr id="202" name="Google Shape;202;p35"/>
          <p:cNvPicPr preferRelativeResize="0"/>
          <p:nvPr/>
        </p:nvPicPr>
        <p:blipFill rotWithShape="1">
          <a:blip r:embed="rId3">
            <a:alphaModFix/>
          </a:blip>
          <a:srcRect b="0" l="0" r="0" t="0"/>
          <a:stretch/>
        </p:blipFill>
        <p:spPr>
          <a:xfrm>
            <a:off x="1237750" y="2253500"/>
            <a:ext cx="9716500" cy="195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4"/>
          <p:cNvSpPr txBox="1"/>
          <p:nvPr/>
        </p:nvSpPr>
        <p:spPr>
          <a:xfrm>
            <a:off x="2669982" y="700615"/>
            <a:ext cx="6852038"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Roboto"/>
                <a:ea typeface="Roboto"/>
                <a:cs typeface="Roboto"/>
                <a:sym typeface="Roboto"/>
              </a:rPr>
              <a:t>Financial Expectations</a:t>
            </a:r>
            <a:endParaRPr b="0" i="0" sz="1400" u="none" cap="none" strike="noStrike">
              <a:solidFill>
                <a:srgbClr val="000000"/>
              </a:solidFill>
              <a:latin typeface="Arial"/>
              <a:ea typeface="Arial"/>
              <a:cs typeface="Arial"/>
              <a:sym typeface="Arial"/>
            </a:endParaRPr>
          </a:p>
        </p:txBody>
      </p:sp>
      <p:grpSp>
        <p:nvGrpSpPr>
          <p:cNvPr id="419" name="Google Shape;419;p44"/>
          <p:cNvGrpSpPr/>
          <p:nvPr/>
        </p:nvGrpSpPr>
        <p:grpSpPr>
          <a:xfrm>
            <a:off x="2583757" y="1626509"/>
            <a:ext cx="2229000" cy="3766449"/>
            <a:chOff x="2888182" y="1807334"/>
            <a:chExt cx="2229000" cy="3766449"/>
          </a:xfrm>
        </p:grpSpPr>
        <p:sp>
          <p:nvSpPr>
            <p:cNvPr id="420" name="Google Shape;420;p44"/>
            <p:cNvSpPr txBox="1"/>
            <p:nvPr/>
          </p:nvSpPr>
          <p:spPr>
            <a:xfrm>
              <a:off x="2888182" y="4373483"/>
              <a:ext cx="2229000" cy="12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Roboto"/>
                  <a:ea typeface="Roboto"/>
                  <a:cs typeface="Roboto"/>
                  <a:sym typeface="Roboto"/>
                </a:rPr>
                <a:t>Initial Funding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
                <a:buFont typeface="Arial"/>
                <a:buNone/>
              </a:pPr>
              <a:br>
                <a:rPr b="0" i="0" lang="en-US" sz="300" u="none" cap="none" strike="noStrike">
                  <a:solidFill>
                    <a:schemeClr val="dk1"/>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Investing on Acquiring User Growth, Hiring Full Time Employees and applying different strategies on the App</a:t>
              </a:r>
              <a:endParaRPr b="0" i="0" sz="1400" u="none" cap="none" strike="noStrike">
                <a:solidFill>
                  <a:srgbClr val="000000"/>
                </a:solidFill>
                <a:latin typeface="Arial"/>
                <a:ea typeface="Arial"/>
                <a:cs typeface="Arial"/>
                <a:sym typeface="Arial"/>
              </a:endParaRPr>
            </a:p>
          </p:txBody>
        </p:sp>
        <p:sp>
          <p:nvSpPr>
            <p:cNvPr id="421" name="Google Shape;421;p44"/>
            <p:cNvSpPr txBox="1"/>
            <p:nvPr/>
          </p:nvSpPr>
          <p:spPr>
            <a:xfrm>
              <a:off x="3223462" y="3717625"/>
              <a:ext cx="15582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Roboto"/>
                  <a:ea typeface="Roboto"/>
                  <a:cs typeface="Roboto"/>
                  <a:sym typeface="Roboto"/>
                </a:rPr>
                <a:t>1 Crore+</a:t>
              </a:r>
              <a:endParaRPr b="0" i="0" sz="1400" u="none" cap="none" strike="noStrike">
                <a:solidFill>
                  <a:srgbClr val="000000"/>
                </a:solidFill>
                <a:latin typeface="Arial"/>
                <a:ea typeface="Arial"/>
                <a:cs typeface="Arial"/>
                <a:sym typeface="Arial"/>
              </a:endParaRPr>
            </a:p>
          </p:txBody>
        </p:sp>
        <p:grpSp>
          <p:nvGrpSpPr>
            <p:cNvPr id="422" name="Google Shape;422;p44"/>
            <p:cNvGrpSpPr/>
            <p:nvPr/>
          </p:nvGrpSpPr>
          <p:grpSpPr>
            <a:xfrm>
              <a:off x="3088231" y="1807334"/>
              <a:ext cx="1828800" cy="1828800"/>
              <a:chOff x="1100431" y="2378019"/>
              <a:chExt cx="1828800" cy="1828800"/>
            </a:xfrm>
          </p:grpSpPr>
          <p:grpSp>
            <p:nvGrpSpPr>
              <p:cNvPr id="423" name="Google Shape;423;p44"/>
              <p:cNvGrpSpPr/>
              <p:nvPr/>
            </p:nvGrpSpPr>
            <p:grpSpPr>
              <a:xfrm>
                <a:off x="1100431" y="2378019"/>
                <a:ext cx="1828800" cy="1828800"/>
                <a:chOff x="1215342" y="2789499"/>
                <a:chExt cx="1828800" cy="1828800"/>
              </a:xfrm>
            </p:grpSpPr>
            <p:sp>
              <p:nvSpPr>
                <p:cNvPr id="424" name="Google Shape;424;p44"/>
                <p:cNvSpPr/>
                <p:nvPr/>
              </p:nvSpPr>
              <p:spPr>
                <a:xfrm>
                  <a:off x="1215342" y="2789499"/>
                  <a:ext cx="1828800" cy="1828800"/>
                </a:xfrm>
                <a:prstGeom prst="pie">
                  <a:avLst>
                    <a:gd fmla="val 38727" name="adj1"/>
                    <a:gd fmla="val 16200000" name="adj2"/>
                  </a:avLst>
                </a:prstGeom>
                <a:gradFill>
                  <a:gsLst>
                    <a:gs pos="0">
                      <a:schemeClr val="accent1"/>
                    </a:gs>
                    <a:gs pos="100000">
                      <a:schemeClr val="accent2"/>
                    </a:gs>
                  </a:gsLst>
                  <a:lin ang="1890004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44"/>
                <p:cNvSpPr/>
                <p:nvPr/>
              </p:nvSpPr>
              <p:spPr>
                <a:xfrm>
                  <a:off x="1521364" y="3095521"/>
                  <a:ext cx="1216800" cy="1216800"/>
                </a:xfrm>
                <a:prstGeom prst="ellipse">
                  <a:avLst/>
                </a:prstGeom>
                <a:solidFill>
                  <a:schemeClr val="dk1"/>
                </a:solidFill>
                <a:ln>
                  <a:noFill/>
                </a:ln>
                <a:effectLst>
                  <a:outerShdw blurRad="254000" rotWithShape="0" algn="ctr">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26" name="Google Shape;426;p44"/>
              <p:cNvSpPr txBox="1"/>
              <p:nvPr/>
            </p:nvSpPr>
            <p:spPr>
              <a:xfrm>
                <a:off x="1501302" y="3030810"/>
                <a:ext cx="10269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Roboto"/>
                    <a:ea typeface="Roboto"/>
                    <a:cs typeface="Roboto"/>
                    <a:sym typeface="Roboto"/>
                  </a:rPr>
                  <a:t>Seed</a:t>
                </a:r>
                <a:endParaRPr b="0" i="0" sz="1400" u="none" cap="none" strike="noStrike">
                  <a:solidFill>
                    <a:srgbClr val="000000"/>
                  </a:solidFill>
                  <a:latin typeface="Arial"/>
                  <a:ea typeface="Arial"/>
                  <a:cs typeface="Arial"/>
                  <a:sym typeface="Arial"/>
                </a:endParaRPr>
              </a:p>
            </p:txBody>
          </p:sp>
        </p:grpSp>
      </p:grpSp>
      <p:pic>
        <p:nvPicPr>
          <p:cNvPr id="427" name="Google Shape;427;p44"/>
          <p:cNvPicPr preferRelativeResize="0"/>
          <p:nvPr/>
        </p:nvPicPr>
        <p:blipFill rotWithShape="1">
          <a:blip r:embed="rId3">
            <a:alphaModFix/>
          </a:blip>
          <a:srcRect b="0" l="0" r="0" t="0"/>
          <a:stretch/>
        </p:blipFill>
        <p:spPr>
          <a:xfrm>
            <a:off x="6449288" y="1904950"/>
            <a:ext cx="4913363" cy="35711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p:nvPr/>
        </p:nvSpPr>
        <p:spPr>
          <a:xfrm>
            <a:off x="787658" y="3180607"/>
            <a:ext cx="2301300" cy="33678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3" name="Google Shape;433;p45"/>
          <p:cNvSpPr/>
          <p:nvPr/>
        </p:nvSpPr>
        <p:spPr>
          <a:xfrm>
            <a:off x="3516066" y="3180607"/>
            <a:ext cx="2301300" cy="33678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4" name="Google Shape;434;p45"/>
          <p:cNvSpPr/>
          <p:nvPr/>
        </p:nvSpPr>
        <p:spPr>
          <a:xfrm>
            <a:off x="6296314" y="3180607"/>
            <a:ext cx="2301300" cy="33678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5" name="Google Shape;435;p45"/>
          <p:cNvSpPr/>
          <p:nvPr/>
        </p:nvSpPr>
        <p:spPr>
          <a:xfrm>
            <a:off x="9061323" y="3180607"/>
            <a:ext cx="2301300" cy="33678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6" name="Google Shape;436;p45"/>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7" name="Google Shape;437;p45"/>
          <p:cNvSpPr/>
          <p:nvPr/>
        </p:nvSpPr>
        <p:spPr>
          <a:xfrm>
            <a:off x="3312204"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8" name="Google Shape;438;p45"/>
          <p:cNvSpPr/>
          <p:nvPr/>
        </p:nvSpPr>
        <p:spPr>
          <a:xfrm>
            <a:off x="6079232"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9" name="Google Shape;439;p45"/>
          <p:cNvSpPr/>
          <p:nvPr/>
        </p:nvSpPr>
        <p:spPr>
          <a:xfrm>
            <a:off x="8846260"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0" name="Google Shape;440;p45"/>
          <p:cNvSpPr txBox="1"/>
          <p:nvPr/>
        </p:nvSpPr>
        <p:spPr>
          <a:xfrm>
            <a:off x="3737550" y="803975"/>
            <a:ext cx="47169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Roboto"/>
                <a:ea typeface="Roboto"/>
                <a:cs typeface="Roboto"/>
                <a:sym typeface="Roboto"/>
              </a:rPr>
              <a:t>Strategy &amp; Fund Utilization</a:t>
            </a:r>
            <a:endParaRPr b="0" i="0" sz="1400" u="none" cap="none" strike="noStrike">
              <a:solidFill>
                <a:srgbClr val="000000"/>
              </a:solidFill>
              <a:latin typeface="Arial"/>
              <a:ea typeface="Arial"/>
              <a:cs typeface="Arial"/>
              <a:sym typeface="Arial"/>
            </a:endParaRPr>
          </a:p>
        </p:txBody>
      </p:sp>
      <p:sp>
        <p:nvSpPr>
          <p:cNvPr id="441" name="Google Shape;441;p45"/>
          <p:cNvSpPr txBox="1"/>
          <p:nvPr/>
        </p:nvSpPr>
        <p:spPr>
          <a:xfrm>
            <a:off x="1366966" y="2867449"/>
            <a:ext cx="12222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Marketing</a:t>
            </a:r>
            <a:endParaRPr b="0" i="0" sz="1400" u="none" cap="none" strike="noStrike">
              <a:solidFill>
                <a:srgbClr val="000000"/>
              </a:solidFill>
              <a:latin typeface="Arial"/>
              <a:ea typeface="Arial"/>
              <a:cs typeface="Arial"/>
              <a:sym typeface="Arial"/>
            </a:endParaRPr>
          </a:p>
        </p:txBody>
      </p:sp>
      <p:sp>
        <p:nvSpPr>
          <p:cNvPr id="442" name="Google Shape;442;p45"/>
          <p:cNvSpPr txBox="1"/>
          <p:nvPr/>
        </p:nvSpPr>
        <p:spPr>
          <a:xfrm>
            <a:off x="3901513" y="2867450"/>
            <a:ext cx="1659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Human Resource</a:t>
            </a:r>
            <a:endParaRPr b="0" i="0" sz="1400" u="none" cap="none" strike="noStrike">
              <a:solidFill>
                <a:srgbClr val="000000"/>
              </a:solidFill>
              <a:latin typeface="Arial"/>
              <a:ea typeface="Arial"/>
              <a:cs typeface="Arial"/>
              <a:sym typeface="Arial"/>
            </a:endParaRPr>
          </a:p>
        </p:txBody>
      </p:sp>
      <p:sp>
        <p:nvSpPr>
          <p:cNvPr id="443" name="Google Shape;443;p45"/>
          <p:cNvSpPr txBox="1"/>
          <p:nvPr/>
        </p:nvSpPr>
        <p:spPr>
          <a:xfrm>
            <a:off x="6835848" y="2867449"/>
            <a:ext cx="12222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Partnerships</a:t>
            </a:r>
            <a:endParaRPr b="0" i="0" sz="1400" u="none" cap="none" strike="noStrike">
              <a:solidFill>
                <a:srgbClr val="000000"/>
              </a:solidFill>
              <a:latin typeface="Arial"/>
              <a:ea typeface="Arial"/>
              <a:cs typeface="Arial"/>
              <a:sym typeface="Arial"/>
            </a:endParaRPr>
          </a:p>
        </p:txBody>
      </p:sp>
      <p:sp>
        <p:nvSpPr>
          <p:cNvPr id="444" name="Google Shape;444;p45"/>
          <p:cNvSpPr txBox="1"/>
          <p:nvPr/>
        </p:nvSpPr>
        <p:spPr>
          <a:xfrm>
            <a:off x="9600855" y="2867449"/>
            <a:ext cx="12222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Technology</a:t>
            </a:r>
            <a:endParaRPr b="0" i="0" sz="1400" u="none" cap="none" strike="noStrike">
              <a:solidFill>
                <a:srgbClr val="000000"/>
              </a:solidFill>
              <a:latin typeface="Arial"/>
              <a:ea typeface="Arial"/>
              <a:cs typeface="Arial"/>
              <a:sym typeface="Arial"/>
            </a:endParaRPr>
          </a:p>
        </p:txBody>
      </p:sp>
      <p:sp>
        <p:nvSpPr>
          <p:cNvPr id="445" name="Google Shape;445;p45"/>
          <p:cNvSpPr txBox="1"/>
          <p:nvPr/>
        </p:nvSpPr>
        <p:spPr>
          <a:xfrm>
            <a:off x="884229" y="4578324"/>
            <a:ext cx="2108100" cy="170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Roboto"/>
                <a:ea typeface="Roboto"/>
                <a:cs typeface="Roboto"/>
                <a:sym typeface="Roboto"/>
              </a:rPr>
              <a:t>Our Main focus is on Marketing as we need to acquire users like Owners, Community Heads, Tenants, Brands &amp; Service Providers. </a:t>
            </a:r>
            <a:endParaRPr b="0" i="0" sz="105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Roboto"/>
                <a:ea typeface="Roboto"/>
                <a:cs typeface="Roboto"/>
                <a:sym typeface="Roboto"/>
              </a:rPr>
              <a:t>So, 45% of overall investment will be utilized upon the Marketing side to acquire users &amp; also establish Brand.</a:t>
            </a:r>
            <a:endParaRPr b="0" i="0" sz="1050" u="none" cap="none" strike="noStrike">
              <a:solidFill>
                <a:schemeClr val="dk1"/>
              </a:solidFill>
              <a:latin typeface="Roboto"/>
              <a:ea typeface="Roboto"/>
              <a:cs typeface="Roboto"/>
              <a:sym typeface="Roboto"/>
            </a:endParaRPr>
          </a:p>
        </p:txBody>
      </p:sp>
      <p:sp>
        <p:nvSpPr>
          <p:cNvPr id="446" name="Google Shape;446;p45"/>
          <p:cNvSpPr txBox="1"/>
          <p:nvPr/>
        </p:nvSpPr>
        <p:spPr>
          <a:xfrm>
            <a:off x="3612639" y="4578324"/>
            <a:ext cx="2108100" cy="170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Roboto"/>
                <a:ea typeface="Roboto"/>
                <a:cs typeface="Roboto"/>
                <a:sym typeface="Roboto"/>
              </a:rPr>
              <a:t>To scale up, we need People who are required to manage Operations, Technology, Finance in the Company. We utilize 25-30% of the total investment on to the team.</a:t>
            </a:r>
            <a:endParaRPr b="0" i="0" sz="1400" u="none" cap="none" strike="noStrike">
              <a:solidFill>
                <a:srgbClr val="000000"/>
              </a:solidFill>
              <a:latin typeface="Arial"/>
              <a:ea typeface="Arial"/>
              <a:cs typeface="Arial"/>
              <a:sym typeface="Arial"/>
            </a:endParaRPr>
          </a:p>
        </p:txBody>
      </p:sp>
      <p:sp>
        <p:nvSpPr>
          <p:cNvPr id="447" name="Google Shape;447;p45"/>
          <p:cNvSpPr txBox="1"/>
          <p:nvPr/>
        </p:nvSpPr>
        <p:spPr>
          <a:xfrm>
            <a:off x="6392886" y="4578324"/>
            <a:ext cx="2108100" cy="170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Roboto"/>
                <a:ea typeface="Roboto"/>
                <a:cs typeface="Roboto"/>
                <a:sym typeface="Roboto"/>
              </a:rPr>
              <a:t>We shall collaborate or partner with companies who are working in the same domain which eliminates the competition and focus on market sustainability.</a:t>
            </a:r>
            <a:endParaRPr b="0" i="0" sz="1400" u="none" cap="none" strike="noStrike">
              <a:solidFill>
                <a:srgbClr val="000000"/>
              </a:solidFill>
              <a:latin typeface="Arial"/>
              <a:ea typeface="Arial"/>
              <a:cs typeface="Arial"/>
              <a:sym typeface="Arial"/>
            </a:endParaRPr>
          </a:p>
        </p:txBody>
      </p:sp>
      <p:sp>
        <p:nvSpPr>
          <p:cNvPr id="448" name="Google Shape;448;p45"/>
          <p:cNvSpPr txBox="1"/>
          <p:nvPr/>
        </p:nvSpPr>
        <p:spPr>
          <a:xfrm>
            <a:off x="9157895" y="4578324"/>
            <a:ext cx="2108100" cy="170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Roboto"/>
                <a:ea typeface="Roboto"/>
                <a:cs typeface="Roboto"/>
                <a:sym typeface="Roboto"/>
              </a:rPr>
              <a:t>Introducing new features or ideas to users happen with a great design &amp; effort made with latest technology tools. We utilize 25-30% of the investment on Technology resources &amp; tools.</a:t>
            </a:r>
            <a:endParaRPr b="0" i="0" sz="1400" u="none" cap="none" strike="noStrike">
              <a:solidFill>
                <a:srgbClr val="000000"/>
              </a:solidFill>
              <a:latin typeface="Arial"/>
              <a:ea typeface="Arial"/>
              <a:cs typeface="Arial"/>
              <a:sym typeface="Arial"/>
            </a:endParaRPr>
          </a:p>
        </p:txBody>
      </p:sp>
      <p:grpSp>
        <p:nvGrpSpPr>
          <p:cNvPr id="449" name="Google Shape;449;p45"/>
          <p:cNvGrpSpPr/>
          <p:nvPr/>
        </p:nvGrpSpPr>
        <p:grpSpPr>
          <a:xfrm>
            <a:off x="4329919" y="3587658"/>
            <a:ext cx="673001" cy="669847"/>
            <a:chOff x="4681537" y="2021166"/>
            <a:chExt cx="2828924" cy="2815666"/>
          </a:xfrm>
        </p:grpSpPr>
        <p:sp>
          <p:nvSpPr>
            <p:cNvPr id="450" name="Google Shape;450;p45"/>
            <p:cNvSpPr/>
            <p:nvPr/>
          </p:nvSpPr>
          <p:spPr>
            <a:xfrm>
              <a:off x="5759328" y="2021166"/>
              <a:ext cx="673341" cy="673341"/>
            </a:xfrm>
            <a:custGeom>
              <a:rect b="b" l="l" r="r" t="t"/>
              <a:pathLst>
                <a:path extrusionOk="0" h="673341" w="673341">
                  <a:moveTo>
                    <a:pt x="336671" y="673341"/>
                  </a:moveTo>
                  <a:cubicBezTo>
                    <a:pt x="522313" y="673341"/>
                    <a:pt x="673341" y="522303"/>
                    <a:pt x="673341" y="336671"/>
                  </a:cubicBezTo>
                  <a:cubicBezTo>
                    <a:pt x="673341" y="151038"/>
                    <a:pt x="522313" y="0"/>
                    <a:pt x="336671" y="0"/>
                  </a:cubicBezTo>
                  <a:cubicBezTo>
                    <a:pt x="151028" y="0"/>
                    <a:pt x="0" y="151038"/>
                    <a:pt x="0" y="336671"/>
                  </a:cubicBezTo>
                  <a:cubicBezTo>
                    <a:pt x="0" y="522303"/>
                    <a:pt x="151028" y="673341"/>
                    <a:pt x="336671" y="6733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1" name="Google Shape;451;p45"/>
            <p:cNvSpPr/>
            <p:nvPr/>
          </p:nvSpPr>
          <p:spPr>
            <a:xfrm>
              <a:off x="6015042" y="2791148"/>
              <a:ext cx="161915" cy="414682"/>
            </a:xfrm>
            <a:custGeom>
              <a:rect b="b" l="l" r="r" t="t"/>
              <a:pathLst>
                <a:path extrusionOk="0" h="414682" w="161915">
                  <a:moveTo>
                    <a:pt x="151747" y="12259"/>
                  </a:moveTo>
                  <a:cubicBezTo>
                    <a:pt x="144261" y="4105"/>
                    <a:pt x="133316" y="0"/>
                    <a:pt x="122248" y="0"/>
                  </a:cubicBezTo>
                  <a:lnTo>
                    <a:pt x="39666" y="0"/>
                  </a:lnTo>
                  <a:cubicBezTo>
                    <a:pt x="28599" y="0"/>
                    <a:pt x="17654" y="4105"/>
                    <a:pt x="10168" y="12259"/>
                  </a:cubicBezTo>
                  <a:cubicBezTo>
                    <a:pt x="-1424" y="24889"/>
                    <a:pt x="-3101" y="43129"/>
                    <a:pt x="5119" y="57388"/>
                  </a:cubicBezTo>
                  <a:lnTo>
                    <a:pt x="49258" y="123939"/>
                  </a:lnTo>
                  <a:lnTo>
                    <a:pt x="28589" y="298266"/>
                  </a:lnTo>
                  <a:lnTo>
                    <a:pt x="69280" y="406517"/>
                  </a:lnTo>
                  <a:cubicBezTo>
                    <a:pt x="73252" y="417405"/>
                    <a:pt x="88644" y="417405"/>
                    <a:pt x="92616" y="406517"/>
                  </a:cubicBezTo>
                  <a:lnTo>
                    <a:pt x="133307" y="298266"/>
                  </a:lnTo>
                  <a:lnTo>
                    <a:pt x="112638" y="123939"/>
                  </a:lnTo>
                  <a:lnTo>
                    <a:pt x="156777" y="57388"/>
                  </a:lnTo>
                  <a:cubicBezTo>
                    <a:pt x="165025" y="43129"/>
                    <a:pt x="163339" y="24879"/>
                    <a:pt x="151747" y="122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2" name="Google Shape;452;p45"/>
            <p:cNvSpPr/>
            <p:nvPr/>
          </p:nvSpPr>
          <p:spPr>
            <a:xfrm>
              <a:off x="5529595" y="2792472"/>
              <a:ext cx="1132798" cy="788631"/>
            </a:xfrm>
            <a:custGeom>
              <a:rect b="b" l="l" r="r" t="t"/>
              <a:pathLst>
                <a:path extrusionOk="0" h="788631" w="1132798">
                  <a:moveTo>
                    <a:pt x="47949" y="788632"/>
                  </a:moveTo>
                  <a:lnTo>
                    <a:pt x="1084840" y="788632"/>
                  </a:lnTo>
                  <a:cubicBezTo>
                    <a:pt x="1111282" y="788632"/>
                    <a:pt x="1132799" y="767115"/>
                    <a:pt x="1132799" y="740674"/>
                  </a:cubicBezTo>
                  <a:lnTo>
                    <a:pt x="1132799" y="308686"/>
                  </a:lnTo>
                  <a:cubicBezTo>
                    <a:pt x="1132799" y="182823"/>
                    <a:pt x="1051208" y="71057"/>
                    <a:pt x="929764" y="30585"/>
                  </a:cubicBezTo>
                  <a:lnTo>
                    <a:pt x="835085" y="1524"/>
                  </a:lnTo>
                  <a:cubicBezTo>
                    <a:pt x="817759" y="-3829"/>
                    <a:pt x="799300" y="5372"/>
                    <a:pt x="793080" y="22422"/>
                  </a:cubicBezTo>
                  <a:lnTo>
                    <a:pt x="566404" y="644366"/>
                  </a:lnTo>
                  <a:lnTo>
                    <a:pt x="339728" y="22412"/>
                  </a:lnTo>
                  <a:cubicBezTo>
                    <a:pt x="334699" y="8639"/>
                    <a:pt x="321697" y="0"/>
                    <a:pt x="307762" y="0"/>
                  </a:cubicBezTo>
                  <a:cubicBezTo>
                    <a:pt x="304448" y="0"/>
                    <a:pt x="301076" y="486"/>
                    <a:pt x="297761" y="1515"/>
                  </a:cubicBezTo>
                  <a:lnTo>
                    <a:pt x="203806" y="30337"/>
                  </a:lnTo>
                  <a:cubicBezTo>
                    <a:pt x="81591" y="71066"/>
                    <a:pt x="0" y="182823"/>
                    <a:pt x="0" y="308686"/>
                  </a:cubicBezTo>
                  <a:lnTo>
                    <a:pt x="0" y="740674"/>
                  </a:lnTo>
                  <a:cubicBezTo>
                    <a:pt x="0" y="767115"/>
                    <a:pt x="21517" y="788632"/>
                    <a:pt x="47949" y="78863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3" name="Google Shape;453;p45"/>
            <p:cNvSpPr/>
            <p:nvPr/>
          </p:nvSpPr>
          <p:spPr>
            <a:xfrm>
              <a:off x="4681537" y="2193254"/>
              <a:ext cx="673331" cy="673331"/>
            </a:xfrm>
            <a:custGeom>
              <a:rect b="b" l="l" r="r" t="t"/>
              <a:pathLst>
                <a:path extrusionOk="0" h="673331" w="673331">
                  <a:moveTo>
                    <a:pt x="336661" y="673332"/>
                  </a:moveTo>
                  <a:cubicBezTo>
                    <a:pt x="522303" y="673332"/>
                    <a:pt x="673332" y="522303"/>
                    <a:pt x="673332" y="336671"/>
                  </a:cubicBezTo>
                  <a:cubicBezTo>
                    <a:pt x="673332" y="151028"/>
                    <a:pt x="522294" y="0"/>
                    <a:pt x="336661" y="0"/>
                  </a:cubicBezTo>
                  <a:cubicBezTo>
                    <a:pt x="151028" y="0"/>
                    <a:pt x="0" y="151038"/>
                    <a:pt x="0" y="336671"/>
                  </a:cubicBezTo>
                  <a:cubicBezTo>
                    <a:pt x="0" y="522313"/>
                    <a:pt x="151028" y="673332"/>
                    <a:pt x="336661" y="67333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4" name="Google Shape;454;p45"/>
            <p:cNvSpPr/>
            <p:nvPr/>
          </p:nvSpPr>
          <p:spPr>
            <a:xfrm>
              <a:off x="4713283" y="2957512"/>
              <a:ext cx="1127398" cy="1879320"/>
            </a:xfrm>
            <a:custGeom>
              <a:rect b="b" l="l" r="r" t="t"/>
              <a:pathLst>
                <a:path extrusionOk="0" h="1879320" w="1127398">
                  <a:moveTo>
                    <a:pt x="877995" y="834571"/>
                  </a:moveTo>
                  <a:lnTo>
                    <a:pt x="609848" y="834571"/>
                  </a:lnTo>
                  <a:lnTo>
                    <a:pt x="609848" y="304933"/>
                  </a:lnTo>
                  <a:cubicBezTo>
                    <a:pt x="609848" y="136522"/>
                    <a:pt x="473326" y="0"/>
                    <a:pt x="304924" y="0"/>
                  </a:cubicBezTo>
                  <a:cubicBezTo>
                    <a:pt x="136522" y="0"/>
                    <a:pt x="0" y="136522"/>
                    <a:pt x="0" y="304924"/>
                  </a:cubicBezTo>
                  <a:lnTo>
                    <a:pt x="0" y="1024395"/>
                  </a:lnTo>
                  <a:cubicBezTo>
                    <a:pt x="0" y="1186082"/>
                    <a:pt x="131074" y="1317155"/>
                    <a:pt x="292760" y="1317155"/>
                  </a:cubicBezTo>
                  <a:lnTo>
                    <a:pt x="640680" y="1317155"/>
                  </a:lnTo>
                  <a:lnTo>
                    <a:pt x="640680" y="1796577"/>
                  </a:lnTo>
                  <a:cubicBezTo>
                    <a:pt x="640680" y="1842278"/>
                    <a:pt x="677723" y="1879321"/>
                    <a:pt x="723424" y="1879321"/>
                  </a:cubicBezTo>
                  <a:lnTo>
                    <a:pt x="1044654" y="1879321"/>
                  </a:lnTo>
                  <a:cubicBezTo>
                    <a:pt x="1090355" y="1879321"/>
                    <a:pt x="1127398" y="1842278"/>
                    <a:pt x="1127398" y="1796577"/>
                  </a:cubicBezTo>
                  <a:lnTo>
                    <a:pt x="1127398" y="1083974"/>
                  </a:lnTo>
                  <a:cubicBezTo>
                    <a:pt x="1127398" y="946233"/>
                    <a:pt x="1015737" y="834571"/>
                    <a:pt x="877995" y="83457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5" name="Google Shape;455;p45"/>
            <p:cNvSpPr/>
            <p:nvPr/>
          </p:nvSpPr>
          <p:spPr>
            <a:xfrm>
              <a:off x="6837130" y="2193254"/>
              <a:ext cx="673331" cy="673331"/>
            </a:xfrm>
            <a:custGeom>
              <a:rect b="b" l="l" r="r" t="t"/>
              <a:pathLst>
                <a:path extrusionOk="0" h="673331" w="673331">
                  <a:moveTo>
                    <a:pt x="336671" y="673332"/>
                  </a:moveTo>
                  <a:cubicBezTo>
                    <a:pt x="522313" y="673332"/>
                    <a:pt x="673332" y="522303"/>
                    <a:pt x="673332" y="336671"/>
                  </a:cubicBezTo>
                  <a:cubicBezTo>
                    <a:pt x="673332" y="151028"/>
                    <a:pt x="522303" y="0"/>
                    <a:pt x="336671" y="0"/>
                  </a:cubicBezTo>
                  <a:cubicBezTo>
                    <a:pt x="151038" y="0"/>
                    <a:pt x="0" y="151038"/>
                    <a:pt x="0" y="336671"/>
                  </a:cubicBezTo>
                  <a:cubicBezTo>
                    <a:pt x="-10" y="522313"/>
                    <a:pt x="151028" y="673332"/>
                    <a:pt x="336671" y="67333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6" name="Google Shape;456;p45"/>
            <p:cNvSpPr/>
            <p:nvPr/>
          </p:nvSpPr>
          <p:spPr>
            <a:xfrm>
              <a:off x="6351326" y="2957512"/>
              <a:ext cx="1127398" cy="1879311"/>
            </a:xfrm>
            <a:custGeom>
              <a:rect b="b" l="l" r="r" t="t"/>
              <a:pathLst>
                <a:path extrusionOk="0" h="1879311" w="1127398">
                  <a:moveTo>
                    <a:pt x="822465" y="0"/>
                  </a:moveTo>
                  <a:cubicBezTo>
                    <a:pt x="654053" y="0"/>
                    <a:pt x="517541" y="136522"/>
                    <a:pt x="517541" y="304924"/>
                  </a:cubicBezTo>
                  <a:lnTo>
                    <a:pt x="517541" y="834561"/>
                  </a:lnTo>
                  <a:lnTo>
                    <a:pt x="249403" y="834561"/>
                  </a:lnTo>
                  <a:cubicBezTo>
                    <a:pt x="111662" y="834561"/>
                    <a:pt x="0" y="946223"/>
                    <a:pt x="0" y="1083964"/>
                  </a:cubicBezTo>
                  <a:lnTo>
                    <a:pt x="0" y="1796567"/>
                  </a:lnTo>
                  <a:cubicBezTo>
                    <a:pt x="0" y="1842268"/>
                    <a:pt x="37043" y="1879311"/>
                    <a:pt x="82744" y="1879311"/>
                  </a:cubicBezTo>
                  <a:lnTo>
                    <a:pt x="403974" y="1879311"/>
                  </a:lnTo>
                  <a:cubicBezTo>
                    <a:pt x="449675" y="1879311"/>
                    <a:pt x="486718" y="1842268"/>
                    <a:pt x="486718" y="1796567"/>
                  </a:cubicBezTo>
                  <a:lnTo>
                    <a:pt x="486718" y="1317146"/>
                  </a:lnTo>
                  <a:lnTo>
                    <a:pt x="834638" y="1317146"/>
                  </a:lnTo>
                  <a:cubicBezTo>
                    <a:pt x="996325" y="1317146"/>
                    <a:pt x="1127398" y="1186072"/>
                    <a:pt x="1127398" y="1024385"/>
                  </a:cubicBezTo>
                  <a:lnTo>
                    <a:pt x="1127398" y="304914"/>
                  </a:lnTo>
                  <a:cubicBezTo>
                    <a:pt x="1127398" y="136522"/>
                    <a:pt x="990876" y="0"/>
                    <a:pt x="822465"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57" name="Google Shape;457;p45"/>
          <p:cNvGrpSpPr/>
          <p:nvPr/>
        </p:nvGrpSpPr>
        <p:grpSpPr>
          <a:xfrm>
            <a:off x="1601803" y="3586174"/>
            <a:ext cx="673327" cy="673327"/>
            <a:chOff x="2843212" y="176212"/>
            <a:chExt cx="6505575" cy="6505574"/>
          </a:xfrm>
        </p:grpSpPr>
        <p:sp>
          <p:nvSpPr>
            <p:cNvPr id="458" name="Google Shape;458;p45"/>
            <p:cNvSpPr/>
            <p:nvPr/>
          </p:nvSpPr>
          <p:spPr>
            <a:xfrm>
              <a:off x="3237104" y="176212"/>
              <a:ext cx="5717790" cy="3811860"/>
            </a:xfrm>
            <a:custGeom>
              <a:rect b="b" l="l" r="r" t="t"/>
              <a:pathLst>
                <a:path extrusionOk="0" h="3811860" w="5717790">
                  <a:moveTo>
                    <a:pt x="571779" y="3049488"/>
                  </a:moveTo>
                  <a:cubicBezTo>
                    <a:pt x="725544" y="3049488"/>
                    <a:pt x="864717" y="2987800"/>
                    <a:pt x="967552" y="2888730"/>
                  </a:cubicBezTo>
                  <a:lnTo>
                    <a:pt x="1531745" y="3170794"/>
                  </a:lnTo>
                  <a:cubicBezTo>
                    <a:pt x="1528912" y="3193767"/>
                    <a:pt x="1524744" y="3216359"/>
                    <a:pt x="1524744" y="3240081"/>
                  </a:cubicBezTo>
                  <a:cubicBezTo>
                    <a:pt x="1524744" y="3555360"/>
                    <a:pt x="1781257" y="3811860"/>
                    <a:pt x="2096523" y="3811860"/>
                  </a:cubicBezTo>
                  <a:cubicBezTo>
                    <a:pt x="2411802" y="3811860"/>
                    <a:pt x="2668302" y="3555360"/>
                    <a:pt x="2668302" y="3240081"/>
                  </a:cubicBezTo>
                  <a:cubicBezTo>
                    <a:pt x="2668302" y="3152078"/>
                    <a:pt x="2646664" y="3069691"/>
                    <a:pt x="2610972" y="2995144"/>
                  </a:cubicBezTo>
                  <a:lnTo>
                    <a:pt x="3376330" y="2229786"/>
                  </a:lnTo>
                  <a:cubicBezTo>
                    <a:pt x="3450877" y="2265478"/>
                    <a:pt x="3533264" y="2287116"/>
                    <a:pt x="3621267" y="2287116"/>
                  </a:cubicBezTo>
                  <a:cubicBezTo>
                    <a:pt x="3936546" y="2287116"/>
                    <a:pt x="4193047" y="2030616"/>
                    <a:pt x="4193047" y="1715337"/>
                  </a:cubicBezTo>
                  <a:cubicBezTo>
                    <a:pt x="4193047" y="1655974"/>
                    <a:pt x="4181382" y="1599838"/>
                    <a:pt x="4164508" y="1545989"/>
                  </a:cubicBezTo>
                  <a:lnTo>
                    <a:pt x="4829500" y="1047368"/>
                  </a:lnTo>
                  <a:cubicBezTo>
                    <a:pt x="4920223" y="1107971"/>
                    <a:pt x="5028975" y="1143558"/>
                    <a:pt x="5146012" y="1143558"/>
                  </a:cubicBezTo>
                  <a:cubicBezTo>
                    <a:pt x="5461291" y="1143558"/>
                    <a:pt x="5717791" y="887052"/>
                    <a:pt x="5717791" y="571779"/>
                  </a:cubicBezTo>
                  <a:cubicBezTo>
                    <a:pt x="5717791" y="256506"/>
                    <a:pt x="5461291" y="0"/>
                    <a:pt x="5146012" y="0"/>
                  </a:cubicBezTo>
                  <a:cubicBezTo>
                    <a:pt x="4830745" y="0"/>
                    <a:pt x="4574233" y="256506"/>
                    <a:pt x="4574233" y="571779"/>
                  </a:cubicBezTo>
                  <a:cubicBezTo>
                    <a:pt x="4574233" y="631141"/>
                    <a:pt x="4585897" y="687276"/>
                    <a:pt x="4602771" y="741129"/>
                  </a:cubicBezTo>
                  <a:lnTo>
                    <a:pt x="3937779" y="1239748"/>
                  </a:lnTo>
                  <a:cubicBezTo>
                    <a:pt x="3847057" y="1179146"/>
                    <a:pt x="3738304" y="1143558"/>
                    <a:pt x="3621267" y="1143558"/>
                  </a:cubicBezTo>
                  <a:cubicBezTo>
                    <a:pt x="3306001" y="1143558"/>
                    <a:pt x="3049488" y="1400071"/>
                    <a:pt x="3049488" y="1715337"/>
                  </a:cubicBezTo>
                  <a:cubicBezTo>
                    <a:pt x="3049488" y="1803340"/>
                    <a:pt x="3071127" y="1885727"/>
                    <a:pt x="3106819" y="1960275"/>
                  </a:cubicBezTo>
                  <a:lnTo>
                    <a:pt x="2341461" y="2725633"/>
                  </a:lnTo>
                  <a:cubicBezTo>
                    <a:pt x="2266914" y="2689941"/>
                    <a:pt x="2184526" y="2668302"/>
                    <a:pt x="2096523" y="2668302"/>
                  </a:cubicBezTo>
                  <a:cubicBezTo>
                    <a:pt x="1942753" y="2668302"/>
                    <a:pt x="1803582" y="2729991"/>
                    <a:pt x="1700751" y="2829061"/>
                  </a:cubicBezTo>
                  <a:lnTo>
                    <a:pt x="1136557" y="2546996"/>
                  </a:lnTo>
                  <a:cubicBezTo>
                    <a:pt x="1139390" y="2524024"/>
                    <a:pt x="1143558" y="2501432"/>
                    <a:pt x="1143558" y="2477709"/>
                  </a:cubicBezTo>
                  <a:cubicBezTo>
                    <a:pt x="1143558" y="2162443"/>
                    <a:pt x="887058" y="1905930"/>
                    <a:pt x="571779" y="1905930"/>
                  </a:cubicBezTo>
                  <a:cubicBezTo>
                    <a:pt x="256506" y="1905930"/>
                    <a:pt x="0" y="2162443"/>
                    <a:pt x="0" y="2477709"/>
                  </a:cubicBezTo>
                  <a:cubicBezTo>
                    <a:pt x="0" y="2792988"/>
                    <a:pt x="256506" y="3049488"/>
                    <a:pt x="571779" y="30494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9" name="Google Shape;459;p45"/>
            <p:cNvSpPr/>
            <p:nvPr/>
          </p:nvSpPr>
          <p:spPr>
            <a:xfrm>
              <a:off x="2843212" y="2082142"/>
              <a:ext cx="6505575" cy="4599644"/>
            </a:xfrm>
            <a:custGeom>
              <a:rect b="b" l="l" r="r" t="t"/>
              <a:pathLst>
                <a:path extrusionOk="0" h="4599644" w="6505575">
                  <a:moveTo>
                    <a:pt x="6314982" y="4218459"/>
                  </a:moveTo>
                  <a:lnTo>
                    <a:pt x="6111683" y="4218459"/>
                  </a:lnTo>
                  <a:lnTo>
                    <a:pt x="6111683" y="190593"/>
                  </a:lnTo>
                  <a:cubicBezTo>
                    <a:pt x="6111683" y="85271"/>
                    <a:pt x="6026412" y="0"/>
                    <a:pt x="5921090" y="0"/>
                  </a:cubicBezTo>
                  <a:lnTo>
                    <a:pt x="5158718" y="0"/>
                  </a:lnTo>
                  <a:cubicBezTo>
                    <a:pt x="5053396" y="0"/>
                    <a:pt x="4968125" y="85271"/>
                    <a:pt x="4968125" y="190593"/>
                  </a:cubicBezTo>
                  <a:lnTo>
                    <a:pt x="4968125" y="4218459"/>
                  </a:lnTo>
                  <a:lnTo>
                    <a:pt x="4586939" y="4218459"/>
                  </a:lnTo>
                  <a:lnTo>
                    <a:pt x="4586939" y="1334151"/>
                  </a:lnTo>
                  <a:cubicBezTo>
                    <a:pt x="4586939" y="1228829"/>
                    <a:pt x="4501668" y="1143558"/>
                    <a:pt x="4396346" y="1143558"/>
                  </a:cubicBezTo>
                  <a:lnTo>
                    <a:pt x="3633974" y="1143558"/>
                  </a:lnTo>
                  <a:cubicBezTo>
                    <a:pt x="3528652" y="1143558"/>
                    <a:pt x="3443381" y="1228829"/>
                    <a:pt x="3443381" y="1334151"/>
                  </a:cubicBezTo>
                  <a:lnTo>
                    <a:pt x="3443381" y="4218459"/>
                  </a:lnTo>
                  <a:lnTo>
                    <a:pt x="3062195" y="4218459"/>
                  </a:lnTo>
                  <a:lnTo>
                    <a:pt x="3062195" y="2858895"/>
                  </a:lnTo>
                  <a:cubicBezTo>
                    <a:pt x="3062195" y="2753574"/>
                    <a:pt x="2976923" y="2668302"/>
                    <a:pt x="2871602" y="2668302"/>
                  </a:cubicBezTo>
                  <a:lnTo>
                    <a:pt x="2109230" y="2668302"/>
                  </a:lnTo>
                  <a:cubicBezTo>
                    <a:pt x="2003908" y="2668302"/>
                    <a:pt x="1918636" y="2753574"/>
                    <a:pt x="1918636" y="2858895"/>
                  </a:cubicBezTo>
                  <a:lnTo>
                    <a:pt x="1918636" y="4218459"/>
                  </a:lnTo>
                  <a:lnTo>
                    <a:pt x="1537450" y="4218459"/>
                  </a:lnTo>
                  <a:lnTo>
                    <a:pt x="1537450" y="2096523"/>
                  </a:lnTo>
                  <a:cubicBezTo>
                    <a:pt x="1537450" y="1991202"/>
                    <a:pt x="1452179" y="1905930"/>
                    <a:pt x="1346857" y="1905930"/>
                  </a:cubicBezTo>
                  <a:lnTo>
                    <a:pt x="584485" y="1905930"/>
                  </a:lnTo>
                  <a:cubicBezTo>
                    <a:pt x="479162" y="1905930"/>
                    <a:pt x="393892" y="1991202"/>
                    <a:pt x="393892" y="2096523"/>
                  </a:cubicBezTo>
                  <a:lnTo>
                    <a:pt x="393892" y="4218459"/>
                  </a:lnTo>
                  <a:lnTo>
                    <a:pt x="190593" y="4218459"/>
                  </a:lnTo>
                  <a:cubicBezTo>
                    <a:pt x="85271" y="4218459"/>
                    <a:pt x="0" y="4303730"/>
                    <a:pt x="0" y="4409052"/>
                  </a:cubicBezTo>
                  <a:cubicBezTo>
                    <a:pt x="0" y="4514374"/>
                    <a:pt x="85271" y="4599645"/>
                    <a:pt x="190593" y="4599645"/>
                  </a:cubicBezTo>
                  <a:lnTo>
                    <a:pt x="6314982" y="4599645"/>
                  </a:lnTo>
                  <a:cubicBezTo>
                    <a:pt x="6420304" y="4599645"/>
                    <a:pt x="6505575" y="4514374"/>
                    <a:pt x="6505575" y="4409052"/>
                  </a:cubicBezTo>
                  <a:cubicBezTo>
                    <a:pt x="6505575" y="4303730"/>
                    <a:pt x="6420304" y="4218459"/>
                    <a:pt x="6314982" y="42184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60" name="Google Shape;460;p45"/>
          <p:cNvGrpSpPr/>
          <p:nvPr/>
        </p:nvGrpSpPr>
        <p:grpSpPr>
          <a:xfrm>
            <a:off x="7048243" y="3671171"/>
            <a:ext cx="862408" cy="503074"/>
            <a:chOff x="7137616" y="3278477"/>
            <a:chExt cx="673125" cy="392658"/>
          </a:xfrm>
        </p:grpSpPr>
        <p:sp>
          <p:nvSpPr>
            <p:cNvPr id="461" name="Google Shape;461;p45"/>
            <p:cNvSpPr/>
            <p:nvPr/>
          </p:nvSpPr>
          <p:spPr>
            <a:xfrm>
              <a:off x="7137616" y="3278477"/>
              <a:ext cx="168282" cy="280470"/>
            </a:xfrm>
            <a:custGeom>
              <a:rect b="b" l="l" r="r" t="t"/>
              <a:pathLst>
                <a:path extrusionOk="0" h="2032006" w="1219209">
                  <a:moveTo>
                    <a:pt x="1178557" y="223523"/>
                  </a:moveTo>
                  <a:cubicBezTo>
                    <a:pt x="1015994" y="60960"/>
                    <a:pt x="325117" y="20326"/>
                    <a:pt x="101594" y="0"/>
                  </a:cubicBezTo>
                  <a:cubicBezTo>
                    <a:pt x="81277" y="0"/>
                    <a:pt x="60950" y="0"/>
                    <a:pt x="40634" y="20317"/>
                  </a:cubicBezTo>
                  <a:cubicBezTo>
                    <a:pt x="20317" y="40643"/>
                    <a:pt x="0" y="81286"/>
                    <a:pt x="0" y="101603"/>
                  </a:cubicBezTo>
                  <a:lnTo>
                    <a:pt x="0" y="1930403"/>
                  </a:lnTo>
                  <a:cubicBezTo>
                    <a:pt x="0" y="1991363"/>
                    <a:pt x="40643" y="2032006"/>
                    <a:pt x="101603" y="2032006"/>
                  </a:cubicBezTo>
                  <a:lnTo>
                    <a:pt x="711203" y="2032006"/>
                  </a:lnTo>
                  <a:cubicBezTo>
                    <a:pt x="751846" y="2032006"/>
                    <a:pt x="792480" y="2011690"/>
                    <a:pt x="812806" y="1971046"/>
                  </a:cubicBezTo>
                  <a:cubicBezTo>
                    <a:pt x="812806" y="1910087"/>
                    <a:pt x="1178566" y="833123"/>
                    <a:pt x="1219210" y="304810"/>
                  </a:cubicBezTo>
                  <a:cubicBezTo>
                    <a:pt x="1219200" y="284483"/>
                    <a:pt x="1219200" y="243850"/>
                    <a:pt x="1178557" y="22352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2" name="Google Shape;462;p45"/>
            <p:cNvSpPr/>
            <p:nvPr/>
          </p:nvSpPr>
          <p:spPr>
            <a:xfrm>
              <a:off x="7375657" y="3337377"/>
              <a:ext cx="292045" cy="215962"/>
            </a:xfrm>
            <a:custGeom>
              <a:rect b="b" l="l" r="r" t="t"/>
              <a:pathLst>
                <a:path extrusionOk="0" h="1564647" w="2115871">
                  <a:moveTo>
                    <a:pt x="1628192" y="284477"/>
                  </a:moveTo>
                  <a:cubicBezTo>
                    <a:pt x="1424995" y="223518"/>
                    <a:pt x="1242115" y="142241"/>
                    <a:pt x="1079552" y="81281"/>
                  </a:cubicBezTo>
                  <a:cubicBezTo>
                    <a:pt x="713792" y="-81282"/>
                    <a:pt x="551228" y="4"/>
                    <a:pt x="226112" y="325121"/>
                  </a:cubicBezTo>
                  <a:cubicBezTo>
                    <a:pt x="83875" y="467358"/>
                    <a:pt x="-17728" y="670564"/>
                    <a:pt x="2588" y="751841"/>
                  </a:cubicBezTo>
                  <a:cubicBezTo>
                    <a:pt x="2588" y="772158"/>
                    <a:pt x="2588" y="772158"/>
                    <a:pt x="43232" y="792484"/>
                  </a:cubicBezTo>
                  <a:cubicBezTo>
                    <a:pt x="144835" y="833127"/>
                    <a:pt x="287072" y="853444"/>
                    <a:pt x="429308" y="629921"/>
                  </a:cubicBezTo>
                  <a:cubicBezTo>
                    <a:pt x="449625" y="609604"/>
                    <a:pt x="469951" y="589278"/>
                    <a:pt x="510585" y="589278"/>
                  </a:cubicBezTo>
                  <a:cubicBezTo>
                    <a:pt x="571545" y="589278"/>
                    <a:pt x="591862" y="568961"/>
                    <a:pt x="652822" y="548634"/>
                  </a:cubicBezTo>
                  <a:cubicBezTo>
                    <a:pt x="693465" y="528318"/>
                    <a:pt x="734099" y="507991"/>
                    <a:pt x="795059" y="487674"/>
                  </a:cubicBezTo>
                  <a:cubicBezTo>
                    <a:pt x="815376" y="487674"/>
                    <a:pt x="815376" y="487674"/>
                    <a:pt x="835702" y="487674"/>
                  </a:cubicBezTo>
                  <a:cubicBezTo>
                    <a:pt x="856019" y="487674"/>
                    <a:pt x="896662" y="507991"/>
                    <a:pt x="916979" y="507991"/>
                  </a:cubicBezTo>
                  <a:cubicBezTo>
                    <a:pt x="1018592" y="609604"/>
                    <a:pt x="1201472" y="751841"/>
                    <a:pt x="1384352" y="914404"/>
                  </a:cubicBezTo>
                  <a:cubicBezTo>
                    <a:pt x="1668835" y="1137927"/>
                    <a:pt x="1953308" y="1381767"/>
                    <a:pt x="2095555" y="1564647"/>
                  </a:cubicBezTo>
                  <a:lnTo>
                    <a:pt x="2115872" y="1564647"/>
                  </a:lnTo>
                  <a:cubicBezTo>
                    <a:pt x="1973635" y="1158244"/>
                    <a:pt x="1729795" y="467358"/>
                    <a:pt x="1628192" y="28447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3" name="Google Shape;463;p45"/>
            <p:cNvSpPr/>
            <p:nvPr/>
          </p:nvSpPr>
          <p:spPr>
            <a:xfrm>
              <a:off x="7614412" y="3306525"/>
              <a:ext cx="196329" cy="280467"/>
            </a:xfrm>
            <a:custGeom>
              <a:rect b="b" l="l" r="r" t="t"/>
              <a:pathLst>
                <a:path extrusionOk="0" h="2031987" w="1422406">
                  <a:moveTo>
                    <a:pt x="1320803" y="0"/>
                  </a:moveTo>
                  <a:cubicBezTo>
                    <a:pt x="528323" y="0"/>
                    <a:pt x="81287" y="203197"/>
                    <a:pt x="60960" y="203197"/>
                  </a:cubicBezTo>
                  <a:cubicBezTo>
                    <a:pt x="40643" y="223514"/>
                    <a:pt x="20317" y="243840"/>
                    <a:pt x="0" y="264157"/>
                  </a:cubicBezTo>
                  <a:cubicBezTo>
                    <a:pt x="0" y="284474"/>
                    <a:pt x="0" y="325117"/>
                    <a:pt x="20317" y="345434"/>
                  </a:cubicBezTo>
                  <a:cubicBezTo>
                    <a:pt x="142237" y="548630"/>
                    <a:pt x="548640" y="1666237"/>
                    <a:pt x="609600" y="1950711"/>
                  </a:cubicBezTo>
                  <a:cubicBezTo>
                    <a:pt x="629917" y="1991354"/>
                    <a:pt x="670560" y="2031987"/>
                    <a:pt x="711203" y="2031987"/>
                  </a:cubicBezTo>
                  <a:lnTo>
                    <a:pt x="1320803" y="2031987"/>
                  </a:lnTo>
                  <a:cubicBezTo>
                    <a:pt x="1381763" y="2031987"/>
                    <a:pt x="1422407" y="1991344"/>
                    <a:pt x="1422407" y="1930384"/>
                  </a:cubicBezTo>
                  <a:lnTo>
                    <a:pt x="1422407" y="101584"/>
                  </a:lnTo>
                  <a:cubicBezTo>
                    <a:pt x="1422407" y="40643"/>
                    <a:pt x="1381763" y="0"/>
                    <a:pt x="132080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4" name="Google Shape;464;p45"/>
            <p:cNvSpPr/>
            <p:nvPr/>
          </p:nvSpPr>
          <p:spPr>
            <a:xfrm>
              <a:off x="7283461" y="3362619"/>
              <a:ext cx="364204" cy="308516"/>
            </a:xfrm>
            <a:custGeom>
              <a:rect b="b" l="l" r="r" t="t"/>
              <a:pathLst>
                <a:path extrusionOk="0" h="2235203" w="2638660">
                  <a:moveTo>
                    <a:pt x="2621271" y="1584960"/>
                  </a:moveTo>
                  <a:cubicBezTo>
                    <a:pt x="2539994" y="1402080"/>
                    <a:pt x="2194551" y="1137923"/>
                    <a:pt x="1889751" y="894083"/>
                  </a:cubicBezTo>
                  <a:cubicBezTo>
                    <a:pt x="1727197" y="751837"/>
                    <a:pt x="1564634" y="629917"/>
                    <a:pt x="1442714" y="528314"/>
                  </a:cubicBezTo>
                  <a:cubicBezTo>
                    <a:pt x="1422397" y="548630"/>
                    <a:pt x="1381754" y="548630"/>
                    <a:pt x="1381754" y="568957"/>
                  </a:cubicBezTo>
                  <a:cubicBezTo>
                    <a:pt x="1320794" y="589274"/>
                    <a:pt x="1300477" y="609600"/>
                    <a:pt x="1219191" y="609600"/>
                  </a:cubicBezTo>
                  <a:cubicBezTo>
                    <a:pt x="1056637" y="812797"/>
                    <a:pt x="853431" y="894074"/>
                    <a:pt x="629917" y="812797"/>
                  </a:cubicBezTo>
                  <a:cubicBezTo>
                    <a:pt x="528314" y="792480"/>
                    <a:pt x="467354" y="711194"/>
                    <a:pt x="447037" y="629917"/>
                  </a:cubicBezTo>
                  <a:cubicBezTo>
                    <a:pt x="406394" y="426720"/>
                    <a:pt x="589274" y="142237"/>
                    <a:pt x="731520" y="0"/>
                  </a:cubicBezTo>
                  <a:lnTo>
                    <a:pt x="325117" y="0"/>
                  </a:lnTo>
                  <a:cubicBezTo>
                    <a:pt x="243840" y="406403"/>
                    <a:pt x="101594" y="934717"/>
                    <a:pt x="0" y="1219200"/>
                  </a:cubicBezTo>
                  <a:cubicBezTo>
                    <a:pt x="81277" y="1300477"/>
                    <a:pt x="162563" y="1402080"/>
                    <a:pt x="223523" y="1442723"/>
                  </a:cubicBezTo>
                  <a:cubicBezTo>
                    <a:pt x="609600" y="1767840"/>
                    <a:pt x="1056646" y="2092966"/>
                    <a:pt x="1137923" y="2153926"/>
                  </a:cubicBezTo>
                  <a:cubicBezTo>
                    <a:pt x="1198883" y="2194570"/>
                    <a:pt x="1320803" y="2235203"/>
                    <a:pt x="1381763" y="2235203"/>
                  </a:cubicBezTo>
                  <a:cubicBezTo>
                    <a:pt x="1402080" y="2235203"/>
                    <a:pt x="1422406" y="2235203"/>
                    <a:pt x="1442723" y="2235203"/>
                  </a:cubicBezTo>
                  <a:lnTo>
                    <a:pt x="1117597" y="1910077"/>
                  </a:lnTo>
                  <a:cubicBezTo>
                    <a:pt x="1076954" y="1869434"/>
                    <a:pt x="1076954" y="1808474"/>
                    <a:pt x="1117597" y="1767840"/>
                  </a:cubicBezTo>
                  <a:cubicBezTo>
                    <a:pt x="1158240" y="1727206"/>
                    <a:pt x="1219200" y="1727197"/>
                    <a:pt x="1259834" y="1767840"/>
                  </a:cubicBezTo>
                  <a:lnTo>
                    <a:pt x="1666237" y="2174243"/>
                  </a:lnTo>
                  <a:cubicBezTo>
                    <a:pt x="1706880" y="2214886"/>
                    <a:pt x="1747514" y="2194560"/>
                    <a:pt x="1788157" y="2194560"/>
                  </a:cubicBezTo>
                  <a:cubicBezTo>
                    <a:pt x="1849117" y="2174243"/>
                    <a:pt x="1869434" y="2133600"/>
                    <a:pt x="1889760" y="2072640"/>
                  </a:cubicBezTo>
                  <a:lnTo>
                    <a:pt x="1422397" y="1605277"/>
                  </a:lnTo>
                  <a:cubicBezTo>
                    <a:pt x="1381754" y="1564634"/>
                    <a:pt x="1381754" y="1503674"/>
                    <a:pt x="1422397" y="1463040"/>
                  </a:cubicBezTo>
                  <a:cubicBezTo>
                    <a:pt x="1463040" y="1422406"/>
                    <a:pt x="1524000" y="1422397"/>
                    <a:pt x="1564634" y="1463040"/>
                  </a:cubicBezTo>
                  <a:lnTo>
                    <a:pt x="2072630" y="1971037"/>
                  </a:lnTo>
                  <a:cubicBezTo>
                    <a:pt x="2092947" y="1991354"/>
                    <a:pt x="2174234" y="1991354"/>
                    <a:pt x="2235194" y="1971037"/>
                  </a:cubicBezTo>
                  <a:cubicBezTo>
                    <a:pt x="2255511" y="1950720"/>
                    <a:pt x="2296154" y="1930394"/>
                    <a:pt x="2316471" y="1889760"/>
                  </a:cubicBezTo>
                  <a:lnTo>
                    <a:pt x="1747514" y="1320794"/>
                  </a:lnTo>
                  <a:cubicBezTo>
                    <a:pt x="1706871" y="1280151"/>
                    <a:pt x="1706871" y="1219190"/>
                    <a:pt x="1747514" y="1178557"/>
                  </a:cubicBezTo>
                  <a:cubicBezTo>
                    <a:pt x="1788157" y="1137923"/>
                    <a:pt x="1849117" y="1137914"/>
                    <a:pt x="1889751" y="1178557"/>
                  </a:cubicBezTo>
                  <a:lnTo>
                    <a:pt x="2479034" y="1767840"/>
                  </a:lnTo>
                  <a:cubicBezTo>
                    <a:pt x="2519677" y="1788157"/>
                    <a:pt x="2560311" y="1767840"/>
                    <a:pt x="2600954" y="1747523"/>
                  </a:cubicBezTo>
                  <a:cubicBezTo>
                    <a:pt x="2621271" y="1727197"/>
                    <a:pt x="2661914" y="1666237"/>
                    <a:pt x="2621271" y="158496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65" name="Google Shape;465;p45"/>
          <p:cNvGrpSpPr/>
          <p:nvPr/>
        </p:nvGrpSpPr>
        <p:grpSpPr>
          <a:xfrm>
            <a:off x="9875306" y="3586143"/>
            <a:ext cx="672998" cy="673040"/>
            <a:chOff x="3657752" y="990600"/>
            <a:chExt cx="4876800" cy="4877104"/>
          </a:xfrm>
        </p:grpSpPr>
        <p:sp>
          <p:nvSpPr>
            <p:cNvPr id="466" name="Google Shape;466;p45"/>
            <p:cNvSpPr/>
            <p:nvPr/>
          </p:nvSpPr>
          <p:spPr>
            <a:xfrm>
              <a:off x="3657752" y="2194255"/>
              <a:ext cx="2438399" cy="3673449"/>
            </a:xfrm>
            <a:custGeom>
              <a:rect b="b" l="l" r="r" t="t"/>
              <a:pathLst>
                <a:path extrusionOk="0" h="3673449" w="2438399">
                  <a:moveTo>
                    <a:pt x="2438400" y="1859890"/>
                  </a:moveTo>
                  <a:lnTo>
                    <a:pt x="2438400" y="0"/>
                  </a:lnTo>
                  <a:cubicBezTo>
                    <a:pt x="2385670" y="4877"/>
                    <a:pt x="2333549" y="13106"/>
                    <a:pt x="2280514" y="15545"/>
                  </a:cubicBezTo>
                  <a:lnTo>
                    <a:pt x="762000" y="15545"/>
                  </a:lnTo>
                  <a:cubicBezTo>
                    <a:pt x="677875" y="15545"/>
                    <a:pt x="609600" y="83820"/>
                    <a:pt x="609600" y="167945"/>
                  </a:cubicBezTo>
                  <a:lnTo>
                    <a:pt x="609600" y="320345"/>
                  </a:lnTo>
                  <a:lnTo>
                    <a:pt x="152400" y="320345"/>
                  </a:lnTo>
                  <a:cubicBezTo>
                    <a:pt x="68275" y="320345"/>
                    <a:pt x="0" y="388620"/>
                    <a:pt x="0" y="472745"/>
                  </a:cubicBezTo>
                  <a:lnTo>
                    <a:pt x="0" y="1387145"/>
                  </a:lnTo>
                  <a:cubicBezTo>
                    <a:pt x="0" y="1471270"/>
                    <a:pt x="68275" y="1539545"/>
                    <a:pt x="152400" y="1539545"/>
                  </a:cubicBezTo>
                  <a:lnTo>
                    <a:pt x="609600" y="1539545"/>
                  </a:lnTo>
                  <a:lnTo>
                    <a:pt x="609600" y="1691945"/>
                  </a:lnTo>
                  <a:cubicBezTo>
                    <a:pt x="609600" y="1776070"/>
                    <a:pt x="677875" y="1844345"/>
                    <a:pt x="762000" y="1844345"/>
                  </a:cubicBezTo>
                  <a:lnTo>
                    <a:pt x="854354" y="1844345"/>
                  </a:lnTo>
                  <a:lnTo>
                    <a:pt x="1467002" y="3477463"/>
                  </a:lnTo>
                  <a:cubicBezTo>
                    <a:pt x="1504493" y="3575304"/>
                    <a:pt x="1588313" y="3646322"/>
                    <a:pt x="1691335" y="3667049"/>
                  </a:cubicBezTo>
                  <a:cubicBezTo>
                    <a:pt x="1711757" y="3671316"/>
                    <a:pt x="1732178" y="3673450"/>
                    <a:pt x="1752295" y="3673450"/>
                  </a:cubicBezTo>
                  <a:cubicBezTo>
                    <a:pt x="1833677" y="3673450"/>
                    <a:pt x="1911096" y="3641141"/>
                    <a:pt x="1966570" y="3583229"/>
                  </a:cubicBezTo>
                  <a:lnTo>
                    <a:pt x="2332635" y="3220212"/>
                  </a:lnTo>
                  <a:cubicBezTo>
                    <a:pt x="2426208" y="3126638"/>
                    <a:pt x="2448458" y="2980639"/>
                    <a:pt x="2388718" y="2867559"/>
                  </a:cubicBezTo>
                  <a:lnTo>
                    <a:pt x="1877263" y="1844345"/>
                  </a:lnTo>
                  <a:lnTo>
                    <a:pt x="2282038" y="1844345"/>
                  </a:lnTo>
                  <a:cubicBezTo>
                    <a:pt x="2334463" y="1846783"/>
                    <a:pt x="2386279" y="1855013"/>
                    <a:pt x="2438400" y="185989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7" name="Google Shape;467;p45"/>
            <p:cNvSpPr/>
            <p:nvPr/>
          </p:nvSpPr>
          <p:spPr>
            <a:xfrm>
              <a:off x="6400952" y="990600"/>
              <a:ext cx="2133600" cy="4267200"/>
            </a:xfrm>
            <a:custGeom>
              <a:rect b="b" l="l" r="r" t="t"/>
              <a:pathLst>
                <a:path extrusionOk="0" h="4267200" w="2133600">
                  <a:moveTo>
                    <a:pt x="2108607" y="73762"/>
                  </a:moveTo>
                  <a:cubicBezTo>
                    <a:pt x="2105559" y="68580"/>
                    <a:pt x="2102815" y="64313"/>
                    <a:pt x="2098853" y="59436"/>
                  </a:cubicBezTo>
                  <a:cubicBezTo>
                    <a:pt x="2082089" y="38100"/>
                    <a:pt x="2061058" y="20726"/>
                    <a:pt x="2035150" y="10668"/>
                  </a:cubicBezTo>
                  <a:cubicBezTo>
                    <a:pt x="2034235" y="10363"/>
                    <a:pt x="2033626" y="9144"/>
                    <a:pt x="2032711" y="8839"/>
                  </a:cubicBezTo>
                  <a:cubicBezTo>
                    <a:pt x="2029663" y="7925"/>
                    <a:pt x="2026920" y="9449"/>
                    <a:pt x="2023872" y="8534"/>
                  </a:cubicBezTo>
                  <a:cubicBezTo>
                    <a:pt x="2010156" y="4572"/>
                    <a:pt x="1996440" y="0"/>
                    <a:pt x="1981200" y="0"/>
                  </a:cubicBezTo>
                  <a:cubicBezTo>
                    <a:pt x="1970837" y="0"/>
                    <a:pt x="1961693" y="3962"/>
                    <a:pt x="1951634" y="6096"/>
                  </a:cubicBezTo>
                  <a:cubicBezTo>
                    <a:pt x="1945843" y="7315"/>
                    <a:pt x="1940357" y="7620"/>
                    <a:pt x="1934566" y="9449"/>
                  </a:cubicBezTo>
                  <a:cubicBezTo>
                    <a:pt x="1908353" y="17983"/>
                    <a:pt x="1885798" y="32614"/>
                    <a:pt x="1867815" y="52730"/>
                  </a:cubicBezTo>
                  <a:cubicBezTo>
                    <a:pt x="1866595" y="53950"/>
                    <a:pt x="1864766" y="54254"/>
                    <a:pt x="1863547" y="55474"/>
                  </a:cubicBezTo>
                  <a:cubicBezTo>
                    <a:pt x="1388364" y="632460"/>
                    <a:pt x="725729" y="1018337"/>
                    <a:pt x="0" y="1159764"/>
                  </a:cubicBezTo>
                  <a:lnTo>
                    <a:pt x="0" y="3107741"/>
                  </a:lnTo>
                  <a:cubicBezTo>
                    <a:pt x="725729" y="3249168"/>
                    <a:pt x="1388364" y="3634740"/>
                    <a:pt x="1863547" y="4211727"/>
                  </a:cubicBezTo>
                  <a:cubicBezTo>
                    <a:pt x="1864766" y="4213251"/>
                    <a:pt x="1866900" y="4213860"/>
                    <a:pt x="1868424" y="4215689"/>
                  </a:cubicBezTo>
                  <a:cubicBezTo>
                    <a:pt x="1879092" y="4227576"/>
                    <a:pt x="1892199" y="4237025"/>
                    <a:pt x="1906219" y="4244950"/>
                  </a:cubicBezTo>
                  <a:cubicBezTo>
                    <a:pt x="1910791" y="4247693"/>
                    <a:pt x="1914449" y="4251656"/>
                    <a:pt x="1919021" y="4253789"/>
                  </a:cubicBezTo>
                  <a:cubicBezTo>
                    <a:pt x="1938223" y="4262019"/>
                    <a:pt x="1958950" y="4267200"/>
                    <a:pt x="1981200" y="4267200"/>
                  </a:cubicBezTo>
                  <a:cubicBezTo>
                    <a:pt x="1998574" y="4267200"/>
                    <a:pt x="2015642" y="4264152"/>
                    <a:pt x="2032711" y="4258361"/>
                  </a:cubicBezTo>
                  <a:cubicBezTo>
                    <a:pt x="2033626" y="4258056"/>
                    <a:pt x="2034235" y="4256837"/>
                    <a:pt x="2035150" y="4256532"/>
                  </a:cubicBezTo>
                  <a:cubicBezTo>
                    <a:pt x="2061058" y="4246474"/>
                    <a:pt x="2082089" y="4229405"/>
                    <a:pt x="2098853" y="4207764"/>
                  </a:cubicBezTo>
                  <a:cubicBezTo>
                    <a:pt x="2102511" y="4202887"/>
                    <a:pt x="2105254" y="4198620"/>
                    <a:pt x="2108607" y="4193439"/>
                  </a:cubicBezTo>
                  <a:cubicBezTo>
                    <a:pt x="2123237" y="4169969"/>
                    <a:pt x="2133600" y="4144061"/>
                    <a:pt x="2133600" y="4114800"/>
                  </a:cubicBezTo>
                  <a:lnTo>
                    <a:pt x="2133600" y="152400"/>
                  </a:lnTo>
                  <a:cubicBezTo>
                    <a:pt x="2133600" y="123139"/>
                    <a:pt x="2123237" y="97231"/>
                    <a:pt x="2108607" y="7376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468" name="Google Shape;468;p45"/>
          <p:cNvPicPr preferRelativeResize="0"/>
          <p:nvPr/>
        </p:nvPicPr>
        <p:blipFill rotWithShape="1">
          <a:blip r:embed="rId3">
            <a:alphaModFix/>
          </a:blip>
          <a:srcRect b="26164" l="17219" r="17180" t="8040"/>
          <a:stretch/>
        </p:blipFill>
        <p:spPr>
          <a:xfrm>
            <a:off x="8140032" y="0"/>
            <a:ext cx="2676267" cy="2684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pSp>
        <p:nvGrpSpPr>
          <p:cNvPr id="473" name="Google Shape;473;p46"/>
          <p:cNvGrpSpPr/>
          <p:nvPr/>
        </p:nvGrpSpPr>
        <p:grpSpPr>
          <a:xfrm>
            <a:off x="3898965" y="391863"/>
            <a:ext cx="4394066" cy="501433"/>
            <a:chOff x="3855328" y="336213"/>
            <a:chExt cx="4394066" cy="501433"/>
          </a:xfrm>
        </p:grpSpPr>
        <p:sp>
          <p:nvSpPr>
            <p:cNvPr id="474" name="Google Shape;474;p46"/>
            <p:cNvSpPr/>
            <p:nvPr/>
          </p:nvSpPr>
          <p:spPr>
            <a:xfrm>
              <a:off x="4695712" y="3362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5" name="Google Shape;475;p46"/>
            <p:cNvSpPr txBox="1"/>
            <p:nvPr/>
          </p:nvSpPr>
          <p:spPr>
            <a:xfrm>
              <a:off x="4922511" y="433050"/>
              <a:ext cx="23769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Marketing Strategies</a:t>
              </a:r>
              <a:endParaRPr b="0" i="0" sz="1400" u="none" cap="none" strike="noStrike">
                <a:solidFill>
                  <a:srgbClr val="000000"/>
                </a:solidFill>
                <a:latin typeface="Arial"/>
                <a:ea typeface="Arial"/>
                <a:cs typeface="Arial"/>
                <a:sym typeface="Arial"/>
              </a:endParaRPr>
            </a:p>
          </p:txBody>
        </p:sp>
        <p:sp>
          <p:nvSpPr>
            <p:cNvPr id="476" name="Google Shape;476;p46"/>
            <p:cNvSpPr/>
            <p:nvPr/>
          </p:nvSpPr>
          <p:spPr>
            <a:xfrm>
              <a:off x="7663321" y="433049"/>
              <a:ext cx="586073" cy="390716"/>
            </a:xfrm>
            <a:custGeom>
              <a:rect b="b" l="l" r="r" t="t"/>
              <a:pathLst>
                <a:path extrusionOk="0" h="3811860" w="5717790">
                  <a:moveTo>
                    <a:pt x="571779" y="3049488"/>
                  </a:moveTo>
                  <a:cubicBezTo>
                    <a:pt x="725544" y="3049488"/>
                    <a:pt x="864717" y="2987800"/>
                    <a:pt x="967552" y="2888730"/>
                  </a:cubicBezTo>
                  <a:lnTo>
                    <a:pt x="1531745" y="3170794"/>
                  </a:lnTo>
                  <a:cubicBezTo>
                    <a:pt x="1528912" y="3193767"/>
                    <a:pt x="1524744" y="3216359"/>
                    <a:pt x="1524744" y="3240081"/>
                  </a:cubicBezTo>
                  <a:cubicBezTo>
                    <a:pt x="1524744" y="3555360"/>
                    <a:pt x="1781257" y="3811860"/>
                    <a:pt x="2096523" y="3811860"/>
                  </a:cubicBezTo>
                  <a:cubicBezTo>
                    <a:pt x="2411802" y="3811860"/>
                    <a:pt x="2668302" y="3555360"/>
                    <a:pt x="2668302" y="3240081"/>
                  </a:cubicBezTo>
                  <a:cubicBezTo>
                    <a:pt x="2668302" y="3152078"/>
                    <a:pt x="2646664" y="3069691"/>
                    <a:pt x="2610972" y="2995144"/>
                  </a:cubicBezTo>
                  <a:lnTo>
                    <a:pt x="3376330" y="2229786"/>
                  </a:lnTo>
                  <a:cubicBezTo>
                    <a:pt x="3450877" y="2265478"/>
                    <a:pt x="3533264" y="2287116"/>
                    <a:pt x="3621267" y="2287116"/>
                  </a:cubicBezTo>
                  <a:cubicBezTo>
                    <a:pt x="3936546" y="2287116"/>
                    <a:pt x="4193047" y="2030616"/>
                    <a:pt x="4193047" y="1715337"/>
                  </a:cubicBezTo>
                  <a:cubicBezTo>
                    <a:pt x="4193047" y="1655974"/>
                    <a:pt x="4181382" y="1599838"/>
                    <a:pt x="4164508" y="1545989"/>
                  </a:cubicBezTo>
                  <a:lnTo>
                    <a:pt x="4829500" y="1047368"/>
                  </a:lnTo>
                  <a:cubicBezTo>
                    <a:pt x="4920223" y="1107971"/>
                    <a:pt x="5028975" y="1143558"/>
                    <a:pt x="5146012" y="1143558"/>
                  </a:cubicBezTo>
                  <a:cubicBezTo>
                    <a:pt x="5461291" y="1143558"/>
                    <a:pt x="5717791" y="887052"/>
                    <a:pt x="5717791" y="571779"/>
                  </a:cubicBezTo>
                  <a:cubicBezTo>
                    <a:pt x="5717791" y="256506"/>
                    <a:pt x="5461291" y="0"/>
                    <a:pt x="5146012" y="0"/>
                  </a:cubicBezTo>
                  <a:cubicBezTo>
                    <a:pt x="4830745" y="0"/>
                    <a:pt x="4574233" y="256506"/>
                    <a:pt x="4574233" y="571779"/>
                  </a:cubicBezTo>
                  <a:cubicBezTo>
                    <a:pt x="4574233" y="631141"/>
                    <a:pt x="4585897" y="687276"/>
                    <a:pt x="4602771" y="741129"/>
                  </a:cubicBezTo>
                  <a:lnTo>
                    <a:pt x="3937779" y="1239748"/>
                  </a:lnTo>
                  <a:cubicBezTo>
                    <a:pt x="3847057" y="1179146"/>
                    <a:pt x="3738304" y="1143558"/>
                    <a:pt x="3621267" y="1143558"/>
                  </a:cubicBezTo>
                  <a:cubicBezTo>
                    <a:pt x="3306001" y="1143558"/>
                    <a:pt x="3049488" y="1400071"/>
                    <a:pt x="3049488" y="1715337"/>
                  </a:cubicBezTo>
                  <a:cubicBezTo>
                    <a:pt x="3049488" y="1803340"/>
                    <a:pt x="3071127" y="1885727"/>
                    <a:pt x="3106819" y="1960275"/>
                  </a:cubicBezTo>
                  <a:lnTo>
                    <a:pt x="2341461" y="2725633"/>
                  </a:lnTo>
                  <a:cubicBezTo>
                    <a:pt x="2266914" y="2689941"/>
                    <a:pt x="2184526" y="2668302"/>
                    <a:pt x="2096523" y="2668302"/>
                  </a:cubicBezTo>
                  <a:cubicBezTo>
                    <a:pt x="1942753" y="2668302"/>
                    <a:pt x="1803582" y="2729991"/>
                    <a:pt x="1700751" y="2829061"/>
                  </a:cubicBezTo>
                  <a:lnTo>
                    <a:pt x="1136557" y="2546996"/>
                  </a:lnTo>
                  <a:cubicBezTo>
                    <a:pt x="1139390" y="2524024"/>
                    <a:pt x="1143558" y="2501432"/>
                    <a:pt x="1143558" y="2477709"/>
                  </a:cubicBezTo>
                  <a:cubicBezTo>
                    <a:pt x="1143558" y="2162443"/>
                    <a:pt x="887058" y="1905930"/>
                    <a:pt x="571779" y="1905930"/>
                  </a:cubicBezTo>
                  <a:cubicBezTo>
                    <a:pt x="256506" y="1905930"/>
                    <a:pt x="0" y="2162443"/>
                    <a:pt x="0" y="2477709"/>
                  </a:cubicBezTo>
                  <a:cubicBezTo>
                    <a:pt x="0" y="2792988"/>
                    <a:pt x="256506" y="3049488"/>
                    <a:pt x="571779" y="30494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7" name="Google Shape;477;p46"/>
            <p:cNvSpPr/>
            <p:nvPr/>
          </p:nvSpPr>
          <p:spPr>
            <a:xfrm>
              <a:off x="3855328" y="336213"/>
              <a:ext cx="673327" cy="476063"/>
            </a:xfrm>
            <a:custGeom>
              <a:rect b="b" l="l" r="r" t="t"/>
              <a:pathLst>
                <a:path extrusionOk="0" h="4599644" w="6505575">
                  <a:moveTo>
                    <a:pt x="6314982" y="4218459"/>
                  </a:moveTo>
                  <a:lnTo>
                    <a:pt x="6111683" y="4218459"/>
                  </a:lnTo>
                  <a:lnTo>
                    <a:pt x="6111683" y="190593"/>
                  </a:lnTo>
                  <a:cubicBezTo>
                    <a:pt x="6111683" y="85271"/>
                    <a:pt x="6026412" y="0"/>
                    <a:pt x="5921090" y="0"/>
                  </a:cubicBezTo>
                  <a:lnTo>
                    <a:pt x="5158718" y="0"/>
                  </a:lnTo>
                  <a:cubicBezTo>
                    <a:pt x="5053396" y="0"/>
                    <a:pt x="4968125" y="85271"/>
                    <a:pt x="4968125" y="190593"/>
                  </a:cubicBezTo>
                  <a:lnTo>
                    <a:pt x="4968125" y="4218459"/>
                  </a:lnTo>
                  <a:lnTo>
                    <a:pt x="4586939" y="4218459"/>
                  </a:lnTo>
                  <a:lnTo>
                    <a:pt x="4586939" y="1334151"/>
                  </a:lnTo>
                  <a:cubicBezTo>
                    <a:pt x="4586939" y="1228829"/>
                    <a:pt x="4501668" y="1143558"/>
                    <a:pt x="4396346" y="1143558"/>
                  </a:cubicBezTo>
                  <a:lnTo>
                    <a:pt x="3633974" y="1143558"/>
                  </a:lnTo>
                  <a:cubicBezTo>
                    <a:pt x="3528652" y="1143558"/>
                    <a:pt x="3443381" y="1228829"/>
                    <a:pt x="3443381" y="1334151"/>
                  </a:cubicBezTo>
                  <a:lnTo>
                    <a:pt x="3443381" y="4218459"/>
                  </a:lnTo>
                  <a:lnTo>
                    <a:pt x="3062195" y="4218459"/>
                  </a:lnTo>
                  <a:lnTo>
                    <a:pt x="3062195" y="2858895"/>
                  </a:lnTo>
                  <a:cubicBezTo>
                    <a:pt x="3062195" y="2753574"/>
                    <a:pt x="2976923" y="2668302"/>
                    <a:pt x="2871602" y="2668302"/>
                  </a:cubicBezTo>
                  <a:lnTo>
                    <a:pt x="2109230" y="2668302"/>
                  </a:lnTo>
                  <a:cubicBezTo>
                    <a:pt x="2003908" y="2668302"/>
                    <a:pt x="1918636" y="2753574"/>
                    <a:pt x="1918636" y="2858895"/>
                  </a:cubicBezTo>
                  <a:lnTo>
                    <a:pt x="1918636" y="4218459"/>
                  </a:lnTo>
                  <a:lnTo>
                    <a:pt x="1537450" y="4218459"/>
                  </a:lnTo>
                  <a:lnTo>
                    <a:pt x="1537450" y="2096523"/>
                  </a:lnTo>
                  <a:cubicBezTo>
                    <a:pt x="1537450" y="1991202"/>
                    <a:pt x="1452179" y="1905930"/>
                    <a:pt x="1346857" y="1905930"/>
                  </a:cubicBezTo>
                  <a:lnTo>
                    <a:pt x="584485" y="1905930"/>
                  </a:lnTo>
                  <a:cubicBezTo>
                    <a:pt x="479162" y="1905930"/>
                    <a:pt x="393892" y="1991202"/>
                    <a:pt x="393892" y="2096523"/>
                  </a:cubicBezTo>
                  <a:lnTo>
                    <a:pt x="393892" y="4218459"/>
                  </a:lnTo>
                  <a:lnTo>
                    <a:pt x="190593" y="4218459"/>
                  </a:lnTo>
                  <a:cubicBezTo>
                    <a:pt x="85271" y="4218459"/>
                    <a:pt x="0" y="4303730"/>
                    <a:pt x="0" y="4409052"/>
                  </a:cubicBezTo>
                  <a:cubicBezTo>
                    <a:pt x="0" y="4514374"/>
                    <a:pt x="85271" y="4599645"/>
                    <a:pt x="190593" y="4599645"/>
                  </a:cubicBezTo>
                  <a:lnTo>
                    <a:pt x="6314982" y="4599645"/>
                  </a:lnTo>
                  <a:cubicBezTo>
                    <a:pt x="6420304" y="4599645"/>
                    <a:pt x="6505575" y="4514374"/>
                    <a:pt x="6505575" y="4409052"/>
                  </a:cubicBezTo>
                  <a:cubicBezTo>
                    <a:pt x="6505575" y="4303730"/>
                    <a:pt x="6420304" y="4218459"/>
                    <a:pt x="6314982" y="42184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78" name="Google Shape;478;p46"/>
          <p:cNvSpPr txBox="1"/>
          <p:nvPr/>
        </p:nvSpPr>
        <p:spPr>
          <a:xfrm>
            <a:off x="920971" y="3785144"/>
            <a:ext cx="3187800" cy="861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Roboto"/>
                <a:ea typeface="Roboto"/>
                <a:cs typeface="Roboto"/>
                <a:sym typeface="Roboto"/>
              </a:rPr>
              <a:t>Influential Campaigns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300"/>
              <a:buFont typeface="Arial"/>
              <a:buNone/>
            </a:pPr>
            <a:br>
              <a:rPr b="0" i="0" lang="en-US" sz="300" u="none" cap="none" strike="noStrike">
                <a:solidFill>
                  <a:schemeClr val="accent2"/>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We’re connecting with Influencers from different social media platforms to run challenging campaigns around the network</a:t>
            </a:r>
            <a:endParaRPr b="0" i="0" sz="1400" u="none" cap="none" strike="noStrike">
              <a:solidFill>
                <a:srgbClr val="000000"/>
              </a:solidFill>
              <a:latin typeface="Arial"/>
              <a:ea typeface="Arial"/>
              <a:cs typeface="Arial"/>
              <a:sym typeface="Arial"/>
            </a:endParaRPr>
          </a:p>
        </p:txBody>
      </p:sp>
      <p:sp>
        <p:nvSpPr>
          <p:cNvPr id="479" name="Google Shape;479;p46"/>
          <p:cNvSpPr txBox="1"/>
          <p:nvPr/>
        </p:nvSpPr>
        <p:spPr>
          <a:xfrm>
            <a:off x="920971" y="2529067"/>
            <a:ext cx="3187800" cy="861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Roboto"/>
                <a:ea typeface="Roboto"/>
                <a:cs typeface="Roboto"/>
                <a:sym typeface="Roboto"/>
              </a:rPr>
              <a:t>Campus Ambassadors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300"/>
              <a:buFont typeface="Arial"/>
              <a:buNone/>
            </a:pPr>
            <a:br>
              <a:rPr b="0" i="0" lang="en-US" sz="300" u="none" cap="none" strike="noStrike">
                <a:solidFill>
                  <a:schemeClr val="dk1"/>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Connected with Campuses to promote Urban Play to create awareness to the Students about Urban Play App</a:t>
            </a:r>
            <a:endParaRPr b="0" i="0" sz="1400" u="none" cap="none" strike="noStrike">
              <a:solidFill>
                <a:srgbClr val="000000"/>
              </a:solidFill>
              <a:latin typeface="Arial"/>
              <a:ea typeface="Arial"/>
              <a:cs typeface="Arial"/>
              <a:sym typeface="Arial"/>
            </a:endParaRPr>
          </a:p>
        </p:txBody>
      </p:sp>
      <p:grpSp>
        <p:nvGrpSpPr>
          <p:cNvPr id="480" name="Google Shape;480;p46"/>
          <p:cNvGrpSpPr/>
          <p:nvPr/>
        </p:nvGrpSpPr>
        <p:grpSpPr>
          <a:xfrm>
            <a:off x="4210791" y="2340059"/>
            <a:ext cx="1427982" cy="1240089"/>
            <a:chOff x="4210753" y="2340059"/>
            <a:chExt cx="1427982" cy="1240089"/>
          </a:xfrm>
        </p:grpSpPr>
        <p:grpSp>
          <p:nvGrpSpPr>
            <p:cNvPr id="481" name="Google Shape;481;p46"/>
            <p:cNvGrpSpPr/>
            <p:nvPr/>
          </p:nvGrpSpPr>
          <p:grpSpPr>
            <a:xfrm>
              <a:off x="4210753" y="2340059"/>
              <a:ext cx="1427982" cy="1240089"/>
              <a:chOff x="5810370" y="2058896"/>
              <a:chExt cx="2368129" cy="2056533"/>
            </a:xfrm>
          </p:grpSpPr>
          <p:sp>
            <p:nvSpPr>
              <p:cNvPr id="482" name="Google Shape;482;p46"/>
              <p:cNvSpPr/>
              <p:nvPr/>
            </p:nvSpPr>
            <p:spPr>
              <a:xfrm>
                <a:off x="5810370" y="2058896"/>
                <a:ext cx="2368129" cy="2056533"/>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2500" y="63010"/>
                    </a:lnTo>
                    <a:cubicBezTo>
                      <a:pt x="1772114" y="44314"/>
                      <a:pt x="1751341" y="33928"/>
                      <a:pt x="1730568"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3" name="Google Shape;483;p46"/>
              <p:cNvSpPr/>
              <p:nvPr/>
            </p:nvSpPr>
            <p:spPr>
              <a:xfrm>
                <a:off x="5997014" y="2220982"/>
                <a:ext cx="1995149" cy="1732629"/>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2500" y="63010"/>
                    </a:lnTo>
                    <a:cubicBezTo>
                      <a:pt x="1772114" y="44314"/>
                      <a:pt x="1751341" y="33928"/>
                      <a:pt x="1730568" y="33928"/>
                    </a:cubicBezTo>
                    <a:close/>
                  </a:path>
                </a:pathLst>
              </a:custGeom>
              <a:gradFill>
                <a:gsLst>
                  <a:gs pos="0">
                    <a:schemeClr val="accent1"/>
                  </a:gs>
                  <a:gs pos="100000">
                    <a:schemeClr val="accent2"/>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84" name="Google Shape;484;p46"/>
            <p:cNvGrpSpPr/>
            <p:nvPr/>
          </p:nvGrpSpPr>
          <p:grpSpPr>
            <a:xfrm>
              <a:off x="4712656" y="2748644"/>
              <a:ext cx="422020" cy="421332"/>
              <a:chOff x="5510212" y="2844164"/>
              <a:chExt cx="1168707" cy="1166802"/>
            </a:xfrm>
          </p:grpSpPr>
          <p:sp>
            <p:nvSpPr>
              <p:cNvPr id="485" name="Google Shape;485;p46"/>
              <p:cNvSpPr/>
              <p:nvPr/>
            </p:nvSpPr>
            <p:spPr>
              <a:xfrm>
                <a:off x="5580697" y="2844164"/>
                <a:ext cx="230505" cy="230504"/>
              </a:xfrm>
              <a:custGeom>
                <a:rect b="b" l="l" r="r" t="t"/>
                <a:pathLst>
                  <a:path extrusionOk="0" h="230504" w="230505">
                    <a:moveTo>
                      <a:pt x="230505" y="115253"/>
                    </a:moveTo>
                    <a:cubicBezTo>
                      <a:pt x="230505" y="178905"/>
                      <a:pt x="178905" y="230505"/>
                      <a:pt x="115253" y="230505"/>
                    </a:cubicBezTo>
                    <a:cubicBezTo>
                      <a:pt x="51600" y="230505"/>
                      <a:pt x="0" y="178905"/>
                      <a:pt x="0" y="115252"/>
                    </a:cubicBezTo>
                    <a:cubicBezTo>
                      <a:pt x="0" y="51600"/>
                      <a:pt x="51600" y="0"/>
                      <a:pt x="115253" y="0"/>
                    </a:cubicBezTo>
                    <a:cubicBezTo>
                      <a:pt x="178905" y="0"/>
                      <a:pt x="230505" y="51600"/>
                      <a:pt x="230505" y="1152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46"/>
              <p:cNvSpPr/>
              <p:nvPr/>
            </p:nvSpPr>
            <p:spPr>
              <a:xfrm>
                <a:off x="5510212" y="3117531"/>
                <a:ext cx="371475" cy="646737"/>
              </a:xfrm>
              <a:custGeom>
                <a:rect b="b" l="l" r="r" t="t"/>
                <a:pathLst>
                  <a:path extrusionOk="0" h="646737" w="371475">
                    <a:moveTo>
                      <a:pt x="57150" y="360988"/>
                    </a:moveTo>
                    <a:lnTo>
                      <a:pt x="68580" y="360988"/>
                    </a:lnTo>
                    <a:lnTo>
                      <a:pt x="68580" y="589588"/>
                    </a:lnTo>
                    <a:cubicBezTo>
                      <a:pt x="68580" y="621030"/>
                      <a:pt x="94298" y="646738"/>
                      <a:pt x="125730" y="646738"/>
                    </a:cubicBezTo>
                    <a:lnTo>
                      <a:pt x="245745" y="646738"/>
                    </a:lnTo>
                    <a:cubicBezTo>
                      <a:pt x="277178" y="646738"/>
                      <a:pt x="302895" y="621030"/>
                      <a:pt x="302895" y="589588"/>
                    </a:cubicBezTo>
                    <a:lnTo>
                      <a:pt x="302895" y="576263"/>
                    </a:lnTo>
                    <a:cubicBezTo>
                      <a:pt x="292418" y="556250"/>
                      <a:pt x="285750" y="533400"/>
                      <a:pt x="285750" y="509588"/>
                    </a:cubicBezTo>
                    <a:lnTo>
                      <a:pt x="285750" y="210503"/>
                    </a:lnTo>
                    <a:cubicBezTo>
                      <a:pt x="285750" y="152400"/>
                      <a:pt x="320993" y="101918"/>
                      <a:pt x="371475" y="80010"/>
                    </a:cubicBezTo>
                    <a:lnTo>
                      <a:pt x="371475" y="57150"/>
                    </a:lnTo>
                    <a:cubicBezTo>
                      <a:pt x="371475" y="25718"/>
                      <a:pt x="345758" y="0"/>
                      <a:pt x="314325" y="0"/>
                    </a:cubicBezTo>
                    <a:lnTo>
                      <a:pt x="57150" y="0"/>
                    </a:lnTo>
                    <a:cubicBezTo>
                      <a:pt x="25718" y="0"/>
                      <a:pt x="0" y="25718"/>
                      <a:pt x="0" y="57150"/>
                    </a:cubicBezTo>
                    <a:lnTo>
                      <a:pt x="0" y="303848"/>
                    </a:lnTo>
                    <a:cubicBezTo>
                      <a:pt x="0" y="335280"/>
                      <a:pt x="24765" y="360988"/>
                      <a:pt x="57150" y="3609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7" name="Google Shape;487;p46"/>
              <p:cNvSpPr/>
              <p:nvPr/>
            </p:nvSpPr>
            <p:spPr>
              <a:xfrm>
                <a:off x="6378892" y="2844164"/>
                <a:ext cx="230504" cy="230504"/>
              </a:xfrm>
              <a:custGeom>
                <a:rect b="b" l="l" r="r" t="t"/>
                <a:pathLst>
                  <a:path extrusionOk="0" h="230504" w="230504">
                    <a:moveTo>
                      <a:pt x="230505" y="115253"/>
                    </a:moveTo>
                    <a:cubicBezTo>
                      <a:pt x="230505" y="178905"/>
                      <a:pt x="178905" y="230505"/>
                      <a:pt x="115253" y="230505"/>
                    </a:cubicBezTo>
                    <a:cubicBezTo>
                      <a:pt x="51600" y="230505"/>
                      <a:pt x="0" y="178905"/>
                      <a:pt x="0" y="115252"/>
                    </a:cubicBezTo>
                    <a:cubicBezTo>
                      <a:pt x="0" y="51600"/>
                      <a:pt x="51600" y="0"/>
                      <a:pt x="115253" y="0"/>
                    </a:cubicBezTo>
                    <a:cubicBezTo>
                      <a:pt x="178905" y="0"/>
                      <a:pt x="230505" y="51600"/>
                      <a:pt x="230505" y="1152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8" name="Google Shape;488;p46"/>
              <p:cNvSpPr/>
              <p:nvPr/>
            </p:nvSpPr>
            <p:spPr>
              <a:xfrm>
                <a:off x="6307444" y="3116579"/>
                <a:ext cx="371475" cy="645794"/>
              </a:xfrm>
              <a:custGeom>
                <a:rect b="b" l="l" r="r" t="t"/>
                <a:pathLst>
                  <a:path extrusionOk="0" h="645794" w="371475">
                    <a:moveTo>
                      <a:pt x="0" y="57150"/>
                    </a:moveTo>
                    <a:lnTo>
                      <a:pt x="0" y="80010"/>
                    </a:lnTo>
                    <a:cubicBezTo>
                      <a:pt x="50492" y="101918"/>
                      <a:pt x="85725" y="152400"/>
                      <a:pt x="85725" y="210502"/>
                    </a:cubicBezTo>
                    <a:lnTo>
                      <a:pt x="85725" y="508635"/>
                    </a:lnTo>
                    <a:cubicBezTo>
                      <a:pt x="85725" y="532448"/>
                      <a:pt x="80010" y="555308"/>
                      <a:pt x="68590" y="575310"/>
                    </a:cubicBezTo>
                    <a:lnTo>
                      <a:pt x="68590" y="588645"/>
                    </a:lnTo>
                    <a:cubicBezTo>
                      <a:pt x="68590" y="620078"/>
                      <a:pt x="94298" y="645795"/>
                      <a:pt x="125740" y="645795"/>
                    </a:cubicBezTo>
                    <a:lnTo>
                      <a:pt x="245755" y="645795"/>
                    </a:lnTo>
                    <a:cubicBezTo>
                      <a:pt x="277187" y="645795"/>
                      <a:pt x="302905" y="620078"/>
                      <a:pt x="302905" y="588645"/>
                    </a:cubicBezTo>
                    <a:lnTo>
                      <a:pt x="302905" y="360045"/>
                    </a:lnTo>
                    <a:lnTo>
                      <a:pt x="314325" y="360045"/>
                    </a:lnTo>
                    <a:cubicBezTo>
                      <a:pt x="345767" y="360045"/>
                      <a:pt x="371475" y="334328"/>
                      <a:pt x="371475" y="302895"/>
                    </a:cubicBezTo>
                    <a:lnTo>
                      <a:pt x="371475" y="57150"/>
                    </a:lnTo>
                    <a:cubicBezTo>
                      <a:pt x="371475" y="25717"/>
                      <a:pt x="345767" y="0"/>
                      <a:pt x="314325" y="0"/>
                    </a:cubicBezTo>
                    <a:lnTo>
                      <a:pt x="57150" y="0"/>
                    </a:lnTo>
                    <a:cubicBezTo>
                      <a:pt x="25727" y="0"/>
                      <a:pt x="0" y="25708"/>
                      <a:pt x="0" y="5715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9" name="Google Shape;489;p46"/>
              <p:cNvSpPr/>
              <p:nvPr/>
            </p:nvSpPr>
            <p:spPr>
              <a:xfrm>
                <a:off x="5882639" y="3270884"/>
                <a:ext cx="425767" cy="740082"/>
              </a:xfrm>
              <a:custGeom>
                <a:rect b="b" l="l" r="r" t="t"/>
                <a:pathLst>
                  <a:path extrusionOk="0" h="740082" w="425767">
                    <a:moveTo>
                      <a:pt x="0" y="57140"/>
                    </a:moveTo>
                    <a:lnTo>
                      <a:pt x="0" y="57140"/>
                    </a:lnTo>
                    <a:lnTo>
                      <a:pt x="0" y="150485"/>
                    </a:lnTo>
                    <a:lnTo>
                      <a:pt x="0" y="356226"/>
                    </a:lnTo>
                    <a:cubicBezTo>
                      <a:pt x="0" y="387658"/>
                      <a:pt x="25718" y="413376"/>
                      <a:pt x="57150" y="413376"/>
                    </a:cubicBezTo>
                    <a:lnTo>
                      <a:pt x="79058" y="413376"/>
                    </a:lnTo>
                    <a:lnTo>
                      <a:pt x="79058" y="682933"/>
                    </a:lnTo>
                    <a:cubicBezTo>
                      <a:pt x="79058" y="714366"/>
                      <a:pt x="104775" y="740083"/>
                      <a:pt x="136208" y="740083"/>
                    </a:cubicBezTo>
                    <a:lnTo>
                      <a:pt x="289560" y="740083"/>
                    </a:lnTo>
                    <a:cubicBezTo>
                      <a:pt x="320993" y="740083"/>
                      <a:pt x="346710" y="714366"/>
                      <a:pt x="346710" y="682933"/>
                    </a:cubicBezTo>
                    <a:lnTo>
                      <a:pt x="346710" y="412423"/>
                    </a:lnTo>
                    <a:lnTo>
                      <a:pt x="368618" y="412423"/>
                    </a:lnTo>
                    <a:cubicBezTo>
                      <a:pt x="400050" y="412423"/>
                      <a:pt x="425768" y="386715"/>
                      <a:pt x="425768" y="355273"/>
                    </a:cubicBezTo>
                    <a:lnTo>
                      <a:pt x="425768" y="150495"/>
                    </a:lnTo>
                    <a:lnTo>
                      <a:pt x="425768" y="57150"/>
                    </a:lnTo>
                    <a:lnTo>
                      <a:pt x="425768" y="57150"/>
                    </a:lnTo>
                    <a:cubicBezTo>
                      <a:pt x="425768" y="25717"/>
                      <a:pt x="400050" y="0"/>
                      <a:pt x="368618" y="0"/>
                    </a:cubicBezTo>
                    <a:lnTo>
                      <a:pt x="57150" y="0"/>
                    </a:lnTo>
                    <a:cubicBezTo>
                      <a:pt x="24765" y="-10"/>
                      <a:pt x="0" y="25717"/>
                      <a:pt x="0" y="571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0" name="Google Shape;490;p46"/>
              <p:cNvSpPr/>
              <p:nvPr/>
            </p:nvSpPr>
            <p:spPr>
              <a:xfrm>
                <a:off x="5962649" y="2958464"/>
                <a:ext cx="264795" cy="264795"/>
              </a:xfrm>
              <a:custGeom>
                <a:rect b="b" l="l" r="r" t="t"/>
                <a:pathLst>
                  <a:path extrusionOk="0" h="264795" w="264795">
                    <a:moveTo>
                      <a:pt x="264795" y="132398"/>
                    </a:moveTo>
                    <a:cubicBezTo>
                      <a:pt x="264795" y="205519"/>
                      <a:pt x="205519" y="264795"/>
                      <a:pt x="132398" y="264795"/>
                    </a:cubicBezTo>
                    <a:cubicBezTo>
                      <a:pt x="59276" y="264795"/>
                      <a:pt x="0" y="205519"/>
                      <a:pt x="0" y="132398"/>
                    </a:cubicBezTo>
                    <a:cubicBezTo>
                      <a:pt x="0" y="59276"/>
                      <a:pt x="59276" y="0"/>
                      <a:pt x="132398" y="0"/>
                    </a:cubicBezTo>
                    <a:cubicBezTo>
                      <a:pt x="205519" y="0"/>
                      <a:pt x="264795" y="59276"/>
                      <a:pt x="264795" y="1323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491" name="Google Shape;491;p46"/>
          <p:cNvGrpSpPr/>
          <p:nvPr/>
        </p:nvGrpSpPr>
        <p:grpSpPr>
          <a:xfrm>
            <a:off x="4253018" y="3592270"/>
            <a:ext cx="1427982" cy="1240089"/>
            <a:chOff x="4210829" y="3596236"/>
            <a:chExt cx="1427982" cy="1240089"/>
          </a:xfrm>
        </p:grpSpPr>
        <p:grpSp>
          <p:nvGrpSpPr>
            <p:cNvPr id="492" name="Google Shape;492;p46"/>
            <p:cNvGrpSpPr/>
            <p:nvPr/>
          </p:nvGrpSpPr>
          <p:grpSpPr>
            <a:xfrm>
              <a:off x="4210829" y="3596236"/>
              <a:ext cx="1427982" cy="1240089"/>
              <a:chOff x="5810370" y="4129971"/>
              <a:chExt cx="2368129" cy="2056533"/>
            </a:xfrm>
          </p:grpSpPr>
          <p:sp>
            <p:nvSpPr>
              <p:cNvPr id="493" name="Google Shape;493;p46"/>
              <p:cNvSpPr/>
              <p:nvPr/>
            </p:nvSpPr>
            <p:spPr>
              <a:xfrm>
                <a:off x="5810370" y="4129971"/>
                <a:ext cx="2368129" cy="2056533"/>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1"/>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1"/>
                      <a:pt x="2339219" y="1026880"/>
                      <a:pt x="2328832" y="1008184"/>
                    </a:cubicBezTo>
                    <a:lnTo>
                      <a:pt x="1782500" y="63010"/>
                    </a:lnTo>
                    <a:cubicBezTo>
                      <a:pt x="1772114" y="44314"/>
                      <a:pt x="1751341" y="33928"/>
                      <a:pt x="1730568"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4" name="Google Shape;494;p46"/>
              <p:cNvSpPr/>
              <p:nvPr/>
            </p:nvSpPr>
            <p:spPr>
              <a:xfrm>
                <a:off x="5997014" y="4292057"/>
                <a:ext cx="1995149" cy="1732629"/>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1"/>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1"/>
                      <a:pt x="2339219" y="1026880"/>
                      <a:pt x="2328832" y="1008184"/>
                    </a:cubicBezTo>
                    <a:lnTo>
                      <a:pt x="1782500" y="63010"/>
                    </a:lnTo>
                    <a:cubicBezTo>
                      <a:pt x="1772114" y="44314"/>
                      <a:pt x="1751341" y="33928"/>
                      <a:pt x="1730568" y="33928"/>
                    </a:cubicBezTo>
                    <a:close/>
                  </a:path>
                </a:pathLst>
              </a:custGeom>
              <a:gradFill>
                <a:gsLst>
                  <a:gs pos="0">
                    <a:schemeClr val="accent2"/>
                  </a:gs>
                  <a:gs pos="100000">
                    <a:schemeClr val="accent3"/>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95" name="Google Shape;495;p46"/>
            <p:cNvGrpSpPr/>
            <p:nvPr/>
          </p:nvGrpSpPr>
          <p:grpSpPr>
            <a:xfrm>
              <a:off x="4712791" y="4023710"/>
              <a:ext cx="422832" cy="384267"/>
              <a:chOff x="4362452" y="1853507"/>
              <a:chExt cx="3465840" cy="3149727"/>
            </a:xfrm>
          </p:grpSpPr>
          <p:sp>
            <p:nvSpPr>
              <p:cNvPr id="496" name="Google Shape;496;p46"/>
              <p:cNvSpPr/>
              <p:nvPr/>
            </p:nvSpPr>
            <p:spPr>
              <a:xfrm>
                <a:off x="5190896" y="4083184"/>
                <a:ext cx="323173" cy="919955"/>
              </a:xfrm>
              <a:custGeom>
                <a:rect b="b" l="l" r="r" t="t"/>
                <a:pathLst>
                  <a:path extrusionOk="0" h="919955" w="323173">
                    <a:moveTo>
                      <a:pt x="54740" y="231117"/>
                    </a:moveTo>
                    <a:cubicBezTo>
                      <a:pt x="24470" y="261387"/>
                      <a:pt x="0" y="320537"/>
                      <a:pt x="0" y="363276"/>
                    </a:cubicBezTo>
                    <a:lnTo>
                      <a:pt x="0" y="919955"/>
                    </a:lnTo>
                    <a:lnTo>
                      <a:pt x="323174" y="919955"/>
                    </a:lnTo>
                    <a:lnTo>
                      <a:pt x="323174" y="40102"/>
                    </a:lnTo>
                    <a:cubicBezTo>
                      <a:pt x="323174" y="-2636"/>
                      <a:pt x="298704" y="-12857"/>
                      <a:pt x="268434" y="17414"/>
                    </a:cubicBezTo>
                    <a:lnTo>
                      <a:pt x="54740" y="2311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7" name="Google Shape;497;p46"/>
              <p:cNvSpPr/>
              <p:nvPr/>
            </p:nvSpPr>
            <p:spPr>
              <a:xfrm>
                <a:off x="6610397" y="3555512"/>
                <a:ext cx="323173" cy="1447713"/>
              </a:xfrm>
              <a:custGeom>
                <a:rect b="b" l="l" r="r" t="t"/>
                <a:pathLst>
                  <a:path extrusionOk="0" h="1447713" w="323173">
                    <a:moveTo>
                      <a:pt x="54740" y="231371"/>
                    </a:moveTo>
                    <a:cubicBezTo>
                      <a:pt x="24546" y="261641"/>
                      <a:pt x="0" y="320801"/>
                      <a:pt x="0" y="363616"/>
                    </a:cubicBezTo>
                    <a:lnTo>
                      <a:pt x="0" y="1447713"/>
                    </a:lnTo>
                    <a:lnTo>
                      <a:pt x="323174" y="1447713"/>
                    </a:lnTo>
                    <a:lnTo>
                      <a:pt x="323174" y="40052"/>
                    </a:lnTo>
                    <a:cubicBezTo>
                      <a:pt x="323174" y="-2687"/>
                      <a:pt x="298704" y="-12831"/>
                      <a:pt x="268434" y="17439"/>
                    </a:cubicBezTo>
                    <a:lnTo>
                      <a:pt x="54740" y="23137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8" name="Google Shape;498;p46"/>
              <p:cNvSpPr/>
              <p:nvPr/>
            </p:nvSpPr>
            <p:spPr>
              <a:xfrm>
                <a:off x="7083390" y="3105167"/>
                <a:ext cx="300485" cy="1897972"/>
              </a:xfrm>
              <a:custGeom>
                <a:rect b="b" l="l" r="r" t="t"/>
                <a:pathLst>
                  <a:path extrusionOk="0" h="1897972" w="300485">
                    <a:moveTo>
                      <a:pt x="54816" y="207952"/>
                    </a:moveTo>
                    <a:cubicBezTo>
                      <a:pt x="24546" y="238146"/>
                      <a:pt x="0" y="297296"/>
                      <a:pt x="0" y="340035"/>
                    </a:cubicBezTo>
                    <a:lnTo>
                      <a:pt x="0" y="1897973"/>
                    </a:lnTo>
                    <a:lnTo>
                      <a:pt x="300485" y="1897973"/>
                    </a:lnTo>
                    <a:lnTo>
                      <a:pt x="300485" y="40102"/>
                    </a:lnTo>
                    <a:cubicBezTo>
                      <a:pt x="300485" y="-2636"/>
                      <a:pt x="275939" y="-12857"/>
                      <a:pt x="245669" y="17414"/>
                    </a:cubicBezTo>
                    <a:lnTo>
                      <a:pt x="54816" y="20795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p46"/>
              <p:cNvSpPr/>
              <p:nvPr/>
            </p:nvSpPr>
            <p:spPr>
              <a:xfrm>
                <a:off x="6137186" y="4029149"/>
                <a:ext cx="323173" cy="973999"/>
              </a:xfrm>
              <a:custGeom>
                <a:rect b="b" l="l" r="r" t="t"/>
                <a:pathLst>
                  <a:path extrusionOk="0" h="973999" w="323173">
                    <a:moveTo>
                      <a:pt x="64332" y="221277"/>
                    </a:moveTo>
                    <a:cubicBezTo>
                      <a:pt x="64332" y="221277"/>
                      <a:pt x="49930" y="235755"/>
                      <a:pt x="32128" y="253567"/>
                    </a:cubicBezTo>
                    <a:cubicBezTo>
                      <a:pt x="14402" y="271379"/>
                      <a:pt x="0" y="320537"/>
                      <a:pt x="0" y="363276"/>
                    </a:cubicBezTo>
                    <a:lnTo>
                      <a:pt x="0" y="974000"/>
                    </a:lnTo>
                    <a:lnTo>
                      <a:pt x="323174" y="974000"/>
                    </a:lnTo>
                    <a:lnTo>
                      <a:pt x="323174" y="40102"/>
                    </a:lnTo>
                    <a:cubicBezTo>
                      <a:pt x="323174" y="-2637"/>
                      <a:pt x="298628" y="-12857"/>
                      <a:pt x="268357" y="17414"/>
                    </a:cubicBezTo>
                    <a:lnTo>
                      <a:pt x="64332" y="22127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p46"/>
              <p:cNvSpPr/>
              <p:nvPr/>
            </p:nvSpPr>
            <p:spPr>
              <a:xfrm>
                <a:off x="5664041" y="4068825"/>
                <a:ext cx="323173" cy="934323"/>
              </a:xfrm>
              <a:custGeom>
                <a:rect b="b" l="l" r="r" t="t"/>
                <a:pathLst>
                  <a:path extrusionOk="0" h="934323" w="323173">
                    <a:moveTo>
                      <a:pt x="54816" y="17380"/>
                    </a:moveTo>
                    <a:cubicBezTo>
                      <a:pt x="24546" y="-12814"/>
                      <a:pt x="0" y="-2670"/>
                      <a:pt x="0" y="40069"/>
                    </a:cubicBezTo>
                    <a:lnTo>
                      <a:pt x="0" y="934324"/>
                    </a:lnTo>
                    <a:lnTo>
                      <a:pt x="323174" y="934324"/>
                    </a:lnTo>
                    <a:lnTo>
                      <a:pt x="323174" y="362538"/>
                    </a:lnTo>
                    <a:cubicBezTo>
                      <a:pt x="323174" y="319799"/>
                      <a:pt x="299942" y="261963"/>
                      <a:pt x="271224" y="233398"/>
                    </a:cubicBezTo>
                    <a:lnTo>
                      <a:pt x="219275" y="181677"/>
                    </a:lnTo>
                    <a:lnTo>
                      <a:pt x="54816" y="173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p46"/>
              <p:cNvSpPr/>
              <p:nvPr/>
            </p:nvSpPr>
            <p:spPr>
              <a:xfrm>
                <a:off x="4679889" y="4556618"/>
                <a:ext cx="360721" cy="446616"/>
              </a:xfrm>
              <a:custGeom>
                <a:rect b="b" l="l" r="r" t="t"/>
                <a:pathLst>
                  <a:path extrusionOk="0" h="446616" w="360721">
                    <a:moveTo>
                      <a:pt x="159029" y="164629"/>
                    </a:moveTo>
                    <a:lnTo>
                      <a:pt x="54664" y="269156"/>
                    </a:lnTo>
                    <a:cubicBezTo>
                      <a:pt x="24470" y="299427"/>
                      <a:pt x="0" y="351386"/>
                      <a:pt x="0" y="385295"/>
                    </a:cubicBezTo>
                    <a:lnTo>
                      <a:pt x="0" y="446617"/>
                    </a:lnTo>
                    <a:lnTo>
                      <a:pt x="360721" y="446617"/>
                    </a:lnTo>
                    <a:lnTo>
                      <a:pt x="360721" y="40052"/>
                    </a:lnTo>
                    <a:cubicBezTo>
                      <a:pt x="360721" y="-2687"/>
                      <a:pt x="336252" y="-12831"/>
                      <a:pt x="305981" y="17439"/>
                    </a:cubicBezTo>
                    <a:lnTo>
                      <a:pt x="159029" y="164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p46"/>
              <p:cNvSpPr/>
              <p:nvPr/>
            </p:nvSpPr>
            <p:spPr>
              <a:xfrm>
                <a:off x="4362452" y="1853507"/>
                <a:ext cx="3465840" cy="2580443"/>
              </a:xfrm>
              <a:custGeom>
                <a:rect b="b" l="l" r="r" t="t"/>
                <a:pathLst>
                  <a:path extrusionOk="0" h="2580443" w="3465840">
                    <a:moveTo>
                      <a:pt x="3411100" y="1277588"/>
                    </a:moveTo>
                    <a:cubicBezTo>
                      <a:pt x="3441294" y="1307859"/>
                      <a:pt x="3465841" y="1297638"/>
                      <a:pt x="3465841" y="1254900"/>
                    </a:cubicBezTo>
                    <a:lnTo>
                      <a:pt x="3465841" y="148580"/>
                    </a:lnTo>
                    <a:cubicBezTo>
                      <a:pt x="3465841" y="69371"/>
                      <a:pt x="3389964" y="0"/>
                      <a:pt x="3311221" y="0"/>
                    </a:cubicBezTo>
                    <a:lnTo>
                      <a:pt x="2211322" y="0"/>
                    </a:lnTo>
                    <a:cubicBezTo>
                      <a:pt x="2168583" y="0"/>
                      <a:pt x="2158363" y="24546"/>
                      <a:pt x="2188633" y="54816"/>
                    </a:cubicBezTo>
                    <a:lnTo>
                      <a:pt x="2579863" y="446351"/>
                    </a:lnTo>
                    <a:lnTo>
                      <a:pt x="2420291" y="605228"/>
                    </a:lnTo>
                    <a:lnTo>
                      <a:pt x="1680189" y="1346025"/>
                    </a:lnTo>
                    <a:lnTo>
                      <a:pt x="1288730" y="954653"/>
                    </a:lnTo>
                    <a:cubicBezTo>
                      <a:pt x="1258460" y="924382"/>
                      <a:pt x="1209520" y="924458"/>
                      <a:pt x="1179250" y="954653"/>
                    </a:cubicBezTo>
                    <a:lnTo>
                      <a:pt x="90666" y="2044017"/>
                    </a:lnTo>
                    <a:cubicBezTo>
                      <a:pt x="-30273" y="2165033"/>
                      <a:pt x="-30197" y="2361152"/>
                      <a:pt x="90742" y="2482082"/>
                    </a:cubicBezTo>
                    <a:lnTo>
                      <a:pt x="98334" y="2489749"/>
                    </a:lnTo>
                    <a:cubicBezTo>
                      <a:pt x="219273" y="2610688"/>
                      <a:pt x="415392" y="2610688"/>
                      <a:pt x="536246" y="2489673"/>
                    </a:cubicBezTo>
                    <a:lnTo>
                      <a:pt x="1233923" y="1791614"/>
                    </a:lnTo>
                    <a:lnTo>
                      <a:pt x="1625382" y="2182682"/>
                    </a:lnTo>
                    <a:cubicBezTo>
                      <a:pt x="1655652" y="2212877"/>
                      <a:pt x="1704668" y="2212877"/>
                      <a:pt x="1734938" y="2182682"/>
                    </a:cubicBezTo>
                    <a:lnTo>
                      <a:pt x="3025376" y="892016"/>
                    </a:lnTo>
                    <a:lnTo>
                      <a:pt x="3411100" y="12775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503" name="Google Shape;503;p46"/>
          <p:cNvGrpSpPr/>
          <p:nvPr/>
        </p:nvGrpSpPr>
        <p:grpSpPr>
          <a:xfrm>
            <a:off x="6404602" y="2340052"/>
            <a:ext cx="1427982" cy="1240089"/>
            <a:chOff x="6446328" y="3596186"/>
            <a:chExt cx="1427982" cy="1240089"/>
          </a:xfrm>
        </p:grpSpPr>
        <p:grpSp>
          <p:nvGrpSpPr>
            <p:cNvPr id="504" name="Google Shape;504;p46"/>
            <p:cNvGrpSpPr/>
            <p:nvPr/>
          </p:nvGrpSpPr>
          <p:grpSpPr>
            <a:xfrm>
              <a:off x="6446328" y="3596186"/>
              <a:ext cx="1427982" cy="1240089"/>
              <a:chOff x="4013500" y="3097549"/>
              <a:chExt cx="2368129" cy="2056533"/>
            </a:xfrm>
          </p:grpSpPr>
          <p:sp>
            <p:nvSpPr>
              <p:cNvPr id="505" name="Google Shape;505;p46"/>
              <p:cNvSpPr/>
              <p:nvPr/>
            </p:nvSpPr>
            <p:spPr>
              <a:xfrm>
                <a:off x="4013500" y="3097549"/>
                <a:ext cx="2368129" cy="2056533"/>
              </a:xfrm>
              <a:custGeom>
                <a:rect b="b" l="l" r="r" t="t"/>
                <a:pathLst>
                  <a:path extrusionOk="0" h="2056533" w="2368129">
                    <a:moveTo>
                      <a:pt x="1728490" y="33928"/>
                    </a:moveTo>
                    <a:lnTo>
                      <a:pt x="637905" y="33928"/>
                    </a:lnTo>
                    <a:cubicBezTo>
                      <a:pt x="617131" y="33928"/>
                      <a:pt x="596358" y="44314"/>
                      <a:pt x="585972"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0423" y="65087"/>
                    </a:lnTo>
                    <a:cubicBezTo>
                      <a:pt x="1770037" y="46391"/>
                      <a:pt x="1749264" y="33928"/>
                      <a:pt x="1728490"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6" name="Google Shape;506;p46"/>
              <p:cNvSpPr/>
              <p:nvPr/>
            </p:nvSpPr>
            <p:spPr>
              <a:xfrm>
                <a:off x="4200144" y="3259635"/>
                <a:ext cx="1995149" cy="1732629"/>
              </a:xfrm>
              <a:custGeom>
                <a:rect b="b" l="l" r="r" t="t"/>
                <a:pathLst>
                  <a:path extrusionOk="0" h="2056533" w="2368129">
                    <a:moveTo>
                      <a:pt x="1728490" y="33928"/>
                    </a:moveTo>
                    <a:lnTo>
                      <a:pt x="637905" y="33928"/>
                    </a:lnTo>
                    <a:cubicBezTo>
                      <a:pt x="617131" y="33928"/>
                      <a:pt x="596358" y="44314"/>
                      <a:pt x="585972"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0423" y="65087"/>
                    </a:lnTo>
                    <a:cubicBezTo>
                      <a:pt x="1770037" y="46391"/>
                      <a:pt x="1749264" y="33928"/>
                      <a:pt x="1728490" y="33928"/>
                    </a:cubicBezTo>
                    <a:close/>
                  </a:path>
                </a:pathLst>
              </a:custGeom>
              <a:gradFill>
                <a:gsLst>
                  <a:gs pos="0">
                    <a:schemeClr val="accent4"/>
                  </a:gs>
                  <a:gs pos="100000">
                    <a:schemeClr val="accent5"/>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07" name="Google Shape;507;p46"/>
            <p:cNvGrpSpPr/>
            <p:nvPr/>
          </p:nvGrpSpPr>
          <p:grpSpPr>
            <a:xfrm>
              <a:off x="6955035" y="4004440"/>
              <a:ext cx="409287" cy="422606"/>
              <a:chOff x="3840480" y="1100138"/>
              <a:chExt cx="4507571" cy="4654255"/>
            </a:xfrm>
          </p:grpSpPr>
          <p:sp>
            <p:nvSpPr>
              <p:cNvPr id="508" name="Google Shape;508;p46"/>
              <p:cNvSpPr/>
              <p:nvPr/>
            </p:nvSpPr>
            <p:spPr>
              <a:xfrm>
                <a:off x="3840480" y="1100138"/>
                <a:ext cx="3655691" cy="2635271"/>
              </a:xfrm>
              <a:custGeom>
                <a:rect b="b" l="l" r="r" t="t"/>
                <a:pathLst>
                  <a:path extrusionOk="0" h="2635271" w="3655691">
                    <a:moveTo>
                      <a:pt x="3593172" y="1199539"/>
                    </a:moveTo>
                    <a:cubicBezTo>
                      <a:pt x="3660799" y="1199539"/>
                      <a:pt x="3679849" y="1108099"/>
                      <a:pt x="3618889" y="1080477"/>
                    </a:cubicBezTo>
                    <a:lnTo>
                      <a:pt x="1238592" y="25107"/>
                    </a:lnTo>
                    <a:cubicBezTo>
                      <a:pt x="1093812" y="-39663"/>
                      <a:pt x="923314" y="25107"/>
                      <a:pt x="858544" y="170839"/>
                    </a:cubicBezTo>
                    <a:lnTo>
                      <a:pt x="25107" y="2039644"/>
                    </a:lnTo>
                    <a:cubicBezTo>
                      <a:pt x="-39663" y="2184424"/>
                      <a:pt x="25107" y="2354922"/>
                      <a:pt x="170839" y="2419692"/>
                    </a:cubicBezTo>
                    <a:lnTo>
                      <a:pt x="650899" y="2627337"/>
                    </a:lnTo>
                    <a:cubicBezTo>
                      <a:pt x="710907" y="2654007"/>
                      <a:pt x="779487" y="2610192"/>
                      <a:pt x="779487" y="2544469"/>
                    </a:cubicBezTo>
                    <a:lnTo>
                      <a:pt x="779487" y="1751037"/>
                    </a:lnTo>
                    <a:cubicBezTo>
                      <a:pt x="779487" y="1447189"/>
                      <a:pt x="1026184" y="1200492"/>
                      <a:pt x="1330032" y="1200492"/>
                    </a:cubicBezTo>
                    <a:lnTo>
                      <a:pt x="3593172" y="1200492"/>
                    </a:lnTo>
                    <a:lnTo>
                      <a:pt x="3593172" y="119953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9" name="Google Shape;509;p46"/>
              <p:cNvSpPr/>
              <p:nvPr/>
            </p:nvSpPr>
            <p:spPr>
              <a:xfrm>
                <a:off x="4878094" y="2558757"/>
                <a:ext cx="3469957" cy="2622232"/>
              </a:xfrm>
              <a:custGeom>
                <a:rect b="b" l="l" r="r" t="t"/>
                <a:pathLst>
                  <a:path extrusionOk="0" h="2622232" w="3469957">
                    <a:moveTo>
                      <a:pt x="3178493" y="0"/>
                    </a:moveTo>
                    <a:lnTo>
                      <a:pt x="291465" y="0"/>
                    </a:lnTo>
                    <a:cubicBezTo>
                      <a:pt x="130492" y="0"/>
                      <a:pt x="0" y="130492"/>
                      <a:pt x="0" y="291465"/>
                    </a:cubicBezTo>
                    <a:lnTo>
                      <a:pt x="0" y="2330768"/>
                    </a:lnTo>
                    <a:cubicBezTo>
                      <a:pt x="0" y="2491740"/>
                      <a:pt x="130492" y="2622233"/>
                      <a:pt x="291465" y="2622233"/>
                    </a:cubicBezTo>
                    <a:lnTo>
                      <a:pt x="679133" y="2622233"/>
                    </a:lnTo>
                    <a:cubicBezTo>
                      <a:pt x="669608" y="2565083"/>
                      <a:pt x="664845" y="2506980"/>
                      <a:pt x="664845" y="2447925"/>
                    </a:cubicBezTo>
                    <a:cubicBezTo>
                      <a:pt x="664845" y="2381250"/>
                      <a:pt x="671513" y="2316480"/>
                      <a:pt x="682943" y="2252662"/>
                    </a:cubicBezTo>
                    <a:lnTo>
                      <a:pt x="370522" y="2252662"/>
                    </a:lnTo>
                    <a:lnTo>
                      <a:pt x="370522" y="1276350"/>
                    </a:lnTo>
                    <a:lnTo>
                      <a:pt x="3100387" y="1276350"/>
                    </a:lnTo>
                    <a:lnTo>
                      <a:pt x="3100387" y="2251710"/>
                    </a:lnTo>
                    <a:lnTo>
                      <a:pt x="2787015" y="2251710"/>
                    </a:lnTo>
                    <a:cubicBezTo>
                      <a:pt x="2798445" y="2315528"/>
                      <a:pt x="2805112" y="2380298"/>
                      <a:pt x="2805112" y="2446973"/>
                    </a:cubicBezTo>
                    <a:cubicBezTo>
                      <a:pt x="2805112" y="2506028"/>
                      <a:pt x="2800350" y="2564130"/>
                      <a:pt x="2790825" y="2621280"/>
                    </a:cubicBezTo>
                    <a:lnTo>
                      <a:pt x="3178493" y="2621280"/>
                    </a:lnTo>
                    <a:cubicBezTo>
                      <a:pt x="3339465" y="2621280"/>
                      <a:pt x="3469958" y="2490787"/>
                      <a:pt x="3469958" y="2329815"/>
                    </a:cubicBezTo>
                    <a:lnTo>
                      <a:pt x="3469958" y="291465"/>
                    </a:lnTo>
                    <a:cubicBezTo>
                      <a:pt x="3469958" y="130492"/>
                      <a:pt x="3339465" y="0"/>
                      <a:pt x="3178493" y="0"/>
                    </a:cubicBezTo>
                    <a:close/>
                    <a:moveTo>
                      <a:pt x="3100387" y="675322"/>
                    </a:moveTo>
                    <a:lnTo>
                      <a:pt x="370522" y="675322"/>
                    </a:lnTo>
                    <a:lnTo>
                      <a:pt x="370522" y="369570"/>
                    </a:lnTo>
                    <a:lnTo>
                      <a:pt x="3100387" y="369570"/>
                    </a:lnTo>
                    <a:lnTo>
                      <a:pt x="3100387" y="67532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0" name="Google Shape;510;p46"/>
              <p:cNvSpPr/>
              <p:nvPr/>
            </p:nvSpPr>
            <p:spPr>
              <a:xfrm>
                <a:off x="5864884" y="4257064"/>
                <a:ext cx="1497330" cy="1497329"/>
              </a:xfrm>
              <a:custGeom>
                <a:rect b="b" l="l" r="r" t="t"/>
                <a:pathLst>
                  <a:path extrusionOk="0" h="1497329" w="1497330">
                    <a:moveTo>
                      <a:pt x="748665" y="0"/>
                    </a:moveTo>
                    <a:cubicBezTo>
                      <a:pt x="335280" y="0"/>
                      <a:pt x="0" y="335280"/>
                      <a:pt x="0" y="748665"/>
                    </a:cubicBezTo>
                    <a:cubicBezTo>
                      <a:pt x="0" y="1162050"/>
                      <a:pt x="335280" y="1497330"/>
                      <a:pt x="748665" y="1497330"/>
                    </a:cubicBezTo>
                    <a:cubicBezTo>
                      <a:pt x="1162050" y="1497330"/>
                      <a:pt x="1497330" y="1162050"/>
                      <a:pt x="1497330" y="748665"/>
                    </a:cubicBezTo>
                    <a:cubicBezTo>
                      <a:pt x="1497330" y="335280"/>
                      <a:pt x="1162050" y="0"/>
                      <a:pt x="748665" y="0"/>
                    </a:cubicBezTo>
                    <a:close/>
                    <a:moveTo>
                      <a:pt x="963930" y="1043940"/>
                    </a:moveTo>
                    <a:cubicBezTo>
                      <a:pt x="931545" y="1083945"/>
                      <a:pt x="888683" y="1110615"/>
                      <a:pt x="839153" y="1123950"/>
                    </a:cubicBezTo>
                    <a:cubicBezTo>
                      <a:pt x="817245" y="1129665"/>
                      <a:pt x="807720" y="1141095"/>
                      <a:pt x="808672" y="1163955"/>
                    </a:cubicBezTo>
                    <a:cubicBezTo>
                      <a:pt x="809625" y="1185863"/>
                      <a:pt x="808672" y="1207770"/>
                      <a:pt x="808672" y="1230630"/>
                    </a:cubicBezTo>
                    <a:cubicBezTo>
                      <a:pt x="808672" y="1250632"/>
                      <a:pt x="798195" y="1261110"/>
                      <a:pt x="779145" y="1261110"/>
                    </a:cubicBezTo>
                    <a:cubicBezTo>
                      <a:pt x="755333" y="1262063"/>
                      <a:pt x="731520" y="1262063"/>
                      <a:pt x="707708" y="1261110"/>
                    </a:cubicBezTo>
                    <a:cubicBezTo>
                      <a:pt x="686753" y="1261110"/>
                      <a:pt x="677228" y="1248728"/>
                      <a:pt x="677228" y="1228725"/>
                    </a:cubicBezTo>
                    <a:cubicBezTo>
                      <a:pt x="677228" y="1212532"/>
                      <a:pt x="677228" y="1196340"/>
                      <a:pt x="677228" y="1180148"/>
                    </a:cubicBezTo>
                    <a:cubicBezTo>
                      <a:pt x="677228" y="1144905"/>
                      <a:pt x="675322" y="1143000"/>
                      <a:pt x="641033" y="1137285"/>
                    </a:cubicBezTo>
                    <a:cubicBezTo>
                      <a:pt x="597218" y="1130617"/>
                      <a:pt x="554355" y="1120140"/>
                      <a:pt x="514350" y="1101090"/>
                    </a:cubicBezTo>
                    <a:cubicBezTo>
                      <a:pt x="482918" y="1085850"/>
                      <a:pt x="479108" y="1078230"/>
                      <a:pt x="488633" y="1044892"/>
                    </a:cubicBezTo>
                    <a:cubicBezTo>
                      <a:pt x="495300" y="1020128"/>
                      <a:pt x="501968" y="995363"/>
                      <a:pt x="509588" y="971550"/>
                    </a:cubicBezTo>
                    <a:cubicBezTo>
                      <a:pt x="518160" y="942975"/>
                      <a:pt x="525780" y="940117"/>
                      <a:pt x="552450" y="953453"/>
                    </a:cubicBezTo>
                    <a:cubicBezTo>
                      <a:pt x="597218" y="976313"/>
                      <a:pt x="643890" y="989647"/>
                      <a:pt x="693420" y="995363"/>
                    </a:cubicBezTo>
                    <a:cubicBezTo>
                      <a:pt x="724853" y="999172"/>
                      <a:pt x="756285" y="996315"/>
                      <a:pt x="785813" y="982980"/>
                    </a:cubicBezTo>
                    <a:cubicBezTo>
                      <a:pt x="841058" y="959167"/>
                      <a:pt x="849630" y="895350"/>
                      <a:pt x="802958" y="857250"/>
                    </a:cubicBezTo>
                    <a:cubicBezTo>
                      <a:pt x="786765" y="843915"/>
                      <a:pt x="769620" y="834390"/>
                      <a:pt x="750570" y="826770"/>
                    </a:cubicBezTo>
                    <a:cubicBezTo>
                      <a:pt x="701993" y="805815"/>
                      <a:pt x="651510" y="789622"/>
                      <a:pt x="606743" y="762000"/>
                    </a:cubicBezTo>
                    <a:cubicBezTo>
                      <a:pt x="532447" y="718185"/>
                      <a:pt x="485775" y="657225"/>
                      <a:pt x="491490" y="566738"/>
                    </a:cubicBezTo>
                    <a:cubicBezTo>
                      <a:pt x="497205" y="464820"/>
                      <a:pt x="555308" y="401955"/>
                      <a:pt x="648653" y="367665"/>
                    </a:cubicBezTo>
                    <a:cubicBezTo>
                      <a:pt x="686753" y="353378"/>
                      <a:pt x="687705" y="354330"/>
                      <a:pt x="687705" y="314325"/>
                    </a:cubicBezTo>
                    <a:cubicBezTo>
                      <a:pt x="687705" y="300990"/>
                      <a:pt x="687705" y="286703"/>
                      <a:pt x="687705" y="273367"/>
                    </a:cubicBezTo>
                    <a:cubicBezTo>
                      <a:pt x="688658" y="242888"/>
                      <a:pt x="693420" y="238125"/>
                      <a:pt x="723900" y="237172"/>
                    </a:cubicBezTo>
                    <a:cubicBezTo>
                      <a:pt x="733425" y="237172"/>
                      <a:pt x="742950" y="237172"/>
                      <a:pt x="751522" y="237172"/>
                    </a:cubicBezTo>
                    <a:cubicBezTo>
                      <a:pt x="816293" y="237172"/>
                      <a:pt x="816293" y="237172"/>
                      <a:pt x="816293" y="301942"/>
                    </a:cubicBezTo>
                    <a:cubicBezTo>
                      <a:pt x="816293" y="347663"/>
                      <a:pt x="816293" y="347663"/>
                      <a:pt x="862013" y="354330"/>
                    </a:cubicBezTo>
                    <a:cubicBezTo>
                      <a:pt x="896303" y="360045"/>
                      <a:pt x="929640" y="369570"/>
                      <a:pt x="962025" y="383857"/>
                    </a:cubicBezTo>
                    <a:cubicBezTo>
                      <a:pt x="980122" y="391478"/>
                      <a:pt x="986790" y="403860"/>
                      <a:pt x="981075" y="422910"/>
                    </a:cubicBezTo>
                    <a:cubicBezTo>
                      <a:pt x="973455" y="450532"/>
                      <a:pt x="965835" y="479107"/>
                      <a:pt x="956310" y="505778"/>
                    </a:cubicBezTo>
                    <a:cubicBezTo>
                      <a:pt x="947738" y="531495"/>
                      <a:pt x="939165" y="535305"/>
                      <a:pt x="914400" y="523875"/>
                    </a:cubicBezTo>
                    <a:cubicBezTo>
                      <a:pt x="863918" y="499110"/>
                      <a:pt x="811530" y="489585"/>
                      <a:pt x="756285" y="492442"/>
                    </a:cubicBezTo>
                    <a:cubicBezTo>
                      <a:pt x="741997" y="493395"/>
                      <a:pt x="727710" y="495300"/>
                      <a:pt x="714375" y="501015"/>
                    </a:cubicBezTo>
                    <a:cubicBezTo>
                      <a:pt x="666750" y="521970"/>
                      <a:pt x="658178" y="575310"/>
                      <a:pt x="699135" y="607695"/>
                    </a:cubicBezTo>
                    <a:cubicBezTo>
                      <a:pt x="720090" y="623888"/>
                      <a:pt x="742950" y="636270"/>
                      <a:pt x="767715" y="646747"/>
                    </a:cubicBezTo>
                    <a:cubicBezTo>
                      <a:pt x="810578" y="663892"/>
                      <a:pt x="852488" y="681038"/>
                      <a:pt x="893445" y="703897"/>
                    </a:cubicBezTo>
                    <a:cubicBezTo>
                      <a:pt x="1019175" y="773430"/>
                      <a:pt x="1054418" y="934403"/>
                      <a:pt x="963930" y="10439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511" name="Google Shape;511;p46"/>
          <p:cNvSpPr txBox="1"/>
          <p:nvPr/>
        </p:nvSpPr>
        <p:spPr>
          <a:xfrm>
            <a:off x="7944812" y="2518782"/>
            <a:ext cx="3187800" cy="86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4"/>
                </a:solidFill>
                <a:latin typeface="Roboto"/>
                <a:ea typeface="Roboto"/>
                <a:cs typeface="Roboto"/>
                <a:sym typeface="Roboto"/>
              </a:rPr>
              <a:t>Advertising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br>
              <a:rPr b="0" i="0" lang="en-US" sz="300" u="none" cap="none" strike="noStrike">
                <a:solidFill>
                  <a:schemeClr val="dk1"/>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Running different google ads campaigns for Urban Play</a:t>
            </a:r>
            <a:endParaRPr b="0" i="0" sz="1400" u="none" cap="none" strike="noStrike">
              <a:solidFill>
                <a:srgbClr val="000000"/>
              </a:solidFill>
              <a:latin typeface="Arial"/>
              <a:ea typeface="Arial"/>
              <a:cs typeface="Arial"/>
              <a:sym typeface="Arial"/>
            </a:endParaRPr>
          </a:p>
        </p:txBody>
      </p:sp>
      <p:sp>
        <p:nvSpPr>
          <p:cNvPr id="512" name="Google Shape;512;p46"/>
          <p:cNvSpPr txBox="1"/>
          <p:nvPr/>
        </p:nvSpPr>
        <p:spPr>
          <a:xfrm>
            <a:off x="7944805" y="3781359"/>
            <a:ext cx="4066800" cy="86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Roboto"/>
                <a:ea typeface="Roboto"/>
                <a:cs typeface="Roboto"/>
                <a:sym typeface="Roboto"/>
              </a:rPr>
              <a:t>Referral Marketing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br>
              <a:rPr b="0" i="0" lang="en-US" sz="300" u="none" cap="none" strike="noStrike">
                <a:solidFill>
                  <a:schemeClr val="dk1"/>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Hosting a referral campaign for the current users to on-board other users via referral to win special prizes</a:t>
            </a:r>
            <a:endParaRPr b="0" i="0" sz="1400" u="none" cap="none" strike="noStrike">
              <a:solidFill>
                <a:srgbClr val="000000"/>
              </a:solidFill>
              <a:latin typeface="Arial"/>
              <a:ea typeface="Arial"/>
              <a:cs typeface="Arial"/>
              <a:sym typeface="Arial"/>
            </a:endParaRPr>
          </a:p>
        </p:txBody>
      </p:sp>
      <p:grpSp>
        <p:nvGrpSpPr>
          <p:cNvPr id="513" name="Google Shape;513;p46"/>
          <p:cNvGrpSpPr/>
          <p:nvPr/>
        </p:nvGrpSpPr>
        <p:grpSpPr>
          <a:xfrm>
            <a:off x="6404598" y="3592269"/>
            <a:ext cx="1427982" cy="1240089"/>
            <a:chOff x="5328536" y="4222707"/>
            <a:chExt cx="1427982" cy="1240089"/>
          </a:xfrm>
        </p:grpSpPr>
        <p:grpSp>
          <p:nvGrpSpPr>
            <p:cNvPr id="514" name="Google Shape;514;p46"/>
            <p:cNvGrpSpPr/>
            <p:nvPr/>
          </p:nvGrpSpPr>
          <p:grpSpPr>
            <a:xfrm>
              <a:off x="5328536" y="4222707"/>
              <a:ext cx="1427982" cy="1240089"/>
              <a:chOff x="4013500" y="3097549"/>
              <a:chExt cx="2368129" cy="2056533"/>
            </a:xfrm>
          </p:grpSpPr>
          <p:sp>
            <p:nvSpPr>
              <p:cNvPr id="515" name="Google Shape;515;p46"/>
              <p:cNvSpPr/>
              <p:nvPr/>
            </p:nvSpPr>
            <p:spPr>
              <a:xfrm>
                <a:off x="4013500" y="3097549"/>
                <a:ext cx="2368129" cy="2056533"/>
              </a:xfrm>
              <a:custGeom>
                <a:rect b="b" l="l" r="r" t="t"/>
                <a:pathLst>
                  <a:path extrusionOk="0" h="2056533" w="2368129">
                    <a:moveTo>
                      <a:pt x="1728490" y="33928"/>
                    </a:moveTo>
                    <a:lnTo>
                      <a:pt x="637905" y="33928"/>
                    </a:lnTo>
                    <a:cubicBezTo>
                      <a:pt x="617131" y="33928"/>
                      <a:pt x="596358" y="44314"/>
                      <a:pt x="585972"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0423" y="65087"/>
                    </a:lnTo>
                    <a:cubicBezTo>
                      <a:pt x="1770037" y="46391"/>
                      <a:pt x="1749264" y="33928"/>
                      <a:pt x="1728490"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6" name="Google Shape;516;p46"/>
              <p:cNvSpPr/>
              <p:nvPr/>
            </p:nvSpPr>
            <p:spPr>
              <a:xfrm>
                <a:off x="4200144" y="3259635"/>
                <a:ext cx="1995149" cy="1732629"/>
              </a:xfrm>
              <a:custGeom>
                <a:rect b="b" l="l" r="r" t="t"/>
                <a:pathLst>
                  <a:path extrusionOk="0" h="2056533" w="2368129">
                    <a:moveTo>
                      <a:pt x="1728490" y="33928"/>
                    </a:moveTo>
                    <a:lnTo>
                      <a:pt x="637905" y="33928"/>
                    </a:lnTo>
                    <a:cubicBezTo>
                      <a:pt x="617131" y="33928"/>
                      <a:pt x="596358" y="44314"/>
                      <a:pt x="585972"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0423" y="65087"/>
                    </a:lnTo>
                    <a:cubicBezTo>
                      <a:pt x="1770037" y="46391"/>
                      <a:pt x="1749264" y="33928"/>
                      <a:pt x="1728490" y="33928"/>
                    </a:cubicBezTo>
                    <a:close/>
                  </a:path>
                </a:pathLst>
              </a:custGeom>
              <a:gradFill>
                <a:gsLst>
                  <a:gs pos="0">
                    <a:schemeClr val="accent3"/>
                  </a:gs>
                  <a:gs pos="100000">
                    <a:schemeClr val="accent4"/>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17" name="Google Shape;517;p46"/>
            <p:cNvSpPr/>
            <p:nvPr/>
          </p:nvSpPr>
          <p:spPr>
            <a:xfrm>
              <a:off x="5837386" y="4637667"/>
              <a:ext cx="406598" cy="406595"/>
            </a:xfrm>
            <a:custGeom>
              <a:rect b="b" l="l" r="r" t="t"/>
              <a:pathLst>
                <a:path extrusionOk="0" h="6505524" w="6505575">
                  <a:moveTo>
                    <a:pt x="6314982" y="469534"/>
                  </a:moveTo>
                  <a:lnTo>
                    <a:pt x="5480147" y="469534"/>
                  </a:lnTo>
                  <a:cubicBezTo>
                    <a:pt x="5483171" y="377067"/>
                    <a:pt x="5484861" y="284053"/>
                    <a:pt x="5484861" y="190593"/>
                  </a:cubicBezTo>
                  <a:cubicBezTo>
                    <a:pt x="5484861" y="85320"/>
                    <a:pt x="5399488" y="0"/>
                    <a:pt x="5294268" y="0"/>
                  </a:cubicBezTo>
                  <a:lnTo>
                    <a:pt x="1211357" y="0"/>
                  </a:lnTo>
                  <a:cubicBezTo>
                    <a:pt x="1106085" y="0"/>
                    <a:pt x="1020764" y="85320"/>
                    <a:pt x="1020764" y="190593"/>
                  </a:cubicBezTo>
                  <a:cubicBezTo>
                    <a:pt x="1020764" y="284053"/>
                    <a:pt x="1022402" y="377067"/>
                    <a:pt x="1025430" y="469534"/>
                  </a:cubicBezTo>
                  <a:lnTo>
                    <a:pt x="190593" y="469534"/>
                  </a:lnTo>
                  <a:cubicBezTo>
                    <a:pt x="85320" y="469534"/>
                    <a:pt x="0" y="554854"/>
                    <a:pt x="0" y="660127"/>
                  </a:cubicBezTo>
                  <a:cubicBezTo>
                    <a:pt x="0" y="1514122"/>
                    <a:pt x="223202" y="2319822"/>
                    <a:pt x="628460" y="2928881"/>
                  </a:cubicBezTo>
                  <a:cubicBezTo>
                    <a:pt x="1029054" y="3530990"/>
                    <a:pt x="1562660" y="3876332"/>
                    <a:pt x="2139064" y="3909940"/>
                  </a:cubicBezTo>
                  <a:cubicBezTo>
                    <a:pt x="2269747" y="4052135"/>
                    <a:pt x="2407927" y="4168079"/>
                    <a:pt x="2551812" y="4256527"/>
                  </a:cubicBezTo>
                  <a:lnTo>
                    <a:pt x="2551812" y="5103624"/>
                  </a:lnTo>
                  <a:lnTo>
                    <a:pt x="2232073" y="5103624"/>
                  </a:lnTo>
                  <a:cubicBezTo>
                    <a:pt x="1845525" y="5103624"/>
                    <a:pt x="1531097" y="5418102"/>
                    <a:pt x="1531097" y="5804600"/>
                  </a:cubicBezTo>
                  <a:lnTo>
                    <a:pt x="1531097" y="6124338"/>
                  </a:lnTo>
                  <a:lnTo>
                    <a:pt x="1517552" y="6124338"/>
                  </a:lnTo>
                  <a:cubicBezTo>
                    <a:pt x="1412269" y="6124338"/>
                    <a:pt x="1326959" y="6209711"/>
                    <a:pt x="1326959" y="6314931"/>
                  </a:cubicBezTo>
                  <a:cubicBezTo>
                    <a:pt x="1326959" y="6420202"/>
                    <a:pt x="1412269" y="6505524"/>
                    <a:pt x="1517552" y="6505524"/>
                  </a:cubicBezTo>
                  <a:lnTo>
                    <a:pt x="4988023" y="6505524"/>
                  </a:lnTo>
                  <a:cubicBezTo>
                    <a:pt x="5093306" y="6505524"/>
                    <a:pt x="5178616" y="6420202"/>
                    <a:pt x="5178616" y="6314931"/>
                  </a:cubicBezTo>
                  <a:cubicBezTo>
                    <a:pt x="5178616" y="6209711"/>
                    <a:pt x="5093306" y="6124338"/>
                    <a:pt x="4988023" y="6124338"/>
                  </a:cubicBezTo>
                  <a:lnTo>
                    <a:pt x="4974478" y="6124338"/>
                  </a:lnTo>
                  <a:lnTo>
                    <a:pt x="4974478" y="5804600"/>
                  </a:lnTo>
                  <a:cubicBezTo>
                    <a:pt x="4974478" y="5418102"/>
                    <a:pt x="4660000" y="5103624"/>
                    <a:pt x="4273502" y="5103624"/>
                  </a:cubicBezTo>
                  <a:lnTo>
                    <a:pt x="3953763" y="5103624"/>
                  </a:lnTo>
                  <a:lnTo>
                    <a:pt x="3953763" y="4256527"/>
                  </a:lnTo>
                  <a:cubicBezTo>
                    <a:pt x="4097648" y="4168079"/>
                    <a:pt x="4235778" y="4052135"/>
                    <a:pt x="4366461" y="3909940"/>
                  </a:cubicBezTo>
                  <a:cubicBezTo>
                    <a:pt x="4942916" y="3876332"/>
                    <a:pt x="5476475" y="3530990"/>
                    <a:pt x="5877114" y="2928881"/>
                  </a:cubicBezTo>
                  <a:cubicBezTo>
                    <a:pt x="6282378" y="2319822"/>
                    <a:pt x="6505575" y="1514122"/>
                    <a:pt x="6505575" y="660127"/>
                  </a:cubicBezTo>
                  <a:cubicBezTo>
                    <a:pt x="6505575" y="554854"/>
                    <a:pt x="6420202" y="469534"/>
                    <a:pt x="6314982" y="469534"/>
                  </a:cubicBezTo>
                  <a:close/>
                  <a:moveTo>
                    <a:pt x="945818" y="2717742"/>
                  </a:moveTo>
                  <a:cubicBezTo>
                    <a:pt x="611535" y="2215352"/>
                    <a:pt x="415136" y="1558352"/>
                    <a:pt x="385206" y="850720"/>
                  </a:cubicBezTo>
                  <a:lnTo>
                    <a:pt x="1046723" y="850720"/>
                  </a:lnTo>
                  <a:cubicBezTo>
                    <a:pt x="1115466" y="1720598"/>
                    <a:pt x="1319653" y="2524608"/>
                    <a:pt x="1638808" y="3162904"/>
                  </a:cubicBezTo>
                  <a:cubicBezTo>
                    <a:pt x="1689633" y="3264554"/>
                    <a:pt x="1742783" y="3360536"/>
                    <a:pt x="1797928" y="3451030"/>
                  </a:cubicBezTo>
                  <a:cubicBezTo>
                    <a:pt x="1480921" y="3331312"/>
                    <a:pt x="1187533" y="3081051"/>
                    <a:pt x="945818" y="2717742"/>
                  </a:cubicBezTo>
                  <a:close/>
                  <a:moveTo>
                    <a:pt x="5559764" y="2717742"/>
                  </a:moveTo>
                  <a:cubicBezTo>
                    <a:pt x="5318041" y="3081051"/>
                    <a:pt x="5024655" y="3331312"/>
                    <a:pt x="4707648" y="3451030"/>
                  </a:cubicBezTo>
                  <a:cubicBezTo>
                    <a:pt x="4762843" y="3360536"/>
                    <a:pt x="4815943" y="3264554"/>
                    <a:pt x="4866768" y="3162904"/>
                  </a:cubicBezTo>
                  <a:cubicBezTo>
                    <a:pt x="5185922" y="2524608"/>
                    <a:pt x="5390060" y="1720598"/>
                    <a:pt x="5458851" y="850720"/>
                  </a:cubicBezTo>
                  <a:lnTo>
                    <a:pt x="6120374" y="850720"/>
                  </a:lnTo>
                  <a:cubicBezTo>
                    <a:pt x="6090438" y="1558352"/>
                    <a:pt x="5894039" y="2215352"/>
                    <a:pt x="5559764" y="271774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grpSp>
        <p:nvGrpSpPr>
          <p:cNvPr id="522" name="Google Shape;522;p47"/>
          <p:cNvGrpSpPr/>
          <p:nvPr/>
        </p:nvGrpSpPr>
        <p:grpSpPr>
          <a:xfrm>
            <a:off x="3332482" y="754417"/>
            <a:ext cx="5527038" cy="1083189"/>
            <a:chOff x="-80661" y="142599"/>
            <a:chExt cx="3930707" cy="1083189"/>
          </a:xfrm>
        </p:grpSpPr>
        <p:sp>
          <p:nvSpPr>
            <p:cNvPr id="523" name="Google Shape;523;p47"/>
            <p:cNvSpPr txBox="1"/>
            <p:nvPr/>
          </p:nvSpPr>
          <p:spPr>
            <a:xfrm>
              <a:off x="-80660" y="142599"/>
              <a:ext cx="3854232"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Roboto"/>
                  <a:ea typeface="Roboto"/>
                  <a:cs typeface="Roboto"/>
                  <a:sym typeface="Roboto"/>
                </a:rPr>
                <a:t>OUR ADVANTAGES</a:t>
              </a:r>
              <a:endParaRPr b="0" i="0" sz="1400" u="none" cap="none" strike="noStrike">
                <a:solidFill>
                  <a:srgbClr val="000000"/>
                </a:solidFill>
                <a:latin typeface="Arial"/>
                <a:ea typeface="Arial"/>
                <a:cs typeface="Arial"/>
                <a:sym typeface="Arial"/>
              </a:endParaRPr>
            </a:p>
          </p:txBody>
        </p:sp>
        <p:sp>
          <p:nvSpPr>
            <p:cNvPr id="524" name="Google Shape;524;p47"/>
            <p:cNvSpPr txBox="1"/>
            <p:nvPr/>
          </p:nvSpPr>
          <p:spPr>
            <a:xfrm>
              <a:off x="-80661" y="794901"/>
              <a:ext cx="3930707"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5" name="Google Shape;525;p47"/>
          <p:cNvSpPr txBox="1"/>
          <p:nvPr/>
        </p:nvSpPr>
        <p:spPr>
          <a:xfrm>
            <a:off x="920971" y="3785144"/>
            <a:ext cx="3187743" cy="8617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Roboto"/>
                <a:ea typeface="Roboto"/>
                <a:cs typeface="Roboto"/>
                <a:sym typeface="Roboto"/>
              </a:rPr>
              <a:t>Get Incentives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300"/>
              <a:buFont typeface="Arial"/>
              <a:buNone/>
            </a:pPr>
            <a:br>
              <a:rPr b="0" i="0" lang="en-US" sz="300" u="none" cap="none" strike="noStrike">
                <a:solidFill>
                  <a:schemeClr val="accent2"/>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Users can earn rewards for using the App &amp; performing various activities like paying bills, subscribing to services &amp; many more.</a:t>
            </a:r>
            <a:endParaRPr b="0" i="0" sz="1400" u="none" cap="none" strike="noStrike">
              <a:solidFill>
                <a:srgbClr val="000000"/>
              </a:solidFill>
              <a:latin typeface="Arial"/>
              <a:ea typeface="Arial"/>
              <a:cs typeface="Arial"/>
              <a:sym typeface="Arial"/>
            </a:endParaRPr>
          </a:p>
        </p:txBody>
      </p:sp>
      <p:sp>
        <p:nvSpPr>
          <p:cNvPr id="526" name="Google Shape;526;p47"/>
          <p:cNvSpPr txBox="1"/>
          <p:nvPr/>
        </p:nvSpPr>
        <p:spPr>
          <a:xfrm>
            <a:off x="920971" y="2529067"/>
            <a:ext cx="3187743" cy="8617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Roboto"/>
                <a:ea typeface="Roboto"/>
                <a:cs typeface="Roboto"/>
                <a:sym typeface="Roboto"/>
              </a:rPr>
              <a:t>Design &amp; Brand</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300"/>
              <a:buFont typeface="Arial"/>
              <a:buNone/>
            </a:pPr>
            <a:br>
              <a:rPr b="0" i="0" lang="en-US" sz="300" u="none" cap="none" strike="noStrike">
                <a:solidFill>
                  <a:schemeClr val="dk1"/>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Branding matters most for the Users to trust the App with Ease, Second most is User Interface which is simple yet attractive to use</a:t>
            </a:r>
            <a:endParaRPr b="0" i="0" sz="1400" u="none" cap="none" strike="noStrike">
              <a:solidFill>
                <a:srgbClr val="000000"/>
              </a:solidFill>
              <a:latin typeface="Arial"/>
              <a:ea typeface="Arial"/>
              <a:cs typeface="Arial"/>
              <a:sym typeface="Arial"/>
            </a:endParaRPr>
          </a:p>
        </p:txBody>
      </p:sp>
      <p:grpSp>
        <p:nvGrpSpPr>
          <p:cNvPr id="527" name="Google Shape;527;p47"/>
          <p:cNvGrpSpPr/>
          <p:nvPr/>
        </p:nvGrpSpPr>
        <p:grpSpPr>
          <a:xfrm>
            <a:off x="4210508" y="2339959"/>
            <a:ext cx="1427867" cy="1239990"/>
            <a:chOff x="4210470" y="2339959"/>
            <a:chExt cx="1427867" cy="1239990"/>
          </a:xfrm>
        </p:grpSpPr>
        <p:grpSp>
          <p:nvGrpSpPr>
            <p:cNvPr id="528" name="Google Shape;528;p47"/>
            <p:cNvGrpSpPr/>
            <p:nvPr/>
          </p:nvGrpSpPr>
          <p:grpSpPr>
            <a:xfrm>
              <a:off x="4210470" y="2339959"/>
              <a:ext cx="1427867" cy="1239990"/>
              <a:chOff x="5810370" y="2058896"/>
              <a:chExt cx="2368130" cy="2056533"/>
            </a:xfrm>
          </p:grpSpPr>
          <p:sp>
            <p:nvSpPr>
              <p:cNvPr id="529" name="Google Shape;529;p47"/>
              <p:cNvSpPr/>
              <p:nvPr/>
            </p:nvSpPr>
            <p:spPr>
              <a:xfrm>
                <a:off x="5810370" y="2058896"/>
                <a:ext cx="2368130" cy="2056533"/>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2500" y="63010"/>
                    </a:lnTo>
                    <a:cubicBezTo>
                      <a:pt x="1772114" y="44314"/>
                      <a:pt x="1751341" y="33928"/>
                      <a:pt x="1730568"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0" name="Google Shape;530;p47"/>
              <p:cNvSpPr/>
              <p:nvPr/>
            </p:nvSpPr>
            <p:spPr>
              <a:xfrm>
                <a:off x="5997014" y="2220982"/>
                <a:ext cx="1994842" cy="1732362"/>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2500" y="63010"/>
                    </a:lnTo>
                    <a:cubicBezTo>
                      <a:pt x="1772114" y="44314"/>
                      <a:pt x="1751341" y="33928"/>
                      <a:pt x="1730568" y="33928"/>
                    </a:cubicBezTo>
                    <a:close/>
                  </a:path>
                </a:pathLst>
              </a:custGeom>
              <a:gradFill>
                <a:gsLst>
                  <a:gs pos="0">
                    <a:schemeClr val="accent1"/>
                  </a:gs>
                  <a:gs pos="100000">
                    <a:schemeClr val="accent2"/>
                  </a:gs>
                </a:gsLst>
                <a:lin ang="135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31" name="Google Shape;531;p47"/>
            <p:cNvGrpSpPr/>
            <p:nvPr/>
          </p:nvGrpSpPr>
          <p:grpSpPr>
            <a:xfrm>
              <a:off x="4712855" y="2748749"/>
              <a:ext cx="422062" cy="421375"/>
              <a:chOff x="5510212" y="2844164"/>
              <a:chExt cx="1168707" cy="1166802"/>
            </a:xfrm>
          </p:grpSpPr>
          <p:sp>
            <p:nvSpPr>
              <p:cNvPr id="532" name="Google Shape;532;p47"/>
              <p:cNvSpPr/>
              <p:nvPr/>
            </p:nvSpPr>
            <p:spPr>
              <a:xfrm>
                <a:off x="5580697" y="2844164"/>
                <a:ext cx="230505" cy="230504"/>
              </a:xfrm>
              <a:custGeom>
                <a:rect b="b" l="l" r="r" t="t"/>
                <a:pathLst>
                  <a:path extrusionOk="0" h="230504" w="230505">
                    <a:moveTo>
                      <a:pt x="230505" y="115253"/>
                    </a:moveTo>
                    <a:cubicBezTo>
                      <a:pt x="230505" y="178905"/>
                      <a:pt x="178905" y="230505"/>
                      <a:pt x="115253" y="230505"/>
                    </a:cubicBezTo>
                    <a:cubicBezTo>
                      <a:pt x="51600" y="230505"/>
                      <a:pt x="0" y="178905"/>
                      <a:pt x="0" y="115252"/>
                    </a:cubicBezTo>
                    <a:cubicBezTo>
                      <a:pt x="0" y="51600"/>
                      <a:pt x="51600" y="0"/>
                      <a:pt x="115253" y="0"/>
                    </a:cubicBezTo>
                    <a:cubicBezTo>
                      <a:pt x="178905" y="0"/>
                      <a:pt x="230505" y="51600"/>
                      <a:pt x="230505" y="1152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3" name="Google Shape;533;p47"/>
              <p:cNvSpPr/>
              <p:nvPr/>
            </p:nvSpPr>
            <p:spPr>
              <a:xfrm>
                <a:off x="5510212" y="3117531"/>
                <a:ext cx="371475" cy="646737"/>
              </a:xfrm>
              <a:custGeom>
                <a:rect b="b" l="l" r="r" t="t"/>
                <a:pathLst>
                  <a:path extrusionOk="0" h="646737" w="371475">
                    <a:moveTo>
                      <a:pt x="57150" y="360988"/>
                    </a:moveTo>
                    <a:lnTo>
                      <a:pt x="68580" y="360988"/>
                    </a:lnTo>
                    <a:lnTo>
                      <a:pt x="68580" y="589588"/>
                    </a:lnTo>
                    <a:cubicBezTo>
                      <a:pt x="68580" y="621030"/>
                      <a:pt x="94298" y="646738"/>
                      <a:pt x="125730" y="646738"/>
                    </a:cubicBezTo>
                    <a:lnTo>
                      <a:pt x="245745" y="646738"/>
                    </a:lnTo>
                    <a:cubicBezTo>
                      <a:pt x="277178" y="646738"/>
                      <a:pt x="302895" y="621030"/>
                      <a:pt x="302895" y="589588"/>
                    </a:cubicBezTo>
                    <a:lnTo>
                      <a:pt x="302895" y="576263"/>
                    </a:lnTo>
                    <a:cubicBezTo>
                      <a:pt x="292418" y="556250"/>
                      <a:pt x="285750" y="533400"/>
                      <a:pt x="285750" y="509588"/>
                    </a:cubicBezTo>
                    <a:lnTo>
                      <a:pt x="285750" y="210503"/>
                    </a:lnTo>
                    <a:cubicBezTo>
                      <a:pt x="285750" y="152400"/>
                      <a:pt x="320993" y="101918"/>
                      <a:pt x="371475" y="80010"/>
                    </a:cubicBezTo>
                    <a:lnTo>
                      <a:pt x="371475" y="57150"/>
                    </a:lnTo>
                    <a:cubicBezTo>
                      <a:pt x="371475" y="25718"/>
                      <a:pt x="345758" y="0"/>
                      <a:pt x="314325" y="0"/>
                    </a:cubicBezTo>
                    <a:lnTo>
                      <a:pt x="57150" y="0"/>
                    </a:lnTo>
                    <a:cubicBezTo>
                      <a:pt x="25718" y="0"/>
                      <a:pt x="0" y="25718"/>
                      <a:pt x="0" y="57150"/>
                    </a:cubicBezTo>
                    <a:lnTo>
                      <a:pt x="0" y="303848"/>
                    </a:lnTo>
                    <a:cubicBezTo>
                      <a:pt x="0" y="335280"/>
                      <a:pt x="24765" y="360988"/>
                      <a:pt x="57150" y="3609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 name="Google Shape;534;p47"/>
              <p:cNvSpPr/>
              <p:nvPr/>
            </p:nvSpPr>
            <p:spPr>
              <a:xfrm>
                <a:off x="6378892" y="2844164"/>
                <a:ext cx="230504" cy="230504"/>
              </a:xfrm>
              <a:custGeom>
                <a:rect b="b" l="l" r="r" t="t"/>
                <a:pathLst>
                  <a:path extrusionOk="0" h="230504" w="230504">
                    <a:moveTo>
                      <a:pt x="230505" y="115253"/>
                    </a:moveTo>
                    <a:cubicBezTo>
                      <a:pt x="230505" y="178905"/>
                      <a:pt x="178905" y="230505"/>
                      <a:pt x="115253" y="230505"/>
                    </a:cubicBezTo>
                    <a:cubicBezTo>
                      <a:pt x="51600" y="230505"/>
                      <a:pt x="0" y="178905"/>
                      <a:pt x="0" y="115252"/>
                    </a:cubicBezTo>
                    <a:cubicBezTo>
                      <a:pt x="0" y="51600"/>
                      <a:pt x="51600" y="0"/>
                      <a:pt x="115253" y="0"/>
                    </a:cubicBezTo>
                    <a:cubicBezTo>
                      <a:pt x="178905" y="0"/>
                      <a:pt x="230505" y="51600"/>
                      <a:pt x="230505" y="1152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5" name="Google Shape;535;p47"/>
              <p:cNvSpPr/>
              <p:nvPr/>
            </p:nvSpPr>
            <p:spPr>
              <a:xfrm>
                <a:off x="6307444" y="3116579"/>
                <a:ext cx="371475" cy="645794"/>
              </a:xfrm>
              <a:custGeom>
                <a:rect b="b" l="l" r="r" t="t"/>
                <a:pathLst>
                  <a:path extrusionOk="0" h="645794" w="371475">
                    <a:moveTo>
                      <a:pt x="0" y="57150"/>
                    </a:moveTo>
                    <a:lnTo>
                      <a:pt x="0" y="80010"/>
                    </a:lnTo>
                    <a:cubicBezTo>
                      <a:pt x="50492" y="101918"/>
                      <a:pt x="85725" y="152400"/>
                      <a:pt x="85725" y="210502"/>
                    </a:cubicBezTo>
                    <a:lnTo>
                      <a:pt x="85725" y="508635"/>
                    </a:lnTo>
                    <a:cubicBezTo>
                      <a:pt x="85725" y="532448"/>
                      <a:pt x="80010" y="555308"/>
                      <a:pt x="68590" y="575310"/>
                    </a:cubicBezTo>
                    <a:lnTo>
                      <a:pt x="68590" y="588645"/>
                    </a:lnTo>
                    <a:cubicBezTo>
                      <a:pt x="68590" y="620078"/>
                      <a:pt x="94298" y="645795"/>
                      <a:pt x="125740" y="645795"/>
                    </a:cubicBezTo>
                    <a:lnTo>
                      <a:pt x="245755" y="645795"/>
                    </a:lnTo>
                    <a:cubicBezTo>
                      <a:pt x="277187" y="645795"/>
                      <a:pt x="302905" y="620078"/>
                      <a:pt x="302905" y="588645"/>
                    </a:cubicBezTo>
                    <a:lnTo>
                      <a:pt x="302905" y="360045"/>
                    </a:lnTo>
                    <a:lnTo>
                      <a:pt x="314325" y="360045"/>
                    </a:lnTo>
                    <a:cubicBezTo>
                      <a:pt x="345767" y="360045"/>
                      <a:pt x="371475" y="334328"/>
                      <a:pt x="371475" y="302895"/>
                    </a:cubicBezTo>
                    <a:lnTo>
                      <a:pt x="371475" y="57150"/>
                    </a:lnTo>
                    <a:cubicBezTo>
                      <a:pt x="371475" y="25717"/>
                      <a:pt x="345767" y="0"/>
                      <a:pt x="314325" y="0"/>
                    </a:cubicBezTo>
                    <a:lnTo>
                      <a:pt x="57150" y="0"/>
                    </a:lnTo>
                    <a:cubicBezTo>
                      <a:pt x="25727" y="0"/>
                      <a:pt x="0" y="25708"/>
                      <a:pt x="0" y="5715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6" name="Google Shape;536;p47"/>
              <p:cNvSpPr/>
              <p:nvPr/>
            </p:nvSpPr>
            <p:spPr>
              <a:xfrm>
                <a:off x="5882639" y="3270884"/>
                <a:ext cx="425767" cy="740082"/>
              </a:xfrm>
              <a:custGeom>
                <a:rect b="b" l="l" r="r" t="t"/>
                <a:pathLst>
                  <a:path extrusionOk="0" h="740082" w="425767">
                    <a:moveTo>
                      <a:pt x="0" y="57140"/>
                    </a:moveTo>
                    <a:lnTo>
                      <a:pt x="0" y="57140"/>
                    </a:lnTo>
                    <a:lnTo>
                      <a:pt x="0" y="150485"/>
                    </a:lnTo>
                    <a:lnTo>
                      <a:pt x="0" y="356226"/>
                    </a:lnTo>
                    <a:cubicBezTo>
                      <a:pt x="0" y="387658"/>
                      <a:pt x="25718" y="413376"/>
                      <a:pt x="57150" y="413376"/>
                    </a:cubicBezTo>
                    <a:lnTo>
                      <a:pt x="79058" y="413376"/>
                    </a:lnTo>
                    <a:lnTo>
                      <a:pt x="79058" y="682933"/>
                    </a:lnTo>
                    <a:cubicBezTo>
                      <a:pt x="79058" y="714366"/>
                      <a:pt x="104775" y="740083"/>
                      <a:pt x="136208" y="740083"/>
                    </a:cubicBezTo>
                    <a:lnTo>
                      <a:pt x="289560" y="740083"/>
                    </a:lnTo>
                    <a:cubicBezTo>
                      <a:pt x="320993" y="740083"/>
                      <a:pt x="346710" y="714366"/>
                      <a:pt x="346710" y="682933"/>
                    </a:cubicBezTo>
                    <a:lnTo>
                      <a:pt x="346710" y="412423"/>
                    </a:lnTo>
                    <a:lnTo>
                      <a:pt x="368618" y="412423"/>
                    </a:lnTo>
                    <a:cubicBezTo>
                      <a:pt x="400050" y="412423"/>
                      <a:pt x="425768" y="386715"/>
                      <a:pt x="425768" y="355273"/>
                    </a:cubicBezTo>
                    <a:lnTo>
                      <a:pt x="425768" y="150495"/>
                    </a:lnTo>
                    <a:lnTo>
                      <a:pt x="425768" y="57150"/>
                    </a:lnTo>
                    <a:lnTo>
                      <a:pt x="425768" y="57150"/>
                    </a:lnTo>
                    <a:cubicBezTo>
                      <a:pt x="425768" y="25717"/>
                      <a:pt x="400050" y="0"/>
                      <a:pt x="368618" y="0"/>
                    </a:cubicBezTo>
                    <a:lnTo>
                      <a:pt x="57150" y="0"/>
                    </a:lnTo>
                    <a:cubicBezTo>
                      <a:pt x="24765" y="-10"/>
                      <a:pt x="0" y="25717"/>
                      <a:pt x="0" y="571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7" name="Google Shape;537;p47"/>
              <p:cNvSpPr/>
              <p:nvPr/>
            </p:nvSpPr>
            <p:spPr>
              <a:xfrm>
                <a:off x="5962649" y="2958464"/>
                <a:ext cx="264795" cy="264795"/>
              </a:xfrm>
              <a:custGeom>
                <a:rect b="b" l="l" r="r" t="t"/>
                <a:pathLst>
                  <a:path extrusionOk="0" h="264795" w="264795">
                    <a:moveTo>
                      <a:pt x="264795" y="132398"/>
                    </a:moveTo>
                    <a:cubicBezTo>
                      <a:pt x="264795" y="205519"/>
                      <a:pt x="205519" y="264795"/>
                      <a:pt x="132398" y="264795"/>
                    </a:cubicBezTo>
                    <a:cubicBezTo>
                      <a:pt x="59276" y="264795"/>
                      <a:pt x="0" y="205519"/>
                      <a:pt x="0" y="132398"/>
                    </a:cubicBezTo>
                    <a:cubicBezTo>
                      <a:pt x="0" y="59276"/>
                      <a:pt x="59276" y="0"/>
                      <a:pt x="132398" y="0"/>
                    </a:cubicBezTo>
                    <a:cubicBezTo>
                      <a:pt x="205519" y="0"/>
                      <a:pt x="264795" y="59276"/>
                      <a:pt x="264795" y="1323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538" name="Google Shape;538;p47"/>
          <p:cNvGrpSpPr/>
          <p:nvPr/>
        </p:nvGrpSpPr>
        <p:grpSpPr>
          <a:xfrm>
            <a:off x="4252735" y="3592070"/>
            <a:ext cx="1427867" cy="1239990"/>
            <a:chOff x="4210546" y="3596036"/>
            <a:chExt cx="1427867" cy="1239990"/>
          </a:xfrm>
        </p:grpSpPr>
        <p:grpSp>
          <p:nvGrpSpPr>
            <p:cNvPr id="539" name="Google Shape;539;p47"/>
            <p:cNvGrpSpPr/>
            <p:nvPr/>
          </p:nvGrpSpPr>
          <p:grpSpPr>
            <a:xfrm>
              <a:off x="4210546" y="3596036"/>
              <a:ext cx="1427867" cy="1239990"/>
              <a:chOff x="5810370" y="4129971"/>
              <a:chExt cx="2368130" cy="2056533"/>
            </a:xfrm>
          </p:grpSpPr>
          <p:sp>
            <p:nvSpPr>
              <p:cNvPr id="540" name="Google Shape;540;p47"/>
              <p:cNvSpPr/>
              <p:nvPr/>
            </p:nvSpPr>
            <p:spPr>
              <a:xfrm>
                <a:off x="5810370" y="4129971"/>
                <a:ext cx="2368130" cy="2056533"/>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1"/>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1"/>
                      <a:pt x="2339219" y="1026880"/>
                      <a:pt x="2328832" y="1008184"/>
                    </a:cubicBezTo>
                    <a:lnTo>
                      <a:pt x="1782500" y="63010"/>
                    </a:lnTo>
                    <a:cubicBezTo>
                      <a:pt x="1772114" y="44314"/>
                      <a:pt x="1751341" y="33928"/>
                      <a:pt x="1730568"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1" name="Google Shape;541;p47"/>
              <p:cNvSpPr/>
              <p:nvPr/>
            </p:nvSpPr>
            <p:spPr>
              <a:xfrm>
                <a:off x="5997014" y="4292057"/>
                <a:ext cx="1994842" cy="1732362"/>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1"/>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1"/>
                      <a:pt x="2339219" y="1026880"/>
                      <a:pt x="2328832" y="1008184"/>
                    </a:cubicBezTo>
                    <a:lnTo>
                      <a:pt x="1782500" y="63010"/>
                    </a:lnTo>
                    <a:cubicBezTo>
                      <a:pt x="1772114" y="44314"/>
                      <a:pt x="1751341" y="33928"/>
                      <a:pt x="1730568" y="33928"/>
                    </a:cubicBezTo>
                    <a:close/>
                  </a:path>
                </a:pathLst>
              </a:custGeom>
              <a:gradFill>
                <a:gsLst>
                  <a:gs pos="0">
                    <a:schemeClr val="accent2"/>
                  </a:gs>
                  <a:gs pos="100000">
                    <a:schemeClr val="accent3"/>
                  </a:gs>
                </a:gsLst>
                <a:lin ang="135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42" name="Google Shape;542;p47"/>
            <p:cNvGrpSpPr/>
            <p:nvPr/>
          </p:nvGrpSpPr>
          <p:grpSpPr>
            <a:xfrm>
              <a:off x="4712931" y="4023770"/>
              <a:ext cx="422944" cy="384369"/>
              <a:chOff x="4362452" y="1853507"/>
              <a:chExt cx="3465840" cy="3149727"/>
            </a:xfrm>
          </p:grpSpPr>
          <p:sp>
            <p:nvSpPr>
              <p:cNvPr id="543" name="Google Shape;543;p47"/>
              <p:cNvSpPr/>
              <p:nvPr/>
            </p:nvSpPr>
            <p:spPr>
              <a:xfrm>
                <a:off x="5190896" y="4083184"/>
                <a:ext cx="323173" cy="919955"/>
              </a:xfrm>
              <a:custGeom>
                <a:rect b="b" l="l" r="r" t="t"/>
                <a:pathLst>
                  <a:path extrusionOk="0" h="919955" w="323173">
                    <a:moveTo>
                      <a:pt x="54740" y="231117"/>
                    </a:moveTo>
                    <a:cubicBezTo>
                      <a:pt x="24470" y="261387"/>
                      <a:pt x="0" y="320537"/>
                      <a:pt x="0" y="363276"/>
                    </a:cubicBezTo>
                    <a:lnTo>
                      <a:pt x="0" y="919955"/>
                    </a:lnTo>
                    <a:lnTo>
                      <a:pt x="323174" y="919955"/>
                    </a:lnTo>
                    <a:lnTo>
                      <a:pt x="323174" y="40102"/>
                    </a:lnTo>
                    <a:cubicBezTo>
                      <a:pt x="323174" y="-2636"/>
                      <a:pt x="298704" y="-12857"/>
                      <a:pt x="268434" y="17414"/>
                    </a:cubicBezTo>
                    <a:lnTo>
                      <a:pt x="54740" y="2311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4" name="Google Shape;544;p47"/>
              <p:cNvSpPr/>
              <p:nvPr/>
            </p:nvSpPr>
            <p:spPr>
              <a:xfrm>
                <a:off x="6610397" y="3555512"/>
                <a:ext cx="323173" cy="1447713"/>
              </a:xfrm>
              <a:custGeom>
                <a:rect b="b" l="l" r="r" t="t"/>
                <a:pathLst>
                  <a:path extrusionOk="0" h="1447713" w="323173">
                    <a:moveTo>
                      <a:pt x="54740" y="231371"/>
                    </a:moveTo>
                    <a:cubicBezTo>
                      <a:pt x="24546" y="261641"/>
                      <a:pt x="0" y="320801"/>
                      <a:pt x="0" y="363616"/>
                    </a:cubicBezTo>
                    <a:lnTo>
                      <a:pt x="0" y="1447713"/>
                    </a:lnTo>
                    <a:lnTo>
                      <a:pt x="323174" y="1447713"/>
                    </a:lnTo>
                    <a:lnTo>
                      <a:pt x="323174" y="40052"/>
                    </a:lnTo>
                    <a:cubicBezTo>
                      <a:pt x="323174" y="-2687"/>
                      <a:pt x="298704" y="-12831"/>
                      <a:pt x="268434" y="17439"/>
                    </a:cubicBezTo>
                    <a:lnTo>
                      <a:pt x="54740" y="23137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 name="Google Shape;545;p47"/>
              <p:cNvSpPr/>
              <p:nvPr/>
            </p:nvSpPr>
            <p:spPr>
              <a:xfrm>
                <a:off x="7083390" y="3105167"/>
                <a:ext cx="300485" cy="1897972"/>
              </a:xfrm>
              <a:custGeom>
                <a:rect b="b" l="l" r="r" t="t"/>
                <a:pathLst>
                  <a:path extrusionOk="0" h="1897972" w="300485">
                    <a:moveTo>
                      <a:pt x="54816" y="207952"/>
                    </a:moveTo>
                    <a:cubicBezTo>
                      <a:pt x="24546" y="238146"/>
                      <a:pt x="0" y="297296"/>
                      <a:pt x="0" y="340035"/>
                    </a:cubicBezTo>
                    <a:lnTo>
                      <a:pt x="0" y="1897973"/>
                    </a:lnTo>
                    <a:lnTo>
                      <a:pt x="300485" y="1897973"/>
                    </a:lnTo>
                    <a:lnTo>
                      <a:pt x="300485" y="40102"/>
                    </a:lnTo>
                    <a:cubicBezTo>
                      <a:pt x="300485" y="-2636"/>
                      <a:pt x="275939" y="-12857"/>
                      <a:pt x="245669" y="17414"/>
                    </a:cubicBezTo>
                    <a:lnTo>
                      <a:pt x="54816" y="20795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6" name="Google Shape;546;p47"/>
              <p:cNvSpPr/>
              <p:nvPr/>
            </p:nvSpPr>
            <p:spPr>
              <a:xfrm>
                <a:off x="6137186" y="4029149"/>
                <a:ext cx="323173" cy="973999"/>
              </a:xfrm>
              <a:custGeom>
                <a:rect b="b" l="l" r="r" t="t"/>
                <a:pathLst>
                  <a:path extrusionOk="0" h="973999" w="323173">
                    <a:moveTo>
                      <a:pt x="64332" y="221277"/>
                    </a:moveTo>
                    <a:cubicBezTo>
                      <a:pt x="64332" y="221277"/>
                      <a:pt x="49930" y="235755"/>
                      <a:pt x="32128" y="253567"/>
                    </a:cubicBezTo>
                    <a:cubicBezTo>
                      <a:pt x="14402" y="271379"/>
                      <a:pt x="0" y="320537"/>
                      <a:pt x="0" y="363276"/>
                    </a:cubicBezTo>
                    <a:lnTo>
                      <a:pt x="0" y="974000"/>
                    </a:lnTo>
                    <a:lnTo>
                      <a:pt x="323174" y="974000"/>
                    </a:lnTo>
                    <a:lnTo>
                      <a:pt x="323174" y="40102"/>
                    </a:lnTo>
                    <a:cubicBezTo>
                      <a:pt x="323174" y="-2637"/>
                      <a:pt x="298628" y="-12857"/>
                      <a:pt x="268357" y="17414"/>
                    </a:cubicBezTo>
                    <a:lnTo>
                      <a:pt x="64332" y="22127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7" name="Google Shape;547;p47"/>
              <p:cNvSpPr/>
              <p:nvPr/>
            </p:nvSpPr>
            <p:spPr>
              <a:xfrm>
                <a:off x="5664041" y="4068825"/>
                <a:ext cx="323173" cy="934323"/>
              </a:xfrm>
              <a:custGeom>
                <a:rect b="b" l="l" r="r" t="t"/>
                <a:pathLst>
                  <a:path extrusionOk="0" h="934323" w="323173">
                    <a:moveTo>
                      <a:pt x="54816" y="17380"/>
                    </a:moveTo>
                    <a:cubicBezTo>
                      <a:pt x="24546" y="-12814"/>
                      <a:pt x="0" y="-2670"/>
                      <a:pt x="0" y="40069"/>
                    </a:cubicBezTo>
                    <a:lnTo>
                      <a:pt x="0" y="934324"/>
                    </a:lnTo>
                    <a:lnTo>
                      <a:pt x="323174" y="934324"/>
                    </a:lnTo>
                    <a:lnTo>
                      <a:pt x="323174" y="362538"/>
                    </a:lnTo>
                    <a:cubicBezTo>
                      <a:pt x="323174" y="319799"/>
                      <a:pt x="299942" y="261963"/>
                      <a:pt x="271224" y="233398"/>
                    </a:cubicBezTo>
                    <a:lnTo>
                      <a:pt x="219275" y="181677"/>
                    </a:lnTo>
                    <a:lnTo>
                      <a:pt x="54816" y="173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8" name="Google Shape;548;p47"/>
              <p:cNvSpPr/>
              <p:nvPr/>
            </p:nvSpPr>
            <p:spPr>
              <a:xfrm>
                <a:off x="4679889" y="4556618"/>
                <a:ext cx="360721" cy="446616"/>
              </a:xfrm>
              <a:custGeom>
                <a:rect b="b" l="l" r="r" t="t"/>
                <a:pathLst>
                  <a:path extrusionOk="0" h="446616" w="360721">
                    <a:moveTo>
                      <a:pt x="159029" y="164629"/>
                    </a:moveTo>
                    <a:lnTo>
                      <a:pt x="54664" y="269156"/>
                    </a:lnTo>
                    <a:cubicBezTo>
                      <a:pt x="24470" y="299427"/>
                      <a:pt x="0" y="351386"/>
                      <a:pt x="0" y="385295"/>
                    </a:cubicBezTo>
                    <a:lnTo>
                      <a:pt x="0" y="446617"/>
                    </a:lnTo>
                    <a:lnTo>
                      <a:pt x="360721" y="446617"/>
                    </a:lnTo>
                    <a:lnTo>
                      <a:pt x="360721" y="40052"/>
                    </a:lnTo>
                    <a:cubicBezTo>
                      <a:pt x="360721" y="-2687"/>
                      <a:pt x="336252" y="-12831"/>
                      <a:pt x="305981" y="17439"/>
                    </a:cubicBezTo>
                    <a:lnTo>
                      <a:pt x="159029" y="164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9" name="Google Shape;549;p47"/>
              <p:cNvSpPr/>
              <p:nvPr/>
            </p:nvSpPr>
            <p:spPr>
              <a:xfrm>
                <a:off x="4362452" y="1853507"/>
                <a:ext cx="3465840" cy="2580443"/>
              </a:xfrm>
              <a:custGeom>
                <a:rect b="b" l="l" r="r" t="t"/>
                <a:pathLst>
                  <a:path extrusionOk="0" h="2580443" w="3465840">
                    <a:moveTo>
                      <a:pt x="3411100" y="1277588"/>
                    </a:moveTo>
                    <a:cubicBezTo>
                      <a:pt x="3441294" y="1307859"/>
                      <a:pt x="3465841" y="1297638"/>
                      <a:pt x="3465841" y="1254900"/>
                    </a:cubicBezTo>
                    <a:lnTo>
                      <a:pt x="3465841" y="148580"/>
                    </a:lnTo>
                    <a:cubicBezTo>
                      <a:pt x="3465841" y="69371"/>
                      <a:pt x="3389964" y="0"/>
                      <a:pt x="3311221" y="0"/>
                    </a:cubicBezTo>
                    <a:lnTo>
                      <a:pt x="2211322" y="0"/>
                    </a:lnTo>
                    <a:cubicBezTo>
                      <a:pt x="2168583" y="0"/>
                      <a:pt x="2158363" y="24546"/>
                      <a:pt x="2188633" y="54816"/>
                    </a:cubicBezTo>
                    <a:lnTo>
                      <a:pt x="2579863" y="446351"/>
                    </a:lnTo>
                    <a:lnTo>
                      <a:pt x="2420291" y="605228"/>
                    </a:lnTo>
                    <a:lnTo>
                      <a:pt x="1680189" y="1346025"/>
                    </a:lnTo>
                    <a:lnTo>
                      <a:pt x="1288730" y="954653"/>
                    </a:lnTo>
                    <a:cubicBezTo>
                      <a:pt x="1258460" y="924382"/>
                      <a:pt x="1209520" y="924458"/>
                      <a:pt x="1179250" y="954653"/>
                    </a:cubicBezTo>
                    <a:lnTo>
                      <a:pt x="90666" y="2044017"/>
                    </a:lnTo>
                    <a:cubicBezTo>
                      <a:pt x="-30273" y="2165033"/>
                      <a:pt x="-30197" y="2361152"/>
                      <a:pt x="90742" y="2482082"/>
                    </a:cubicBezTo>
                    <a:lnTo>
                      <a:pt x="98334" y="2489749"/>
                    </a:lnTo>
                    <a:cubicBezTo>
                      <a:pt x="219273" y="2610688"/>
                      <a:pt x="415392" y="2610688"/>
                      <a:pt x="536246" y="2489673"/>
                    </a:cubicBezTo>
                    <a:lnTo>
                      <a:pt x="1233923" y="1791614"/>
                    </a:lnTo>
                    <a:lnTo>
                      <a:pt x="1625382" y="2182682"/>
                    </a:lnTo>
                    <a:cubicBezTo>
                      <a:pt x="1655652" y="2212877"/>
                      <a:pt x="1704668" y="2212877"/>
                      <a:pt x="1734938" y="2182682"/>
                    </a:cubicBezTo>
                    <a:lnTo>
                      <a:pt x="3025376" y="892016"/>
                    </a:lnTo>
                    <a:lnTo>
                      <a:pt x="3411100" y="12775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550" name="Google Shape;550;p47"/>
          <p:cNvGrpSpPr/>
          <p:nvPr/>
        </p:nvGrpSpPr>
        <p:grpSpPr>
          <a:xfrm>
            <a:off x="6446132" y="3606265"/>
            <a:ext cx="1427867" cy="1239990"/>
            <a:chOff x="6446133" y="3596036"/>
            <a:chExt cx="1427867" cy="1239990"/>
          </a:xfrm>
        </p:grpSpPr>
        <p:grpSp>
          <p:nvGrpSpPr>
            <p:cNvPr id="551" name="Google Shape;551;p47"/>
            <p:cNvGrpSpPr/>
            <p:nvPr/>
          </p:nvGrpSpPr>
          <p:grpSpPr>
            <a:xfrm>
              <a:off x="6446133" y="3596036"/>
              <a:ext cx="1427867" cy="1239990"/>
              <a:chOff x="4013500" y="3097549"/>
              <a:chExt cx="2368130" cy="2056533"/>
            </a:xfrm>
          </p:grpSpPr>
          <p:sp>
            <p:nvSpPr>
              <p:cNvPr id="552" name="Google Shape;552;p47"/>
              <p:cNvSpPr/>
              <p:nvPr/>
            </p:nvSpPr>
            <p:spPr>
              <a:xfrm>
                <a:off x="4013500" y="3097549"/>
                <a:ext cx="2368130" cy="2056533"/>
              </a:xfrm>
              <a:custGeom>
                <a:rect b="b" l="l" r="r" t="t"/>
                <a:pathLst>
                  <a:path extrusionOk="0" h="2056533" w="2368129">
                    <a:moveTo>
                      <a:pt x="1728490" y="33928"/>
                    </a:moveTo>
                    <a:lnTo>
                      <a:pt x="637905" y="33928"/>
                    </a:lnTo>
                    <a:cubicBezTo>
                      <a:pt x="617131" y="33928"/>
                      <a:pt x="596358" y="44314"/>
                      <a:pt x="585972"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0423" y="65087"/>
                    </a:lnTo>
                    <a:cubicBezTo>
                      <a:pt x="1770037" y="46391"/>
                      <a:pt x="1749264" y="33928"/>
                      <a:pt x="1728490"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3" name="Google Shape;553;p47"/>
              <p:cNvSpPr/>
              <p:nvPr/>
            </p:nvSpPr>
            <p:spPr>
              <a:xfrm>
                <a:off x="4200144" y="3259635"/>
                <a:ext cx="1994842" cy="1732362"/>
              </a:xfrm>
              <a:custGeom>
                <a:rect b="b" l="l" r="r" t="t"/>
                <a:pathLst>
                  <a:path extrusionOk="0" h="2056533" w="2368129">
                    <a:moveTo>
                      <a:pt x="1728490" y="33928"/>
                    </a:moveTo>
                    <a:lnTo>
                      <a:pt x="637905" y="33928"/>
                    </a:lnTo>
                    <a:cubicBezTo>
                      <a:pt x="617131" y="33928"/>
                      <a:pt x="596358" y="44314"/>
                      <a:pt x="585972"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0423" y="65087"/>
                    </a:lnTo>
                    <a:cubicBezTo>
                      <a:pt x="1770037" y="46391"/>
                      <a:pt x="1749264" y="33928"/>
                      <a:pt x="1728490" y="33928"/>
                    </a:cubicBezTo>
                    <a:close/>
                  </a:path>
                </a:pathLst>
              </a:custGeom>
              <a:gradFill>
                <a:gsLst>
                  <a:gs pos="0">
                    <a:schemeClr val="accent4"/>
                  </a:gs>
                  <a:gs pos="100000">
                    <a:schemeClr val="accent5"/>
                  </a:gs>
                </a:gsLst>
                <a:lin ang="135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54" name="Google Shape;554;p47"/>
            <p:cNvGrpSpPr/>
            <p:nvPr/>
          </p:nvGrpSpPr>
          <p:grpSpPr>
            <a:xfrm>
              <a:off x="6955181" y="4004482"/>
              <a:ext cx="409458" cy="422784"/>
              <a:chOff x="3840480" y="1100138"/>
              <a:chExt cx="4507571" cy="4654255"/>
            </a:xfrm>
          </p:grpSpPr>
          <p:sp>
            <p:nvSpPr>
              <p:cNvPr id="555" name="Google Shape;555;p47"/>
              <p:cNvSpPr/>
              <p:nvPr/>
            </p:nvSpPr>
            <p:spPr>
              <a:xfrm>
                <a:off x="3840480" y="1100138"/>
                <a:ext cx="3655691" cy="2635271"/>
              </a:xfrm>
              <a:custGeom>
                <a:rect b="b" l="l" r="r" t="t"/>
                <a:pathLst>
                  <a:path extrusionOk="0" h="2635271" w="3655691">
                    <a:moveTo>
                      <a:pt x="3593172" y="1199539"/>
                    </a:moveTo>
                    <a:cubicBezTo>
                      <a:pt x="3660799" y="1199539"/>
                      <a:pt x="3679849" y="1108099"/>
                      <a:pt x="3618889" y="1080477"/>
                    </a:cubicBezTo>
                    <a:lnTo>
                      <a:pt x="1238592" y="25107"/>
                    </a:lnTo>
                    <a:cubicBezTo>
                      <a:pt x="1093812" y="-39663"/>
                      <a:pt x="923314" y="25107"/>
                      <a:pt x="858544" y="170839"/>
                    </a:cubicBezTo>
                    <a:lnTo>
                      <a:pt x="25107" y="2039644"/>
                    </a:lnTo>
                    <a:cubicBezTo>
                      <a:pt x="-39663" y="2184424"/>
                      <a:pt x="25107" y="2354922"/>
                      <a:pt x="170839" y="2419692"/>
                    </a:cubicBezTo>
                    <a:lnTo>
                      <a:pt x="650899" y="2627337"/>
                    </a:lnTo>
                    <a:cubicBezTo>
                      <a:pt x="710907" y="2654007"/>
                      <a:pt x="779487" y="2610192"/>
                      <a:pt x="779487" y="2544469"/>
                    </a:cubicBezTo>
                    <a:lnTo>
                      <a:pt x="779487" y="1751037"/>
                    </a:lnTo>
                    <a:cubicBezTo>
                      <a:pt x="779487" y="1447189"/>
                      <a:pt x="1026184" y="1200492"/>
                      <a:pt x="1330032" y="1200492"/>
                    </a:cubicBezTo>
                    <a:lnTo>
                      <a:pt x="3593172" y="1200492"/>
                    </a:lnTo>
                    <a:lnTo>
                      <a:pt x="3593172" y="119953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6" name="Google Shape;556;p47"/>
              <p:cNvSpPr/>
              <p:nvPr/>
            </p:nvSpPr>
            <p:spPr>
              <a:xfrm>
                <a:off x="4878094" y="2558757"/>
                <a:ext cx="3469957" cy="2622232"/>
              </a:xfrm>
              <a:custGeom>
                <a:rect b="b" l="l" r="r" t="t"/>
                <a:pathLst>
                  <a:path extrusionOk="0" h="2622232" w="3469957">
                    <a:moveTo>
                      <a:pt x="3178493" y="0"/>
                    </a:moveTo>
                    <a:lnTo>
                      <a:pt x="291465" y="0"/>
                    </a:lnTo>
                    <a:cubicBezTo>
                      <a:pt x="130492" y="0"/>
                      <a:pt x="0" y="130492"/>
                      <a:pt x="0" y="291465"/>
                    </a:cubicBezTo>
                    <a:lnTo>
                      <a:pt x="0" y="2330768"/>
                    </a:lnTo>
                    <a:cubicBezTo>
                      <a:pt x="0" y="2491740"/>
                      <a:pt x="130492" y="2622233"/>
                      <a:pt x="291465" y="2622233"/>
                    </a:cubicBezTo>
                    <a:lnTo>
                      <a:pt x="679133" y="2622233"/>
                    </a:lnTo>
                    <a:cubicBezTo>
                      <a:pt x="669608" y="2565083"/>
                      <a:pt x="664845" y="2506980"/>
                      <a:pt x="664845" y="2447925"/>
                    </a:cubicBezTo>
                    <a:cubicBezTo>
                      <a:pt x="664845" y="2381250"/>
                      <a:pt x="671513" y="2316480"/>
                      <a:pt x="682943" y="2252662"/>
                    </a:cubicBezTo>
                    <a:lnTo>
                      <a:pt x="370522" y="2252662"/>
                    </a:lnTo>
                    <a:lnTo>
                      <a:pt x="370522" y="1276350"/>
                    </a:lnTo>
                    <a:lnTo>
                      <a:pt x="3100387" y="1276350"/>
                    </a:lnTo>
                    <a:lnTo>
                      <a:pt x="3100387" y="2251710"/>
                    </a:lnTo>
                    <a:lnTo>
                      <a:pt x="2787015" y="2251710"/>
                    </a:lnTo>
                    <a:cubicBezTo>
                      <a:pt x="2798445" y="2315528"/>
                      <a:pt x="2805112" y="2380298"/>
                      <a:pt x="2805112" y="2446973"/>
                    </a:cubicBezTo>
                    <a:cubicBezTo>
                      <a:pt x="2805112" y="2506028"/>
                      <a:pt x="2800350" y="2564130"/>
                      <a:pt x="2790825" y="2621280"/>
                    </a:cubicBezTo>
                    <a:lnTo>
                      <a:pt x="3178493" y="2621280"/>
                    </a:lnTo>
                    <a:cubicBezTo>
                      <a:pt x="3339465" y="2621280"/>
                      <a:pt x="3469958" y="2490787"/>
                      <a:pt x="3469958" y="2329815"/>
                    </a:cubicBezTo>
                    <a:lnTo>
                      <a:pt x="3469958" y="291465"/>
                    </a:lnTo>
                    <a:cubicBezTo>
                      <a:pt x="3469958" y="130492"/>
                      <a:pt x="3339465" y="0"/>
                      <a:pt x="3178493" y="0"/>
                    </a:cubicBezTo>
                    <a:close/>
                    <a:moveTo>
                      <a:pt x="3100387" y="675322"/>
                    </a:moveTo>
                    <a:lnTo>
                      <a:pt x="370522" y="675322"/>
                    </a:lnTo>
                    <a:lnTo>
                      <a:pt x="370522" y="369570"/>
                    </a:lnTo>
                    <a:lnTo>
                      <a:pt x="3100387" y="369570"/>
                    </a:lnTo>
                    <a:lnTo>
                      <a:pt x="3100387" y="67532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p47"/>
              <p:cNvSpPr/>
              <p:nvPr/>
            </p:nvSpPr>
            <p:spPr>
              <a:xfrm>
                <a:off x="5864884" y="4257064"/>
                <a:ext cx="1497330" cy="1497329"/>
              </a:xfrm>
              <a:custGeom>
                <a:rect b="b" l="l" r="r" t="t"/>
                <a:pathLst>
                  <a:path extrusionOk="0" h="1497329" w="1497330">
                    <a:moveTo>
                      <a:pt x="748665" y="0"/>
                    </a:moveTo>
                    <a:cubicBezTo>
                      <a:pt x="335280" y="0"/>
                      <a:pt x="0" y="335280"/>
                      <a:pt x="0" y="748665"/>
                    </a:cubicBezTo>
                    <a:cubicBezTo>
                      <a:pt x="0" y="1162050"/>
                      <a:pt x="335280" y="1497330"/>
                      <a:pt x="748665" y="1497330"/>
                    </a:cubicBezTo>
                    <a:cubicBezTo>
                      <a:pt x="1162050" y="1497330"/>
                      <a:pt x="1497330" y="1162050"/>
                      <a:pt x="1497330" y="748665"/>
                    </a:cubicBezTo>
                    <a:cubicBezTo>
                      <a:pt x="1497330" y="335280"/>
                      <a:pt x="1162050" y="0"/>
                      <a:pt x="748665" y="0"/>
                    </a:cubicBezTo>
                    <a:close/>
                    <a:moveTo>
                      <a:pt x="963930" y="1043940"/>
                    </a:moveTo>
                    <a:cubicBezTo>
                      <a:pt x="931545" y="1083945"/>
                      <a:pt x="888683" y="1110615"/>
                      <a:pt x="839153" y="1123950"/>
                    </a:cubicBezTo>
                    <a:cubicBezTo>
                      <a:pt x="817245" y="1129665"/>
                      <a:pt x="807720" y="1141095"/>
                      <a:pt x="808672" y="1163955"/>
                    </a:cubicBezTo>
                    <a:cubicBezTo>
                      <a:pt x="809625" y="1185863"/>
                      <a:pt x="808672" y="1207770"/>
                      <a:pt x="808672" y="1230630"/>
                    </a:cubicBezTo>
                    <a:cubicBezTo>
                      <a:pt x="808672" y="1250632"/>
                      <a:pt x="798195" y="1261110"/>
                      <a:pt x="779145" y="1261110"/>
                    </a:cubicBezTo>
                    <a:cubicBezTo>
                      <a:pt x="755333" y="1262063"/>
                      <a:pt x="731520" y="1262063"/>
                      <a:pt x="707708" y="1261110"/>
                    </a:cubicBezTo>
                    <a:cubicBezTo>
                      <a:pt x="686753" y="1261110"/>
                      <a:pt x="677228" y="1248728"/>
                      <a:pt x="677228" y="1228725"/>
                    </a:cubicBezTo>
                    <a:cubicBezTo>
                      <a:pt x="677228" y="1212532"/>
                      <a:pt x="677228" y="1196340"/>
                      <a:pt x="677228" y="1180148"/>
                    </a:cubicBezTo>
                    <a:cubicBezTo>
                      <a:pt x="677228" y="1144905"/>
                      <a:pt x="675322" y="1143000"/>
                      <a:pt x="641033" y="1137285"/>
                    </a:cubicBezTo>
                    <a:cubicBezTo>
                      <a:pt x="597218" y="1130617"/>
                      <a:pt x="554355" y="1120140"/>
                      <a:pt x="514350" y="1101090"/>
                    </a:cubicBezTo>
                    <a:cubicBezTo>
                      <a:pt x="482918" y="1085850"/>
                      <a:pt x="479108" y="1078230"/>
                      <a:pt x="488633" y="1044892"/>
                    </a:cubicBezTo>
                    <a:cubicBezTo>
                      <a:pt x="495300" y="1020128"/>
                      <a:pt x="501968" y="995363"/>
                      <a:pt x="509588" y="971550"/>
                    </a:cubicBezTo>
                    <a:cubicBezTo>
                      <a:pt x="518160" y="942975"/>
                      <a:pt x="525780" y="940117"/>
                      <a:pt x="552450" y="953453"/>
                    </a:cubicBezTo>
                    <a:cubicBezTo>
                      <a:pt x="597218" y="976313"/>
                      <a:pt x="643890" y="989647"/>
                      <a:pt x="693420" y="995363"/>
                    </a:cubicBezTo>
                    <a:cubicBezTo>
                      <a:pt x="724853" y="999172"/>
                      <a:pt x="756285" y="996315"/>
                      <a:pt x="785813" y="982980"/>
                    </a:cubicBezTo>
                    <a:cubicBezTo>
                      <a:pt x="841058" y="959167"/>
                      <a:pt x="849630" y="895350"/>
                      <a:pt x="802958" y="857250"/>
                    </a:cubicBezTo>
                    <a:cubicBezTo>
                      <a:pt x="786765" y="843915"/>
                      <a:pt x="769620" y="834390"/>
                      <a:pt x="750570" y="826770"/>
                    </a:cubicBezTo>
                    <a:cubicBezTo>
                      <a:pt x="701993" y="805815"/>
                      <a:pt x="651510" y="789622"/>
                      <a:pt x="606743" y="762000"/>
                    </a:cubicBezTo>
                    <a:cubicBezTo>
                      <a:pt x="532447" y="718185"/>
                      <a:pt x="485775" y="657225"/>
                      <a:pt x="491490" y="566738"/>
                    </a:cubicBezTo>
                    <a:cubicBezTo>
                      <a:pt x="497205" y="464820"/>
                      <a:pt x="555308" y="401955"/>
                      <a:pt x="648653" y="367665"/>
                    </a:cubicBezTo>
                    <a:cubicBezTo>
                      <a:pt x="686753" y="353378"/>
                      <a:pt x="687705" y="354330"/>
                      <a:pt x="687705" y="314325"/>
                    </a:cubicBezTo>
                    <a:cubicBezTo>
                      <a:pt x="687705" y="300990"/>
                      <a:pt x="687705" y="286703"/>
                      <a:pt x="687705" y="273367"/>
                    </a:cubicBezTo>
                    <a:cubicBezTo>
                      <a:pt x="688658" y="242888"/>
                      <a:pt x="693420" y="238125"/>
                      <a:pt x="723900" y="237172"/>
                    </a:cubicBezTo>
                    <a:cubicBezTo>
                      <a:pt x="733425" y="237172"/>
                      <a:pt x="742950" y="237172"/>
                      <a:pt x="751522" y="237172"/>
                    </a:cubicBezTo>
                    <a:cubicBezTo>
                      <a:pt x="816293" y="237172"/>
                      <a:pt x="816293" y="237172"/>
                      <a:pt x="816293" y="301942"/>
                    </a:cubicBezTo>
                    <a:cubicBezTo>
                      <a:pt x="816293" y="347663"/>
                      <a:pt x="816293" y="347663"/>
                      <a:pt x="862013" y="354330"/>
                    </a:cubicBezTo>
                    <a:cubicBezTo>
                      <a:pt x="896303" y="360045"/>
                      <a:pt x="929640" y="369570"/>
                      <a:pt x="962025" y="383857"/>
                    </a:cubicBezTo>
                    <a:cubicBezTo>
                      <a:pt x="980122" y="391478"/>
                      <a:pt x="986790" y="403860"/>
                      <a:pt x="981075" y="422910"/>
                    </a:cubicBezTo>
                    <a:cubicBezTo>
                      <a:pt x="973455" y="450532"/>
                      <a:pt x="965835" y="479107"/>
                      <a:pt x="956310" y="505778"/>
                    </a:cubicBezTo>
                    <a:cubicBezTo>
                      <a:pt x="947738" y="531495"/>
                      <a:pt x="939165" y="535305"/>
                      <a:pt x="914400" y="523875"/>
                    </a:cubicBezTo>
                    <a:cubicBezTo>
                      <a:pt x="863918" y="499110"/>
                      <a:pt x="811530" y="489585"/>
                      <a:pt x="756285" y="492442"/>
                    </a:cubicBezTo>
                    <a:cubicBezTo>
                      <a:pt x="741997" y="493395"/>
                      <a:pt x="727710" y="495300"/>
                      <a:pt x="714375" y="501015"/>
                    </a:cubicBezTo>
                    <a:cubicBezTo>
                      <a:pt x="666750" y="521970"/>
                      <a:pt x="658178" y="575310"/>
                      <a:pt x="699135" y="607695"/>
                    </a:cubicBezTo>
                    <a:cubicBezTo>
                      <a:pt x="720090" y="623888"/>
                      <a:pt x="742950" y="636270"/>
                      <a:pt x="767715" y="646747"/>
                    </a:cubicBezTo>
                    <a:cubicBezTo>
                      <a:pt x="810578" y="663892"/>
                      <a:pt x="852488" y="681038"/>
                      <a:pt x="893445" y="703897"/>
                    </a:cubicBezTo>
                    <a:cubicBezTo>
                      <a:pt x="1019175" y="773430"/>
                      <a:pt x="1054418" y="934403"/>
                      <a:pt x="963930" y="10439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558" name="Google Shape;558;p47"/>
          <p:cNvSpPr txBox="1"/>
          <p:nvPr/>
        </p:nvSpPr>
        <p:spPr>
          <a:xfrm>
            <a:off x="7986537" y="3785144"/>
            <a:ext cx="3187743" cy="8617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4"/>
                </a:solidFill>
                <a:latin typeface="Roboto"/>
                <a:ea typeface="Roboto"/>
                <a:cs typeface="Roboto"/>
                <a:sym typeface="Roboto"/>
              </a:rPr>
              <a:t>One App. One Solution..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br>
              <a:rPr b="0" i="0" lang="en-US" sz="300" u="none" cap="none" strike="noStrike">
                <a:solidFill>
                  <a:schemeClr val="dk1"/>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No need to use different apps for different things. Users can now pay rents, bills, fees &amp; much more in one App with single tap</a:t>
            </a:r>
            <a:endParaRPr b="0" i="0" sz="1400" u="none" cap="none" strike="noStrike">
              <a:solidFill>
                <a:srgbClr val="000000"/>
              </a:solidFill>
              <a:latin typeface="Arial"/>
              <a:ea typeface="Arial"/>
              <a:cs typeface="Arial"/>
              <a:sym typeface="Arial"/>
            </a:endParaRPr>
          </a:p>
        </p:txBody>
      </p:sp>
      <p:sp>
        <p:nvSpPr>
          <p:cNvPr id="559" name="Google Shape;559;p47"/>
          <p:cNvSpPr txBox="1"/>
          <p:nvPr/>
        </p:nvSpPr>
        <p:spPr>
          <a:xfrm>
            <a:off x="7986537" y="2529067"/>
            <a:ext cx="3187743" cy="8617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5"/>
                </a:solidFill>
                <a:latin typeface="Roboto"/>
                <a:ea typeface="Roboto"/>
                <a:cs typeface="Roboto"/>
                <a:sym typeface="Roboto"/>
              </a:rPr>
              <a:t>First to Market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br>
              <a:rPr b="0" i="0" lang="en-US" sz="300" u="none" cap="none" strike="noStrike">
                <a:solidFill>
                  <a:schemeClr val="dk1"/>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There is no competition in the Market &amp; we stand out the first to bring an automated end to end platform for the Community</a:t>
            </a:r>
            <a:endParaRPr b="0" i="0" sz="1400" u="none" cap="none" strike="noStrike">
              <a:solidFill>
                <a:srgbClr val="000000"/>
              </a:solidFill>
              <a:latin typeface="Arial"/>
              <a:ea typeface="Arial"/>
              <a:cs typeface="Arial"/>
              <a:sym typeface="Arial"/>
            </a:endParaRPr>
          </a:p>
        </p:txBody>
      </p:sp>
      <p:sp>
        <p:nvSpPr>
          <p:cNvPr id="560" name="Google Shape;560;p47"/>
          <p:cNvSpPr txBox="1"/>
          <p:nvPr/>
        </p:nvSpPr>
        <p:spPr>
          <a:xfrm>
            <a:off x="4008805" y="5600922"/>
            <a:ext cx="4066859" cy="8617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Roboto"/>
                <a:ea typeface="Roboto"/>
                <a:cs typeface="Roboto"/>
                <a:sym typeface="Roboto"/>
              </a:rPr>
              <a:t>Genuine Services on the Go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
              <a:buFont typeface="Arial"/>
              <a:buNone/>
            </a:pPr>
            <a:br>
              <a:rPr b="0" i="0" lang="en-US" sz="300" u="none" cap="none" strike="noStrike">
                <a:solidFill>
                  <a:schemeClr val="dk1"/>
                </a:solidFill>
                <a:latin typeface="Roboto"/>
                <a:ea typeface="Roboto"/>
                <a:cs typeface="Roboto"/>
                <a:sym typeface="Roboto"/>
              </a:rPr>
            </a:br>
            <a:r>
              <a:rPr b="0" i="0" lang="en-US" sz="1100" u="none" cap="none" strike="noStrike">
                <a:solidFill>
                  <a:schemeClr val="dk1"/>
                </a:solidFill>
                <a:latin typeface="Roboto"/>
                <a:ea typeface="Roboto"/>
                <a:cs typeface="Roboto"/>
                <a:sym typeface="Roboto"/>
              </a:rPr>
              <a:t>Users can get genuine &amp; secured services verified by Urban Play from Service providers by connecting with ease on App</a:t>
            </a:r>
            <a:endParaRPr b="0" i="0" sz="1400" u="none" cap="none" strike="noStrike">
              <a:solidFill>
                <a:srgbClr val="000000"/>
              </a:solidFill>
              <a:latin typeface="Arial"/>
              <a:ea typeface="Arial"/>
              <a:cs typeface="Arial"/>
              <a:sym typeface="Arial"/>
            </a:endParaRPr>
          </a:p>
        </p:txBody>
      </p:sp>
      <p:grpSp>
        <p:nvGrpSpPr>
          <p:cNvPr id="561" name="Google Shape;561;p47"/>
          <p:cNvGrpSpPr/>
          <p:nvPr/>
        </p:nvGrpSpPr>
        <p:grpSpPr>
          <a:xfrm>
            <a:off x="6446133" y="2339959"/>
            <a:ext cx="1427867" cy="1239990"/>
            <a:chOff x="6446133" y="2339959"/>
            <a:chExt cx="1427867" cy="1239990"/>
          </a:xfrm>
        </p:grpSpPr>
        <p:grpSp>
          <p:nvGrpSpPr>
            <p:cNvPr id="562" name="Google Shape;562;p47"/>
            <p:cNvGrpSpPr/>
            <p:nvPr/>
          </p:nvGrpSpPr>
          <p:grpSpPr>
            <a:xfrm>
              <a:off x="6446133" y="2339959"/>
              <a:ext cx="1427867" cy="1239990"/>
              <a:chOff x="5810370" y="2058896"/>
              <a:chExt cx="2368130" cy="2056533"/>
            </a:xfrm>
          </p:grpSpPr>
          <p:sp>
            <p:nvSpPr>
              <p:cNvPr id="563" name="Google Shape;563;p47"/>
              <p:cNvSpPr/>
              <p:nvPr/>
            </p:nvSpPr>
            <p:spPr>
              <a:xfrm>
                <a:off x="5810370" y="2058896"/>
                <a:ext cx="2368130" cy="2056533"/>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2500" y="63010"/>
                    </a:lnTo>
                    <a:cubicBezTo>
                      <a:pt x="1772114" y="44314"/>
                      <a:pt x="1751341" y="33928"/>
                      <a:pt x="1730568"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4" name="Google Shape;564;p47"/>
              <p:cNvSpPr/>
              <p:nvPr/>
            </p:nvSpPr>
            <p:spPr>
              <a:xfrm>
                <a:off x="5997014" y="2220982"/>
                <a:ext cx="1994842" cy="1732362"/>
              </a:xfrm>
              <a:custGeom>
                <a:rect b="b" l="l" r="r" t="t"/>
                <a:pathLst>
                  <a:path extrusionOk="0" h="2056533" w="2368129">
                    <a:moveTo>
                      <a:pt x="1730568" y="33928"/>
                    </a:moveTo>
                    <a:lnTo>
                      <a:pt x="639982" y="33928"/>
                    </a:lnTo>
                    <a:cubicBezTo>
                      <a:pt x="619209" y="33928"/>
                      <a:pt x="598436" y="44314"/>
                      <a:pt x="588049"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2500" y="63010"/>
                    </a:lnTo>
                    <a:cubicBezTo>
                      <a:pt x="1772114" y="44314"/>
                      <a:pt x="1751341" y="33928"/>
                      <a:pt x="1730568" y="33928"/>
                    </a:cubicBezTo>
                    <a:close/>
                  </a:path>
                </a:pathLst>
              </a:custGeom>
              <a:gradFill>
                <a:gsLst>
                  <a:gs pos="0">
                    <a:schemeClr val="accent5"/>
                  </a:gs>
                  <a:gs pos="100000">
                    <a:schemeClr val="accent6"/>
                  </a:gs>
                </a:gsLst>
                <a:lin ang="135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65" name="Google Shape;565;p47"/>
            <p:cNvGrpSpPr/>
            <p:nvPr/>
          </p:nvGrpSpPr>
          <p:grpSpPr>
            <a:xfrm>
              <a:off x="6940162" y="2740050"/>
              <a:ext cx="439808" cy="386550"/>
              <a:chOff x="3657600" y="990600"/>
              <a:chExt cx="4876800" cy="4286249"/>
            </a:xfrm>
          </p:grpSpPr>
          <p:sp>
            <p:nvSpPr>
              <p:cNvPr id="566" name="Google Shape;566;p47"/>
              <p:cNvSpPr/>
              <p:nvPr/>
            </p:nvSpPr>
            <p:spPr>
              <a:xfrm>
                <a:off x="5667375" y="3276600"/>
                <a:ext cx="857250" cy="285750"/>
              </a:xfrm>
              <a:custGeom>
                <a:rect b="b" l="l" r="r" t="t"/>
                <a:pathLst>
                  <a:path extrusionOk="0" h="285750" w="857250">
                    <a:moveTo>
                      <a:pt x="0" y="0"/>
                    </a:moveTo>
                    <a:lnTo>
                      <a:pt x="857250" y="0"/>
                    </a:lnTo>
                    <a:lnTo>
                      <a:pt x="857250" y="285750"/>
                    </a:lnTo>
                    <a:lnTo>
                      <a:pt x="0" y="2857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7" name="Google Shape;567;p47"/>
              <p:cNvSpPr/>
              <p:nvPr/>
            </p:nvSpPr>
            <p:spPr>
              <a:xfrm>
                <a:off x="3657600" y="1727931"/>
                <a:ext cx="4876800" cy="3548918"/>
              </a:xfrm>
              <a:custGeom>
                <a:rect b="b" l="l" r="r" t="t"/>
                <a:pathLst>
                  <a:path extrusionOk="0" h="3548918" w="48768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8" name="Google Shape;568;p47"/>
              <p:cNvSpPr/>
              <p:nvPr/>
            </p:nvSpPr>
            <p:spPr>
              <a:xfrm>
                <a:off x="3903426" y="990600"/>
                <a:ext cx="4385183" cy="2286000"/>
              </a:xfrm>
              <a:custGeom>
                <a:rect b="b" l="l" r="r" t="t"/>
                <a:pathLst>
                  <a:path extrusionOk="0" h="2286000" w="4385183">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569" name="Google Shape;569;p47"/>
          <p:cNvGrpSpPr/>
          <p:nvPr/>
        </p:nvGrpSpPr>
        <p:grpSpPr>
          <a:xfrm>
            <a:off x="5328340" y="4222557"/>
            <a:ext cx="1427867" cy="1239990"/>
            <a:chOff x="5328340" y="4222557"/>
            <a:chExt cx="1427867" cy="1239990"/>
          </a:xfrm>
        </p:grpSpPr>
        <p:grpSp>
          <p:nvGrpSpPr>
            <p:cNvPr id="570" name="Google Shape;570;p47"/>
            <p:cNvGrpSpPr/>
            <p:nvPr/>
          </p:nvGrpSpPr>
          <p:grpSpPr>
            <a:xfrm>
              <a:off x="5328340" y="4222557"/>
              <a:ext cx="1427867" cy="1239990"/>
              <a:chOff x="4013500" y="3097549"/>
              <a:chExt cx="2368130" cy="2056533"/>
            </a:xfrm>
          </p:grpSpPr>
          <p:sp>
            <p:nvSpPr>
              <p:cNvPr id="571" name="Google Shape;571;p47"/>
              <p:cNvSpPr/>
              <p:nvPr/>
            </p:nvSpPr>
            <p:spPr>
              <a:xfrm>
                <a:off x="4013500" y="3097549"/>
                <a:ext cx="2368130" cy="2056533"/>
              </a:xfrm>
              <a:custGeom>
                <a:rect b="b" l="l" r="r" t="t"/>
                <a:pathLst>
                  <a:path extrusionOk="0" h="2056533" w="2368129">
                    <a:moveTo>
                      <a:pt x="1728490" y="33928"/>
                    </a:moveTo>
                    <a:lnTo>
                      <a:pt x="637905" y="33928"/>
                    </a:lnTo>
                    <a:cubicBezTo>
                      <a:pt x="617131" y="33928"/>
                      <a:pt x="596358" y="44314"/>
                      <a:pt x="585972"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0423" y="65087"/>
                    </a:lnTo>
                    <a:cubicBezTo>
                      <a:pt x="1770037" y="46391"/>
                      <a:pt x="1749264" y="33928"/>
                      <a:pt x="1728490" y="33928"/>
                    </a:cubicBezTo>
                    <a:close/>
                  </a:path>
                </a:pathLst>
              </a:custGeom>
              <a:solidFill>
                <a:schemeClr val="lt1"/>
              </a:solidFill>
              <a:ln>
                <a:noFill/>
              </a:ln>
              <a:effectLst>
                <a:outerShdw blurRad="25400" rotWithShape="0" algn="ctr">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2" name="Google Shape;572;p47"/>
              <p:cNvSpPr/>
              <p:nvPr/>
            </p:nvSpPr>
            <p:spPr>
              <a:xfrm>
                <a:off x="4200144" y="3259635"/>
                <a:ext cx="1994842" cy="1732362"/>
              </a:xfrm>
              <a:custGeom>
                <a:rect b="b" l="l" r="r" t="t"/>
                <a:pathLst>
                  <a:path extrusionOk="0" h="2056533" w="2368129">
                    <a:moveTo>
                      <a:pt x="1728490" y="33928"/>
                    </a:moveTo>
                    <a:lnTo>
                      <a:pt x="637905" y="33928"/>
                    </a:lnTo>
                    <a:cubicBezTo>
                      <a:pt x="617131" y="33928"/>
                      <a:pt x="596358" y="44314"/>
                      <a:pt x="585972" y="63010"/>
                    </a:cubicBezTo>
                    <a:lnTo>
                      <a:pt x="41717" y="1008184"/>
                    </a:lnTo>
                    <a:cubicBezTo>
                      <a:pt x="31331" y="1026880"/>
                      <a:pt x="31331" y="1049730"/>
                      <a:pt x="41717" y="1068426"/>
                    </a:cubicBezTo>
                    <a:lnTo>
                      <a:pt x="588049" y="2013600"/>
                    </a:lnTo>
                    <a:cubicBezTo>
                      <a:pt x="598436" y="2032296"/>
                      <a:pt x="619209" y="2042683"/>
                      <a:pt x="639982" y="2042683"/>
                    </a:cubicBezTo>
                    <a:lnTo>
                      <a:pt x="1730568" y="2042683"/>
                    </a:lnTo>
                    <a:cubicBezTo>
                      <a:pt x="1751341" y="2042683"/>
                      <a:pt x="1772114" y="2032296"/>
                      <a:pt x="1782500" y="2013600"/>
                    </a:cubicBezTo>
                    <a:lnTo>
                      <a:pt x="2328832" y="1068426"/>
                    </a:lnTo>
                    <a:cubicBezTo>
                      <a:pt x="2339219" y="1049730"/>
                      <a:pt x="2339219" y="1026880"/>
                      <a:pt x="2328832" y="1008184"/>
                    </a:cubicBezTo>
                    <a:lnTo>
                      <a:pt x="1780423" y="65087"/>
                    </a:lnTo>
                    <a:cubicBezTo>
                      <a:pt x="1770037" y="46391"/>
                      <a:pt x="1749264" y="33928"/>
                      <a:pt x="1728490" y="33928"/>
                    </a:cubicBezTo>
                    <a:close/>
                  </a:path>
                </a:pathLst>
              </a:custGeom>
              <a:gradFill>
                <a:gsLst>
                  <a:gs pos="0">
                    <a:schemeClr val="accent3"/>
                  </a:gs>
                  <a:gs pos="100000">
                    <a:schemeClr val="accent4"/>
                  </a:gs>
                </a:gsLst>
                <a:lin ang="135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73" name="Google Shape;573;p47"/>
            <p:cNvSpPr/>
            <p:nvPr/>
          </p:nvSpPr>
          <p:spPr>
            <a:xfrm>
              <a:off x="5837386" y="4637667"/>
              <a:ext cx="409774" cy="409770"/>
            </a:xfrm>
            <a:custGeom>
              <a:rect b="b" l="l" r="r" t="t"/>
              <a:pathLst>
                <a:path extrusionOk="0" h="6505524" w="6505575">
                  <a:moveTo>
                    <a:pt x="6314982" y="469534"/>
                  </a:moveTo>
                  <a:lnTo>
                    <a:pt x="5480147" y="469534"/>
                  </a:lnTo>
                  <a:cubicBezTo>
                    <a:pt x="5483171" y="377067"/>
                    <a:pt x="5484861" y="284053"/>
                    <a:pt x="5484861" y="190593"/>
                  </a:cubicBezTo>
                  <a:cubicBezTo>
                    <a:pt x="5484861" y="85320"/>
                    <a:pt x="5399488" y="0"/>
                    <a:pt x="5294268" y="0"/>
                  </a:cubicBezTo>
                  <a:lnTo>
                    <a:pt x="1211357" y="0"/>
                  </a:lnTo>
                  <a:cubicBezTo>
                    <a:pt x="1106085" y="0"/>
                    <a:pt x="1020764" y="85320"/>
                    <a:pt x="1020764" y="190593"/>
                  </a:cubicBezTo>
                  <a:cubicBezTo>
                    <a:pt x="1020764" y="284053"/>
                    <a:pt x="1022402" y="377067"/>
                    <a:pt x="1025430" y="469534"/>
                  </a:cubicBezTo>
                  <a:lnTo>
                    <a:pt x="190593" y="469534"/>
                  </a:lnTo>
                  <a:cubicBezTo>
                    <a:pt x="85320" y="469534"/>
                    <a:pt x="0" y="554854"/>
                    <a:pt x="0" y="660127"/>
                  </a:cubicBezTo>
                  <a:cubicBezTo>
                    <a:pt x="0" y="1514122"/>
                    <a:pt x="223202" y="2319822"/>
                    <a:pt x="628460" y="2928881"/>
                  </a:cubicBezTo>
                  <a:cubicBezTo>
                    <a:pt x="1029054" y="3530990"/>
                    <a:pt x="1562660" y="3876332"/>
                    <a:pt x="2139064" y="3909940"/>
                  </a:cubicBezTo>
                  <a:cubicBezTo>
                    <a:pt x="2269747" y="4052135"/>
                    <a:pt x="2407927" y="4168079"/>
                    <a:pt x="2551812" y="4256527"/>
                  </a:cubicBezTo>
                  <a:lnTo>
                    <a:pt x="2551812" y="5103624"/>
                  </a:lnTo>
                  <a:lnTo>
                    <a:pt x="2232073" y="5103624"/>
                  </a:lnTo>
                  <a:cubicBezTo>
                    <a:pt x="1845525" y="5103624"/>
                    <a:pt x="1531097" y="5418102"/>
                    <a:pt x="1531097" y="5804600"/>
                  </a:cubicBezTo>
                  <a:lnTo>
                    <a:pt x="1531097" y="6124338"/>
                  </a:lnTo>
                  <a:lnTo>
                    <a:pt x="1517552" y="6124338"/>
                  </a:lnTo>
                  <a:cubicBezTo>
                    <a:pt x="1412269" y="6124338"/>
                    <a:pt x="1326959" y="6209711"/>
                    <a:pt x="1326959" y="6314931"/>
                  </a:cubicBezTo>
                  <a:cubicBezTo>
                    <a:pt x="1326959" y="6420202"/>
                    <a:pt x="1412269" y="6505524"/>
                    <a:pt x="1517552" y="6505524"/>
                  </a:cubicBezTo>
                  <a:lnTo>
                    <a:pt x="4988023" y="6505524"/>
                  </a:lnTo>
                  <a:cubicBezTo>
                    <a:pt x="5093306" y="6505524"/>
                    <a:pt x="5178616" y="6420202"/>
                    <a:pt x="5178616" y="6314931"/>
                  </a:cubicBezTo>
                  <a:cubicBezTo>
                    <a:pt x="5178616" y="6209711"/>
                    <a:pt x="5093306" y="6124338"/>
                    <a:pt x="4988023" y="6124338"/>
                  </a:cubicBezTo>
                  <a:lnTo>
                    <a:pt x="4974478" y="6124338"/>
                  </a:lnTo>
                  <a:lnTo>
                    <a:pt x="4974478" y="5804600"/>
                  </a:lnTo>
                  <a:cubicBezTo>
                    <a:pt x="4974478" y="5418102"/>
                    <a:pt x="4660000" y="5103624"/>
                    <a:pt x="4273502" y="5103624"/>
                  </a:cubicBezTo>
                  <a:lnTo>
                    <a:pt x="3953763" y="5103624"/>
                  </a:lnTo>
                  <a:lnTo>
                    <a:pt x="3953763" y="4256527"/>
                  </a:lnTo>
                  <a:cubicBezTo>
                    <a:pt x="4097648" y="4168079"/>
                    <a:pt x="4235778" y="4052135"/>
                    <a:pt x="4366461" y="3909940"/>
                  </a:cubicBezTo>
                  <a:cubicBezTo>
                    <a:pt x="4942916" y="3876332"/>
                    <a:pt x="5476475" y="3530990"/>
                    <a:pt x="5877114" y="2928881"/>
                  </a:cubicBezTo>
                  <a:cubicBezTo>
                    <a:pt x="6282378" y="2319822"/>
                    <a:pt x="6505575" y="1514122"/>
                    <a:pt x="6505575" y="660127"/>
                  </a:cubicBezTo>
                  <a:cubicBezTo>
                    <a:pt x="6505575" y="554854"/>
                    <a:pt x="6420202" y="469534"/>
                    <a:pt x="6314982" y="469534"/>
                  </a:cubicBezTo>
                  <a:close/>
                  <a:moveTo>
                    <a:pt x="945818" y="2717742"/>
                  </a:moveTo>
                  <a:cubicBezTo>
                    <a:pt x="611535" y="2215352"/>
                    <a:pt x="415136" y="1558352"/>
                    <a:pt x="385206" y="850720"/>
                  </a:cubicBezTo>
                  <a:lnTo>
                    <a:pt x="1046723" y="850720"/>
                  </a:lnTo>
                  <a:cubicBezTo>
                    <a:pt x="1115466" y="1720598"/>
                    <a:pt x="1319653" y="2524608"/>
                    <a:pt x="1638808" y="3162904"/>
                  </a:cubicBezTo>
                  <a:cubicBezTo>
                    <a:pt x="1689633" y="3264554"/>
                    <a:pt x="1742783" y="3360536"/>
                    <a:pt x="1797928" y="3451030"/>
                  </a:cubicBezTo>
                  <a:cubicBezTo>
                    <a:pt x="1480921" y="3331312"/>
                    <a:pt x="1187533" y="3081051"/>
                    <a:pt x="945818" y="2717742"/>
                  </a:cubicBezTo>
                  <a:close/>
                  <a:moveTo>
                    <a:pt x="5559764" y="2717742"/>
                  </a:moveTo>
                  <a:cubicBezTo>
                    <a:pt x="5318041" y="3081051"/>
                    <a:pt x="5024655" y="3331312"/>
                    <a:pt x="4707648" y="3451030"/>
                  </a:cubicBezTo>
                  <a:cubicBezTo>
                    <a:pt x="4762843" y="3360536"/>
                    <a:pt x="4815943" y="3264554"/>
                    <a:pt x="4866768" y="3162904"/>
                  </a:cubicBezTo>
                  <a:cubicBezTo>
                    <a:pt x="5185922" y="2524608"/>
                    <a:pt x="5390060" y="1720598"/>
                    <a:pt x="5458851" y="850720"/>
                  </a:cubicBezTo>
                  <a:lnTo>
                    <a:pt x="6120374" y="850720"/>
                  </a:lnTo>
                  <a:cubicBezTo>
                    <a:pt x="6090438" y="1558352"/>
                    <a:pt x="5894039" y="2215352"/>
                    <a:pt x="5559764" y="271774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74" name="Google Shape;574;p47"/>
          <p:cNvPicPr preferRelativeResize="0"/>
          <p:nvPr/>
        </p:nvPicPr>
        <p:blipFill rotWithShape="1">
          <a:blip r:embed="rId3">
            <a:alphaModFix/>
          </a:blip>
          <a:srcRect b="0" l="0" r="0" t="0"/>
          <a:stretch/>
        </p:blipFill>
        <p:spPr>
          <a:xfrm>
            <a:off x="8384600" y="197025"/>
            <a:ext cx="1937750" cy="1937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48"/>
          <p:cNvPicPr preferRelativeResize="0"/>
          <p:nvPr/>
        </p:nvPicPr>
        <p:blipFill rotWithShape="1">
          <a:blip r:embed="rId3">
            <a:alphaModFix/>
          </a:blip>
          <a:srcRect b="6223" l="13126" r="13126" t="8972"/>
          <a:stretch/>
        </p:blipFill>
        <p:spPr>
          <a:xfrm>
            <a:off x="4965300" y="1753150"/>
            <a:ext cx="2914850" cy="3351699"/>
          </a:xfrm>
          <a:prstGeom prst="rect">
            <a:avLst/>
          </a:prstGeom>
          <a:noFill/>
          <a:ln>
            <a:noFill/>
          </a:ln>
        </p:spPr>
      </p:pic>
      <p:grpSp>
        <p:nvGrpSpPr>
          <p:cNvPr id="581" name="Google Shape;581;p48"/>
          <p:cNvGrpSpPr/>
          <p:nvPr/>
        </p:nvGrpSpPr>
        <p:grpSpPr>
          <a:xfrm>
            <a:off x="568001" y="3705526"/>
            <a:ext cx="4397400" cy="2185800"/>
            <a:chOff x="323451" y="3303926"/>
            <a:chExt cx="4397400" cy="2185800"/>
          </a:xfrm>
        </p:grpSpPr>
        <p:grpSp>
          <p:nvGrpSpPr>
            <p:cNvPr id="582" name="Google Shape;582;p48"/>
            <p:cNvGrpSpPr/>
            <p:nvPr/>
          </p:nvGrpSpPr>
          <p:grpSpPr>
            <a:xfrm>
              <a:off x="323451" y="3303926"/>
              <a:ext cx="4397400" cy="2185800"/>
              <a:chOff x="230776" y="822126"/>
              <a:chExt cx="4397400" cy="2185800"/>
            </a:xfrm>
          </p:grpSpPr>
          <p:sp>
            <p:nvSpPr>
              <p:cNvPr id="583" name="Google Shape;583;p48"/>
              <p:cNvSpPr/>
              <p:nvPr/>
            </p:nvSpPr>
            <p:spPr>
              <a:xfrm>
                <a:off x="230776" y="822126"/>
                <a:ext cx="4397400" cy="2185800"/>
              </a:xfrm>
              <a:prstGeom prst="roundRect">
                <a:avLst>
                  <a:gd fmla="val 7933" name="adj"/>
                </a:avLst>
              </a:prstGeom>
              <a:solidFill>
                <a:srgbClr val="741B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Rental Reminders are Flawless</a:t>
                </a:r>
                <a:endParaRPr b="0" i="0" sz="1800" u="none" cap="none" strike="noStrike">
                  <a:solidFill>
                    <a:srgbClr val="FFFFFF"/>
                  </a:solidFill>
                  <a:latin typeface="Calibri"/>
                  <a:ea typeface="Calibri"/>
                  <a:cs typeface="Calibri"/>
                  <a:sym typeface="Calibri"/>
                </a:endParaRPr>
              </a:p>
            </p:txBody>
          </p:sp>
          <p:grpSp>
            <p:nvGrpSpPr>
              <p:cNvPr id="584" name="Google Shape;584;p48"/>
              <p:cNvGrpSpPr/>
              <p:nvPr/>
            </p:nvGrpSpPr>
            <p:grpSpPr>
              <a:xfrm rot="10800000">
                <a:off x="3947595" y="2459390"/>
                <a:ext cx="501601" cy="354927"/>
                <a:chOff x="2307431" y="3593306"/>
                <a:chExt cx="264795" cy="257175"/>
              </a:xfrm>
            </p:grpSpPr>
            <p:sp>
              <p:nvSpPr>
                <p:cNvPr id="585" name="Google Shape;585;p48"/>
                <p:cNvSpPr/>
                <p:nvPr/>
              </p:nvSpPr>
              <p:spPr>
                <a:xfrm>
                  <a:off x="246745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586" name="Google Shape;586;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nvGrpSpPr>
              <p:cNvPr id="587" name="Google Shape;587;p48"/>
              <p:cNvGrpSpPr/>
              <p:nvPr/>
            </p:nvGrpSpPr>
            <p:grpSpPr>
              <a:xfrm>
                <a:off x="550151" y="996350"/>
                <a:ext cx="501595" cy="427656"/>
                <a:chOff x="2307427" y="3593313"/>
                <a:chExt cx="264792" cy="257175"/>
              </a:xfrm>
            </p:grpSpPr>
            <p:sp>
              <p:nvSpPr>
                <p:cNvPr id="588" name="Google Shape;588;p48"/>
                <p:cNvSpPr/>
                <p:nvPr/>
              </p:nvSpPr>
              <p:spPr>
                <a:xfrm>
                  <a:off x="2467444" y="3593313"/>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589" name="Google Shape;589;p48"/>
                <p:cNvSpPr/>
                <p:nvPr/>
              </p:nvSpPr>
              <p:spPr>
                <a:xfrm>
                  <a:off x="2307427" y="3593313"/>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grpSp>
          <p:nvGrpSpPr>
            <p:cNvPr id="590" name="Google Shape;590;p48"/>
            <p:cNvGrpSpPr/>
            <p:nvPr/>
          </p:nvGrpSpPr>
          <p:grpSpPr>
            <a:xfrm>
              <a:off x="1636216" y="5119056"/>
              <a:ext cx="1771869" cy="220476"/>
              <a:chOff x="1894594" y="4398496"/>
              <a:chExt cx="1771869" cy="220476"/>
            </a:xfrm>
          </p:grpSpPr>
          <p:sp>
            <p:nvSpPr>
              <p:cNvPr id="591" name="Google Shape;591;p48"/>
              <p:cNvSpPr/>
              <p:nvPr/>
            </p:nvSpPr>
            <p:spPr>
              <a:xfrm>
                <a:off x="1894594"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2" name="Google Shape;592;p48"/>
              <p:cNvSpPr/>
              <p:nvPr/>
            </p:nvSpPr>
            <p:spPr>
              <a:xfrm>
                <a:off x="2279563"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3" name="Google Shape;593;p48"/>
              <p:cNvSpPr/>
              <p:nvPr/>
            </p:nvSpPr>
            <p:spPr>
              <a:xfrm>
                <a:off x="2664532"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4" name="Google Shape;594;p48"/>
              <p:cNvSpPr/>
              <p:nvPr/>
            </p:nvSpPr>
            <p:spPr>
              <a:xfrm>
                <a:off x="3049501"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5" name="Google Shape;595;p48"/>
              <p:cNvSpPr/>
              <p:nvPr/>
            </p:nvSpPr>
            <p:spPr>
              <a:xfrm>
                <a:off x="3434469"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596" name="Google Shape;596;p48"/>
          <p:cNvGrpSpPr/>
          <p:nvPr/>
        </p:nvGrpSpPr>
        <p:grpSpPr>
          <a:xfrm>
            <a:off x="788552" y="3880562"/>
            <a:ext cx="501574" cy="354908"/>
            <a:chOff x="7481575" y="4794083"/>
            <a:chExt cx="679179" cy="504847"/>
          </a:xfrm>
        </p:grpSpPr>
        <p:sp>
          <p:nvSpPr>
            <p:cNvPr id="597" name="Google Shape;597;p48"/>
            <p:cNvSpPr/>
            <p:nvPr/>
          </p:nvSpPr>
          <p:spPr>
            <a:xfrm>
              <a:off x="7878647" y="4794224"/>
              <a:ext cx="282107" cy="504706"/>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598" name="Google Shape;598;p48"/>
            <p:cNvSpPr/>
            <p:nvPr/>
          </p:nvSpPr>
          <p:spPr>
            <a:xfrm>
              <a:off x="7481575" y="4794083"/>
              <a:ext cx="282107" cy="504706"/>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grpSp>
      <p:grpSp>
        <p:nvGrpSpPr>
          <p:cNvPr id="599" name="Google Shape;599;p48"/>
          <p:cNvGrpSpPr/>
          <p:nvPr/>
        </p:nvGrpSpPr>
        <p:grpSpPr>
          <a:xfrm>
            <a:off x="567900" y="1038605"/>
            <a:ext cx="4397400" cy="2269163"/>
            <a:chOff x="3897301" y="899563"/>
            <a:chExt cx="4397400" cy="2269163"/>
          </a:xfrm>
        </p:grpSpPr>
        <p:grpSp>
          <p:nvGrpSpPr>
            <p:cNvPr id="600" name="Google Shape;600;p48"/>
            <p:cNvGrpSpPr/>
            <p:nvPr/>
          </p:nvGrpSpPr>
          <p:grpSpPr>
            <a:xfrm rot="10800000">
              <a:off x="7614120" y="2362615"/>
              <a:ext cx="501601" cy="354927"/>
              <a:chOff x="2307431" y="3593306"/>
              <a:chExt cx="264795" cy="257175"/>
            </a:xfrm>
          </p:grpSpPr>
          <p:sp>
            <p:nvSpPr>
              <p:cNvPr id="601" name="Google Shape;601;p48"/>
              <p:cNvSpPr/>
              <p:nvPr/>
            </p:nvSpPr>
            <p:spPr>
              <a:xfrm>
                <a:off x="246745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FFFFFF">
                  <a:alpha val="2313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602" name="Google Shape;602;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FFFFFF">
                  <a:alpha val="2313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nvGrpSpPr>
            <p:cNvPr id="603" name="Google Shape;603;p48"/>
            <p:cNvGrpSpPr/>
            <p:nvPr/>
          </p:nvGrpSpPr>
          <p:grpSpPr>
            <a:xfrm>
              <a:off x="4216684" y="899563"/>
              <a:ext cx="501601" cy="427656"/>
              <a:chOff x="2307431" y="3593306"/>
              <a:chExt cx="264795" cy="257175"/>
            </a:xfrm>
          </p:grpSpPr>
          <p:sp>
            <p:nvSpPr>
              <p:cNvPr id="604" name="Google Shape;604;p48"/>
              <p:cNvSpPr/>
              <p:nvPr/>
            </p:nvSpPr>
            <p:spPr>
              <a:xfrm>
                <a:off x="246745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FFFFFF">
                  <a:alpha val="2313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605" name="Google Shape;605;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FFFFFF">
                  <a:alpha val="2313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nvGrpSpPr>
            <p:cNvPr id="606" name="Google Shape;606;p48"/>
            <p:cNvGrpSpPr/>
            <p:nvPr/>
          </p:nvGrpSpPr>
          <p:grpSpPr>
            <a:xfrm>
              <a:off x="3897301" y="982926"/>
              <a:ext cx="4397400" cy="2185800"/>
              <a:chOff x="323451" y="3303926"/>
              <a:chExt cx="4397400" cy="2185800"/>
            </a:xfrm>
          </p:grpSpPr>
          <p:grpSp>
            <p:nvGrpSpPr>
              <p:cNvPr id="607" name="Google Shape;607;p48"/>
              <p:cNvGrpSpPr/>
              <p:nvPr/>
            </p:nvGrpSpPr>
            <p:grpSpPr>
              <a:xfrm>
                <a:off x="323451" y="3303926"/>
                <a:ext cx="4397400" cy="2185800"/>
                <a:chOff x="230776" y="822126"/>
                <a:chExt cx="4397400" cy="2185800"/>
              </a:xfrm>
            </p:grpSpPr>
            <p:sp>
              <p:nvSpPr>
                <p:cNvPr id="608" name="Google Shape;608;p48"/>
                <p:cNvSpPr/>
                <p:nvPr/>
              </p:nvSpPr>
              <p:spPr>
                <a:xfrm>
                  <a:off x="230776" y="822126"/>
                  <a:ext cx="4397400" cy="2185800"/>
                </a:xfrm>
                <a:prstGeom prst="roundRect">
                  <a:avLst>
                    <a:gd fmla="val 7933" name="adj"/>
                  </a:avLst>
                </a:prstGeom>
                <a:solidFill>
                  <a:srgbClr val="741B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Rental Split is amazing feature. Loving It</a:t>
                  </a:r>
                  <a:endParaRPr b="0" i="0" sz="1800" u="none" cap="none" strike="noStrike">
                    <a:solidFill>
                      <a:srgbClr val="FFFFFF"/>
                    </a:solidFill>
                    <a:latin typeface="Calibri"/>
                    <a:ea typeface="Calibri"/>
                    <a:cs typeface="Calibri"/>
                    <a:sym typeface="Calibri"/>
                  </a:endParaRPr>
                </a:p>
              </p:txBody>
            </p:sp>
            <p:grpSp>
              <p:nvGrpSpPr>
                <p:cNvPr id="609" name="Google Shape;609;p48"/>
                <p:cNvGrpSpPr/>
                <p:nvPr/>
              </p:nvGrpSpPr>
              <p:grpSpPr>
                <a:xfrm rot="10800000">
                  <a:off x="3947595" y="2459390"/>
                  <a:ext cx="501601" cy="354927"/>
                  <a:chOff x="2307431" y="3593306"/>
                  <a:chExt cx="264795" cy="257175"/>
                </a:xfrm>
              </p:grpSpPr>
              <p:sp>
                <p:nvSpPr>
                  <p:cNvPr id="610" name="Google Shape;610;p48"/>
                  <p:cNvSpPr/>
                  <p:nvPr/>
                </p:nvSpPr>
                <p:spPr>
                  <a:xfrm>
                    <a:off x="246745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611" name="Google Shape;611;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nvGrpSpPr>
                <p:cNvPr id="612" name="Google Shape;612;p48"/>
                <p:cNvGrpSpPr/>
                <p:nvPr/>
              </p:nvGrpSpPr>
              <p:grpSpPr>
                <a:xfrm>
                  <a:off x="550151" y="996350"/>
                  <a:ext cx="501595" cy="427656"/>
                  <a:chOff x="2307427" y="3593313"/>
                  <a:chExt cx="264792" cy="257175"/>
                </a:xfrm>
              </p:grpSpPr>
              <p:sp>
                <p:nvSpPr>
                  <p:cNvPr id="613" name="Google Shape;613;p48"/>
                  <p:cNvSpPr/>
                  <p:nvPr/>
                </p:nvSpPr>
                <p:spPr>
                  <a:xfrm>
                    <a:off x="2467444" y="3593313"/>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614" name="Google Shape;614;p48"/>
                  <p:cNvSpPr/>
                  <p:nvPr/>
                </p:nvSpPr>
                <p:spPr>
                  <a:xfrm>
                    <a:off x="2307427" y="3593313"/>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grpSp>
            <p:nvGrpSpPr>
              <p:cNvPr id="615" name="Google Shape;615;p48"/>
              <p:cNvGrpSpPr/>
              <p:nvPr/>
            </p:nvGrpSpPr>
            <p:grpSpPr>
              <a:xfrm>
                <a:off x="1636216" y="5119056"/>
                <a:ext cx="1771869" cy="220476"/>
                <a:chOff x="1894594" y="4398496"/>
                <a:chExt cx="1771869" cy="220476"/>
              </a:xfrm>
            </p:grpSpPr>
            <p:sp>
              <p:nvSpPr>
                <p:cNvPr id="616" name="Google Shape;616;p48"/>
                <p:cNvSpPr/>
                <p:nvPr/>
              </p:nvSpPr>
              <p:spPr>
                <a:xfrm>
                  <a:off x="1894594"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7" name="Google Shape;617;p48"/>
                <p:cNvSpPr/>
                <p:nvPr/>
              </p:nvSpPr>
              <p:spPr>
                <a:xfrm>
                  <a:off x="2279563"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8" name="Google Shape;618;p48"/>
                <p:cNvSpPr/>
                <p:nvPr/>
              </p:nvSpPr>
              <p:spPr>
                <a:xfrm>
                  <a:off x="2664532"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9" name="Google Shape;619;p48"/>
                <p:cNvSpPr/>
                <p:nvPr/>
              </p:nvSpPr>
              <p:spPr>
                <a:xfrm>
                  <a:off x="3049501"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0" name="Google Shape;620;p48"/>
                <p:cNvSpPr/>
                <p:nvPr/>
              </p:nvSpPr>
              <p:spPr>
                <a:xfrm>
                  <a:off x="3434469"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621" name="Google Shape;621;p48"/>
            <p:cNvGrpSpPr/>
            <p:nvPr/>
          </p:nvGrpSpPr>
          <p:grpSpPr>
            <a:xfrm>
              <a:off x="4122827" y="1252687"/>
              <a:ext cx="501574" cy="354908"/>
              <a:chOff x="7481575" y="4794083"/>
              <a:chExt cx="679179" cy="504847"/>
            </a:xfrm>
          </p:grpSpPr>
          <p:sp>
            <p:nvSpPr>
              <p:cNvPr id="622" name="Google Shape;622;p48"/>
              <p:cNvSpPr/>
              <p:nvPr/>
            </p:nvSpPr>
            <p:spPr>
              <a:xfrm>
                <a:off x="7878647" y="4794224"/>
                <a:ext cx="282107" cy="504706"/>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623" name="Google Shape;623;p48"/>
              <p:cNvSpPr/>
              <p:nvPr/>
            </p:nvSpPr>
            <p:spPr>
              <a:xfrm>
                <a:off x="7481575" y="4794083"/>
                <a:ext cx="282107" cy="504706"/>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grpSp>
        <p:grpSp>
          <p:nvGrpSpPr>
            <p:cNvPr id="624" name="Google Shape;624;p48"/>
            <p:cNvGrpSpPr/>
            <p:nvPr/>
          </p:nvGrpSpPr>
          <p:grpSpPr>
            <a:xfrm rot="10800000">
              <a:off x="7332944" y="2202345"/>
              <a:ext cx="608977" cy="354930"/>
              <a:chOff x="2370668" y="3593306"/>
              <a:chExt cx="253603" cy="257177"/>
            </a:xfrm>
          </p:grpSpPr>
          <p:sp>
            <p:nvSpPr>
              <p:cNvPr id="625" name="Google Shape;625;p48"/>
              <p:cNvSpPr/>
              <p:nvPr/>
            </p:nvSpPr>
            <p:spPr>
              <a:xfrm>
                <a:off x="2519496" y="3593308"/>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626" name="Google Shape;626;p48"/>
              <p:cNvSpPr/>
              <p:nvPr/>
            </p:nvSpPr>
            <p:spPr>
              <a:xfrm>
                <a:off x="2370668"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grpSp>
      </p:grpSp>
      <p:grpSp>
        <p:nvGrpSpPr>
          <p:cNvPr id="627" name="Google Shape;627;p48"/>
          <p:cNvGrpSpPr/>
          <p:nvPr/>
        </p:nvGrpSpPr>
        <p:grpSpPr>
          <a:xfrm rot="10800000">
            <a:off x="4055681" y="5057795"/>
            <a:ext cx="635852" cy="354930"/>
            <a:chOff x="2307431" y="3593306"/>
            <a:chExt cx="264795" cy="257177"/>
          </a:xfrm>
        </p:grpSpPr>
        <p:sp>
          <p:nvSpPr>
            <p:cNvPr id="628" name="Google Shape;628;p48"/>
            <p:cNvSpPr/>
            <p:nvPr/>
          </p:nvSpPr>
          <p:spPr>
            <a:xfrm>
              <a:off x="2467451" y="3593308"/>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629" name="Google Shape;629;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grpSp>
      <p:sp>
        <p:nvSpPr>
          <p:cNvPr id="630" name="Google Shape;630;p48"/>
          <p:cNvSpPr txBox="1"/>
          <p:nvPr/>
        </p:nvSpPr>
        <p:spPr>
          <a:xfrm>
            <a:off x="3208835" y="276590"/>
            <a:ext cx="58980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Roboto"/>
                <a:ea typeface="Roboto"/>
                <a:cs typeface="Roboto"/>
                <a:sym typeface="Roboto"/>
              </a:rPr>
              <a:t>OUR TESTIMONIALS</a:t>
            </a:r>
            <a:endParaRPr b="0" i="0" sz="1400" u="none" cap="none" strike="noStrike">
              <a:solidFill>
                <a:srgbClr val="000000"/>
              </a:solidFill>
              <a:latin typeface="Arial"/>
              <a:ea typeface="Arial"/>
              <a:cs typeface="Arial"/>
              <a:sym typeface="Arial"/>
            </a:endParaRPr>
          </a:p>
        </p:txBody>
      </p:sp>
      <p:grpSp>
        <p:nvGrpSpPr>
          <p:cNvPr id="631" name="Google Shape;631;p48"/>
          <p:cNvGrpSpPr/>
          <p:nvPr/>
        </p:nvGrpSpPr>
        <p:grpSpPr>
          <a:xfrm>
            <a:off x="7609251" y="1080289"/>
            <a:ext cx="4397400" cy="2185800"/>
            <a:chOff x="6190851" y="1234176"/>
            <a:chExt cx="4397400" cy="2185800"/>
          </a:xfrm>
        </p:grpSpPr>
        <p:grpSp>
          <p:nvGrpSpPr>
            <p:cNvPr id="632" name="Google Shape;632;p48"/>
            <p:cNvGrpSpPr/>
            <p:nvPr/>
          </p:nvGrpSpPr>
          <p:grpSpPr>
            <a:xfrm>
              <a:off x="6190851" y="1234176"/>
              <a:ext cx="4397400" cy="2185800"/>
              <a:chOff x="323451" y="3303926"/>
              <a:chExt cx="4397400" cy="2185800"/>
            </a:xfrm>
          </p:grpSpPr>
          <p:grpSp>
            <p:nvGrpSpPr>
              <p:cNvPr id="633" name="Google Shape;633;p48"/>
              <p:cNvGrpSpPr/>
              <p:nvPr/>
            </p:nvGrpSpPr>
            <p:grpSpPr>
              <a:xfrm>
                <a:off x="323451" y="3303926"/>
                <a:ext cx="4397400" cy="2185800"/>
                <a:chOff x="230776" y="822126"/>
                <a:chExt cx="4397400" cy="2185800"/>
              </a:xfrm>
            </p:grpSpPr>
            <p:sp>
              <p:nvSpPr>
                <p:cNvPr id="634" name="Google Shape;634;p48"/>
                <p:cNvSpPr/>
                <p:nvPr/>
              </p:nvSpPr>
              <p:spPr>
                <a:xfrm>
                  <a:off x="230776" y="822126"/>
                  <a:ext cx="4397400" cy="2185800"/>
                </a:xfrm>
                <a:prstGeom prst="roundRect">
                  <a:avLst>
                    <a:gd fmla="val 7933" name="adj"/>
                  </a:avLst>
                </a:prstGeom>
                <a:solidFill>
                  <a:srgbClr val="741B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Nice App. Keep updating</a:t>
                  </a:r>
                  <a:endParaRPr b="0" i="0" sz="1800" u="none" cap="none" strike="noStrike">
                    <a:solidFill>
                      <a:srgbClr val="FFFFFF"/>
                    </a:solidFill>
                    <a:latin typeface="Calibri"/>
                    <a:ea typeface="Calibri"/>
                    <a:cs typeface="Calibri"/>
                    <a:sym typeface="Calibri"/>
                  </a:endParaRPr>
                </a:p>
              </p:txBody>
            </p:sp>
            <p:grpSp>
              <p:nvGrpSpPr>
                <p:cNvPr id="635" name="Google Shape;635;p48"/>
                <p:cNvGrpSpPr/>
                <p:nvPr/>
              </p:nvGrpSpPr>
              <p:grpSpPr>
                <a:xfrm rot="10800000">
                  <a:off x="3947595" y="2459390"/>
                  <a:ext cx="501601" cy="354927"/>
                  <a:chOff x="2307431" y="3593306"/>
                  <a:chExt cx="264795" cy="257175"/>
                </a:xfrm>
              </p:grpSpPr>
              <p:sp>
                <p:nvSpPr>
                  <p:cNvPr id="636" name="Google Shape;636;p48"/>
                  <p:cNvSpPr/>
                  <p:nvPr/>
                </p:nvSpPr>
                <p:spPr>
                  <a:xfrm>
                    <a:off x="246745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637" name="Google Shape;637;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nvGrpSpPr>
                <p:cNvPr id="638" name="Google Shape;638;p48"/>
                <p:cNvGrpSpPr/>
                <p:nvPr/>
              </p:nvGrpSpPr>
              <p:grpSpPr>
                <a:xfrm>
                  <a:off x="550151" y="996350"/>
                  <a:ext cx="501595" cy="427656"/>
                  <a:chOff x="2307427" y="3593313"/>
                  <a:chExt cx="264792" cy="257175"/>
                </a:xfrm>
              </p:grpSpPr>
              <p:sp>
                <p:nvSpPr>
                  <p:cNvPr id="639" name="Google Shape;639;p48"/>
                  <p:cNvSpPr/>
                  <p:nvPr/>
                </p:nvSpPr>
                <p:spPr>
                  <a:xfrm>
                    <a:off x="2467444" y="3593313"/>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640" name="Google Shape;640;p48"/>
                  <p:cNvSpPr/>
                  <p:nvPr/>
                </p:nvSpPr>
                <p:spPr>
                  <a:xfrm>
                    <a:off x="2307427" y="3593313"/>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grpSp>
            <p:nvGrpSpPr>
              <p:cNvPr id="641" name="Google Shape;641;p48"/>
              <p:cNvGrpSpPr/>
              <p:nvPr/>
            </p:nvGrpSpPr>
            <p:grpSpPr>
              <a:xfrm>
                <a:off x="1636216" y="5119056"/>
                <a:ext cx="1771869" cy="220476"/>
                <a:chOff x="1894594" y="4398496"/>
                <a:chExt cx="1771869" cy="220476"/>
              </a:xfrm>
            </p:grpSpPr>
            <p:sp>
              <p:nvSpPr>
                <p:cNvPr id="642" name="Google Shape;642;p48"/>
                <p:cNvSpPr/>
                <p:nvPr/>
              </p:nvSpPr>
              <p:spPr>
                <a:xfrm>
                  <a:off x="1894594"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3" name="Google Shape;643;p48"/>
                <p:cNvSpPr/>
                <p:nvPr/>
              </p:nvSpPr>
              <p:spPr>
                <a:xfrm>
                  <a:off x="2279563"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4" name="Google Shape;644;p48"/>
                <p:cNvSpPr/>
                <p:nvPr/>
              </p:nvSpPr>
              <p:spPr>
                <a:xfrm>
                  <a:off x="2664532"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5" name="Google Shape;645;p48"/>
                <p:cNvSpPr/>
                <p:nvPr/>
              </p:nvSpPr>
              <p:spPr>
                <a:xfrm>
                  <a:off x="3049501"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6" name="Google Shape;646;p48"/>
                <p:cNvSpPr/>
                <p:nvPr/>
              </p:nvSpPr>
              <p:spPr>
                <a:xfrm>
                  <a:off x="3434469"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647" name="Google Shape;647;p48"/>
            <p:cNvGrpSpPr/>
            <p:nvPr/>
          </p:nvGrpSpPr>
          <p:grpSpPr>
            <a:xfrm>
              <a:off x="6613727" y="1488487"/>
              <a:ext cx="501574" cy="354908"/>
              <a:chOff x="7481575" y="4794083"/>
              <a:chExt cx="679179" cy="504847"/>
            </a:xfrm>
          </p:grpSpPr>
          <p:sp>
            <p:nvSpPr>
              <p:cNvPr id="648" name="Google Shape;648;p48"/>
              <p:cNvSpPr/>
              <p:nvPr/>
            </p:nvSpPr>
            <p:spPr>
              <a:xfrm>
                <a:off x="7878647" y="4794224"/>
                <a:ext cx="282107" cy="504706"/>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649" name="Google Shape;649;p48"/>
              <p:cNvSpPr/>
              <p:nvPr/>
            </p:nvSpPr>
            <p:spPr>
              <a:xfrm>
                <a:off x="7481575" y="4794083"/>
                <a:ext cx="282107" cy="504706"/>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grpSp>
        <p:grpSp>
          <p:nvGrpSpPr>
            <p:cNvPr id="650" name="Google Shape;650;p48"/>
            <p:cNvGrpSpPr/>
            <p:nvPr/>
          </p:nvGrpSpPr>
          <p:grpSpPr>
            <a:xfrm rot="10800000">
              <a:off x="9526506" y="2389770"/>
              <a:ext cx="635852" cy="354930"/>
              <a:chOff x="2307431" y="3593306"/>
              <a:chExt cx="264795" cy="257177"/>
            </a:xfrm>
          </p:grpSpPr>
          <p:sp>
            <p:nvSpPr>
              <p:cNvPr id="651" name="Google Shape;651;p48"/>
              <p:cNvSpPr/>
              <p:nvPr/>
            </p:nvSpPr>
            <p:spPr>
              <a:xfrm>
                <a:off x="2467451" y="3593308"/>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652" name="Google Shape;652;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grpSp>
      </p:grpSp>
      <p:grpSp>
        <p:nvGrpSpPr>
          <p:cNvPr id="653" name="Google Shape;653;p48"/>
          <p:cNvGrpSpPr/>
          <p:nvPr/>
        </p:nvGrpSpPr>
        <p:grpSpPr>
          <a:xfrm>
            <a:off x="7609251" y="3705514"/>
            <a:ext cx="4397400" cy="2185800"/>
            <a:chOff x="6190851" y="1234176"/>
            <a:chExt cx="4397400" cy="2185800"/>
          </a:xfrm>
        </p:grpSpPr>
        <p:grpSp>
          <p:nvGrpSpPr>
            <p:cNvPr id="654" name="Google Shape;654;p48"/>
            <p:cNvGrpSpPr/>
            <p:nvPr/>
          </p:nvGrpSpPr>
          <p:grpSpPr>
            <a:xfrm>
              <a:off x="6190851" y="1234176"/>
              <a:ext cx="4397400" cy="2185800"/>
              <a:chOff x="323451" y="3303926"/>
              <a:chExt cx="4397400" cy="2185800"/>
            </a:xfrm>
          </p:grpSpPr>
          <p:grpSp>
            <p:nvGrpSpPr>
              <p:cNvPr id="655" name="Google Shape;655;p48"/>
              <p:cNvGrpSpPr/>
              <p:nvPr/>
            </p:nvGrpSpPr>
            <p:grpSpPr>
              <a:xfrm>
                <a:off x="323451" y="3303926"/>
                <a:ext cx="4397400" cy="2185800"/>
                <a:chOff x="230776" y="822126"/>
                <a:chExt cx="4397400" cy="2185800"/>
              </a:xfrm>
            </p:grpSpPr>
            <p:sp>
              <p:nvSpPr>
                <p:cNvPr id="656" name="Google Shape;656;p48"/>
                <p:cNvSpPr/>
                <p:nvPr/>
              </p:nvSpPr>
              <p:spPr>
                <a:xfrm>
                  <a:off x="230776" y="822126"/>
                  <a:ext cx="4397400" cy="2185800"/>
                </a:xfrm>
                <a:prstGeom prst="roundRect">
                  <a:avLst>
                    <a:gd fmla="val 7933" name="adj"/>
                  </a:avLst>
                </a:prstGeom>
                <a:solidFill>
                  <a:srgbClr val="741B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Great Work. Keep updating the App</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for Masses out there</a:t>
                  </a:r>
                  <a:endParaRPr b="0" i="0" sz="1800" u="none" cap="none" strike="noStrike">
                    <a:solidFill>
                      <a:srgbClr val="FFFFFF"/>
                    </a:solidFill>
                    <a:latin typeface="Calibri"/>
                    <a:ea typeface="Calibri"/>
                    <a:cs typeface="Calibri"/>
                    <a:sym typeface="Calibri"/>
                  </a:endParaRPr>
                </a:p>
              </p:txBody>
            </p:sp>
            <p:grpSp>
              <p:nvGrpSpPr>
                <p:cNvPr id="657" name="Google Shape;657;p48"/>
                <p:cNvGrpSpPr/>
                <p:nvPr/>
              </p:nvGrpSpPr>
              <p:grpSpPr>
                <a:xfrm rot="10800000">
                  <a:off x="3947595" y="2459390"/>
                  <a:ext cx="501601" cy="354927"/>
                  <a:chOff x="2307431" y="3593306"/>
                  <a:chExt cx="264795" cy="257175"/>
                </a:xfrm>
              </p:grpSpPr>
              <p:sp>
                <p:nvSpPr>
                  <p:cNvPr id="658" name="Google Shape;658;p48"/>
                  <p:cNvSpPr/>
                  <p:nvPr/>
                </p:nvSpPr>
                <p:spPr>
                  <a:xfrm>
                    <a:off x="246745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659" name="Google Shape;659;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nvGrpSpPr>
                <p:cNvPr id="660" name="Google Shape;660;p48"/>
                <p:cNvGrpSpPr/>
                <p:nvPr/>
              </p:nvGrpSpPr>
              <p:grpSpPr>
                <a:xfrm>
                  <a:off x="550151" y="996350"/>
                  <a:ext cx="501595" cy="427656"/>
                  <a:chOff x="2307427" y="3593313"/>
                  <a:chExt cx="264792" cy="257175"/>
                </a:xfrm>
              </p:grpSpPr>
              <p:sp>
                <p:nvSpPr>
                  <p:cNvPr id="661" name="Google Shape;661;p48"/>
                  <p:cNvSpPr/>
                  <p:nvPr/>
                </p:nvSpPr>
                <p:spPr>
                  <a:xfrm>
                    <a:off x="2467444" y="3593313"/>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sp>
                <p:nvSpPr>
                  <p:cNvPr id="662" name="Google Shape;662;p48"/>
                  <p:cNvSpPr/>
                  <p:nvPr/>
                </p:nvSpPr>
                <p:spPr>
                  <a:xfrm>
                    <a:off x="2307427" y="3593313"/>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solidFill>
                    <a:srgbClr val="741B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85C36"/>
                      </a:solidFill>
                      <a:latin typeface="Calibri"/>
                      <a:ea typeface="Calibri"/>
                      <a:cs typeface="Calibri"/>
                      <a:sym typeface="Calibri"/>
                    </a:endParaRPr>
                  </a:p>
                </p:txBody>
              </p:sp>
            </p:grpSp>
          </p:grpSp>
          <p:grpSp>
            <p:nvGrpSpPr>
              <p:cNvPr id="663" name="Google Shape;663;p48"/>
              <p:cNvGrpSpPr/>
              <p:nvPr/>
            </p:nvGrpSpPr>
            <p:grpSpPr>
              <a:xfrm>
                <a:off x="1636216" y="5119056"/>
                <a:ext cx="1771869" cy="220476"/>
                <a:chOff x="1894594" y="4398496"/>
                <a:chExt cx="1771869" cy="220476"/>
              </a:xfrm>
            </p:grpSpPr>
            <p:sp>
              <p:nvSpPr>
                <p:cNvPr id="664" name="Google Shape;664;p48"/>
                <p:cNvSpPr/>
                <p:nvPr/>
              </p:nvSpPr>
              <p:spPr>
                <a:xfrm>
                  <a:off x="1894594"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5" name="Google Shape;665;p48"/>
                <p:cNvSpPr/>
                <p:nvPr/>
              </p:nvSpPr>
              <p:spPr>
                <a:xfrm>
                  <a:off x="2279563"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6" name="Google Shape;666;p48"/>
                <p:cNvSpPr/>
                <p:nvPr/>
              </p:nvSpPr>
              <p:spPr>
                <a:xfrm>
                  <a:off x="2664532"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7" name="Google Shape;667;p48"/>
                <p:cNvSpPr/>
                <p:nvPr/>
              </p:nvSpPr>
              <p:spPr>
                <a:xfrm>
                  <a:off x="3049501"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8" name="Google Shape;668;p48"/>
                <p:cNvSpPr/>
                <p:nvPr/>
              </p:nvSpPr>
              <p:spPr>
                <a:xfrm>
                  <a:off x="3434469" y="4398496"/>
                  <a:ext cx="231994" cy="220476"/>
                </a:xfrm>
                <a:custGeom>
                  <a:rect b="b" l="l" r="r" t="t"/>
                  <a:pathLst>
                    <a:path extrusionOk="0" h="134" w="141">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669" name="Google Shape;669;p48"/>
            <p:cNvGrpSpPr/>
            <p:nvPr/>
          </p:nvGrpSpPr>
          <p:grpSpPr>
            <a:xfrm>
              <a:off x="6613727" y="1488487"/>
              <a:ext cx="501574" cy="354908"/>
              <a:chOff x="7481575" y="4794083"/>
              <a:chExt cx="679179" cy="504847"/>
            </a:xfrm>
          </p:grpSpPr>
          <p:sp>
            <p:nvSpPr>
              <p:cNvPr id="670" name="Google Shape;670;p48"/>
              <p:cNvSpPr/>
              <p:nvPr/>
            </p:nvSpPr>
            <p:spPr>
              <a:xfrm>
                <a:off x="7878647" y="4794224"/>
                <a:ext cx="282107" cy="504706"/>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671" name="Google Shape;671;p48"/>
              <p:cNvSpPr/>
              <p:nvPr/>
            </p:nvSpPr>
            <p:spPr>
              <a:xfrm>
                <a:off x="7481575" y="4794083"/>
                <a:ext cx="282107" cy="504706"/>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grpSp>
        <p:grpSp>
          <p:nvGrpSpPr>
            <p:cNvPr id="672" name="Google Shape;672;p48"/>
            <p:cNvGrpSpPr/>
            <p:nvPr/>
          </p:nvGrpSpPr>
          <p:grpSpPr>
            <a:xfrm rot="10800000">
              <a:off x="9526506" y="2389770"/>
              <a:ext cx="635852" cy="354930"/>
              <a:chOff x="2307431" y="3593306"/>
              <a:chExt cx="264795" cy="257177"/>
            </a:xfrm>
          </p:grpSpPr>
          <p:sp>
            <p:nvSpPr>
              <p:cNvPr id="673" name="Google Shape;673;p48"/>
              <p:cNvSpPr/>
              <p:nvPr/>
            </p:nvSpPr>
            <p:spPr>
              <a:xfrm>
                <a:off x="2467451" y="3593308"/>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674" name="Google Shape;674;p48"/>
              <p:cNvSpPr/>
              <p:nvPr/>
            </p:nvSpPr>
            <p:spPr>
              <a:xfrm>
                <a:off x="2307431" y="3593306"/>
                <a:ext cx="104775" cy="257175"/>
              </a:xfrm>
              <a:custGeom>
                <a:rect b="b" l="l" r="r" t="t"/>
                <a:pathLst>
                  <a:path extrusionOk="0" h="257175" w="104775">
                    <a:moveTo>
                      <a:pt x="7144" y="257651"/>
                    </a:moveTo>
                    <a:lnTo>
                      <a:pt x="7144" y="160496"/>
                    </a:lnTo>
                    <a:cubicBezTo>
                      <a:pt x="7144" y="63341"/>
                      <a:pt x="37624" y="12859"/>
                      <a:pt x="98584" y="7144"/>
                    </a:cubicBezTo>
                    <a:lnTo>
                      <a:pt x="98584" y="59531"/>
                    </a:lnTo>
                    <a:cubicBezTo>
                      <a:pt x="76676" y="69056"/>
                      <a:pt x="65246" y="89059"/>
                      <a:pt x="65246" y="121444"/>
                    </a:cubicBezTo>
                    <a:lnTo>
                      <a:pt x="98584" y="121444"/>
                    </a:lnTo>
                    <a:lnTo>
                      <a:pt x="98584" y="258604"/>
                    </a:lnTo>
                    <a:lnTo>
                      <a:pt x="7144" y="258604"/>
                    </a:lnTo>
                    <a:close/>
                  </a:path>
                </a:pathLst>
              </a:custGeom>
              <a:gradFill>
                <a:gsLst>
                  <a:gs pos="0">
                    <a:schemeClr val="accent2"/>
                  </a:gs>
                  <a:gs pos="3000">
                    <a:schemeClr val="accent2"/>
                  </a:gs>
                  <a:gs pos="100000">
                    <a:srgbClr val="CA204B">
                      <a:alpha val="83921"/>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9"/>
          <p:cNvSpPr txBox="1"/>
          <p:nvPr/>
        </p:nvSpPr>
        <p:spPr>
          <a:xfrm>
            <a:off x="2446500" y="890325"/>
            <a:ext cx="7299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Comic Sans MS"/>
                <a:ea typeface="Comic Sans MS"/>
                <a:cs typeface="Comic Sans MS"/>
                <a:sym typeface="Comic Sans MS"/>
              </a:rPr>
              <a:t>Download App/ Visit Website</a:t>
            </a:r>
            <a:endParaRPr b="0" i="0" sz="4000" u="none" cap="none" strike="noStrike">
              <a:solidFill>
                <a:srgbClr val="000000"/>
              </a:solidFill>
              <a:latin typeface="Comic Sans MS"/>
              <a:ea typeface="Comic Sans MS"/>
              <a:cs typeface="Comic Sans MS"/>
              <a:sym typeface="Comic Sans MS"/>
            </a:endParaRPr>
          </a:p>
        </p:txBody>
      </p:sp>
      <p:sp>
        <p:nvSpPr>
          <p:cNvPr id="681" name="Google Shape;681;p49"/>
          <p:cNvSpPr txBox="1"/>
          <p:nvPr/>
        </p:nvSpPr>
        <p:spPr>
          <a:xfrm>
            <a:off x="2361600" y="3048000"/>
            <a:ext cx="74688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sng" cap="none" strike="noStrike">
                <a:solidFill>
                  <a:schemeClr val="hlink"/>
                </a:solidFill>
                <a:latin typeface="Comic Sans MS"/>
                <a:ea typeface="Comic Sans MS"/>
                <a:cs typeface="Comic Sans MS"/>
                <a:sym typeface="Comic Sans MS"/>
                <a:hlinkClick r:id="rId3"/>
              </a:rPr>
              <a:t>https://urbanplay.in</a:t>
            </a:r>
            <a:endParaRPr b="0" i="0" sz="4000"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Comic Sans MS"/>
              <a:ea typeface="Comic Sans MS"/>
              <a:cs typeface="Comic Sans MS"/>
              <a:sym typeface="Comic Sans MS"/>
            </a:endParaRPr>
          </a:p>
        </p:txBody>
      </p:sp>
      <p:pic>
        <p:nvPicPr>
          <p:cNvPr id="682" name="Google Shape;682;p49"/>
          <p:cNvPicPr preferRelativeResize="0"/>
          <p:nvPr/>
        </p:nvPicPr>
        <p:blipFill rotWithShape="1">
          <a:blip r:embed="rId4">
            <a:alphaModFix/>
          </a:blip>
          <a:srcRect b="0" l="0" r="0" t="0"/>
          <a:stretch/>
        </p:blipFill>
        <p:spPr>
          <a:xfrm>
            <a:off x="10131950" y="5079900"/>
            <a:ext cx="1862098" cy="160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pic>
        <p:nvPicPr>
          <p:cNvPr id="688" name="Google Shape;688;p50"/>
          <p:cNvPicPr preferRelativeResize="0"/>
          <p:nvPr/>
        </p:nvPicPr>
        <p:blipFill rotWithShape="1">
          <a:blip r:embed="rId3">
            <a:alphaModFix/>
          </a:blip>
          <a:srcRect b="0" l="0" r="0" t="0"/>
          <a:stretch/>
        </p:blipFill>
        <p:spPr>
          <a:xfrm>
            <a:off x="6120100" y="194125"/>
            <a:ext cx="5715000" cy="2990850"/>
          </a:xfrm>
          <a:prstGeom prst="rect">
            <a:avLst/>
          </a:prstGeom>
          <a:noFill/>
          <a:ln>
            <a:noFill/>
          </a:ln>
        </p:spPr>
      </p:pic>
      <p:pic>
        <p:nvPicPr>
          <p:cNvPr id="689" name="Google Shape;689;p50"/>
          <p:cNvPicPr preferRelativeResize="0"/>
          <p:nvPr/>
        </p:nvPicPr>
        <p:blipFill rotWithShape="1">
          <a:blip r:embed="rId4">
            <a:alphaModFix/>
          </a:blip>
          <a:srcRect b="0" l="0" r="0" t="0"/>
          <a:stretch/>
        </p:blipFill>
        <p:spPr>
          <a:xfrm>
            <a:off x="152400" y="3295650"/>
            <a:ext cx="5715000" cy="2990850"/>
          </a:xfrm>
          <a:prstGeom prst="rect">
            <a:avLst/>
          </a:prstGeom>
          <a:noFill/>
          <a:ln>
            <a:noFill/>
          </a:ln>
        </p:spPr>
      </p:pic>
      <p:sp>
        <p:nvSpPr>
          <p:cNvPr id="690" name="Google Shape;690;p50"/>
          <p:cNvSpPr txBox="1"/>
          <p:nvPr/>
        </p:nvSpPr>
        <p:spPr>
          <a:xfrm>
            <a:off x="1279800" y="1289350"/>
            <a:ext cx="3950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Comic Sans MS"/>
                <a:ea typeface="Comic Sans MS"/>
                <a:cs typeface="Comic Sans MS"/>
                <a:sym typeface="Comic Sans MS"/>
              </a:rPr>
              <a:t>THANK YOU</a:t>
            </a:r>
            <a:endParaRPr b="0" i="0" sz="4000" u="none" cap="none" strike="noStrike">
              <a:solidFill>
                <a:srgbClr val="000000"/>
              </a:solidFill>
              <a:latin typeface="Comic Sans MS"/>
              <a:ea typeface="Comic Sans MS"/>
              <a:cs typeface="Comic Sans MS"/>
              <a:sym typeface="Comic Sans MS"/>
            </a:endParaRPr>
          </a:p>
        </p:txBody>
      </p:sp>
      <p:sp>
        <p:nvSpPr>
          <p:cNvPr id="691" name="Google Shape;691;p50"/>
          <p:cNvSpPr txBox="1"/>
          <p:nvPr/>
        </p:nvSpPr>
        <p:spPr>
          <a:xfrm>
            <a:off x="7596100" y="4307400"/>
            <a:ext cx="27630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Comic Sans MS"/>
                <a:ea typeface="Comic Sans MS"/>
                <a:cs typeface="Comic Sans MS"/>
                <a:sym typeface="Comic Sans MS"/>
              </a:rPr>
              <a:t>— Team</a:t>
            </a:r>
            <a:endParaRPr b="0" i="0" sz="4000"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Comic Sans MS"/>
                <a:ea typeface="Comic Sans MS"/>
                <a:cs typeface="Comic Sans MS"/>
                <a:sym typeface="Comic Sans MS"/>
              </a:rPr>
              <a:t>Urban Play</a:t>
            </a:r>
            <a:endParaRPr b="0" i="0" sz="40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nvSpPr>
        <p:spPr>
          <a:xfrm>
            <a:off x="846845" y="1118742"/>
            <a:ext cx="4343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7D7070"/>
                </a:solidFill>
                <a:latin typeface="Roboto"/>
                <a:ea typeface="Roboto"/>
                <a:cs typeface="Roboto"/>
                <a:sym typeface="Roboto"/>
              </a:rPr>
              <a:t>Urban Play</a:t>
            </a:r>
            <a:endParaRPr b="0" i="0" sz="1400" u="none" cap="none" strike="noStrike">
              <a:solidFill>
                <a:srgbClr val="000000"/>
              </a:solidFill>
              <a:latin typeface="Arial"/>
              <a:ea typeface="Arial"/>
              <a:cs typeface="Arial"/>
              <a:sym typeface="Arial"/>
            </a:endParaRPr>
          </a:p>
        </p:txBody>
      </p:sp>
      <p:sp>
        <p:nvSpPr>
          <p:cNvPr id="209" name="Google Shape;209;p36"/>
          <p:cNvSpPr txBox="1"/>
          <p:nvPr/>
        </p:nvSpPr>
        <p:spPr>
          <a:xfrm>
            <a:off x="846850" y="1641950"/>
            <a:ext cx="4826700" cy="2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52575E"/>
                </a:solidFill>
                <a:highlight>
                  <a:srgbClr val="FFFFFF"/>
                </a:highlight>
                <a:latin typeface="Open Sans"/>
                <a:ea typeface="Open Sans"/>
                <a:cs typeface="Open Sans"/>
                <a:sym typeface="Open Sans"/>
              </a:rPr>
              <a:t>An Asset Management Platform enriching financial freedom</a:t>
            </a:r>
            <a:endParaRPr b="0" i="0" sz="1600" u="none" cap="none" strike="noStrike">
              <a:solidFill>
                <a:srgbClr val="000000"/>
              </a:solidFill>
              <a:latin typeface="Arial"/>
              <a:ea typeface="Arial"/>
              <a:cs typeface="Arial"/>
              <a:sym typeface="Arial"/>
            </a:endParaRPr>
          </a:p>
        </p:txBody>
      </p:sp>
      <p:sp>
        <p:nvSpPr>
          <p:cNvPr id="210" name="Google Shape;210;p36"/>
          <p:cNvSpPr txBox="1"/>
          <p:nvPr/>
        </p:nvSpPr>
        <p:spPr>
          <a:xfrm>
            <a:off x="1790137" y="2895356"/>
            <a:ext cx="2879700" cy="19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Open Sans"/>
              <a:ea typeface="Open Sans"/>
              <a:cs typeface="Open Sans"/>
              <a:sym typeface="Open Sans"/>
            </a:endParaRPr>
          </a:p>
        </p:txBody>
      </p:sp>
      <p:sp>
        <p:nvSpPr>
          <p:cNvPr id="211" name="Google Shape;211;p36"/>
          <p:cNvSpPr txBox="1"/>
          <p:nvPr/>
        </p:nvSpPr>
        <p:spPr>
          <a:xfrm>
            <a:off x="846850" y="2407975"/>
            <a:ext cx="5449500" cy="103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1" i="0" lang="en-US" sz="1800" u="none" cap="none" strike="noStrike">
                <a:solidFill>
                  <a:srgbClr val="000000"/>
                </a:solidFill>
                <a:latin typeface="Times New Roman"/>
                <a:ea typeface="Times New Roman"/>
                <a:cs typeface="Times New Roman"/>
                <a:sym typeface="Times New Roman"/>
              </a:rPr>
              <a:t>Urban Play</a:t>
            </a:r>
            <a:r>
              <a:rPr b="0" i="0" lang="en-US" sz="1800" u="none" cap="none" strike="noStrike">
                <a:solidFill>
                  <a:srgbClr val="000000"/>
                </a:solidFill>
                <a:latin typeface="Times New Roman"/>
                <a:ea typeface="Times New Roman"/>
                <a:cs typeface="Times New Roman"/>
                <a:sym typeface="Times New Roman"/>
              </a:rPr>
              <a:t> is a platform for Owners &amp; Tenants which helps Owners to manage Tenants easily by sending Reminders, Rental Splits, Paying Rents Online, etc. Tenants can manage their Homes, Get local Services subscribed instantly with one Tap, Pay Bills &amp; Fees with in App. </a:t>
            </a:r>
            <a:br>
              <a:rPr b="0" i="0" lang="en-US" sz="1800" u="none" cap="none" strike="noStrike">
                <a:solidFill>
                  <a:srgbClr val="000000"/>
                </a:solidFill>
                <a:latin typeface="Times New Roman"/>
                <a:ea typeface="Times New Roman"/>
                <a:cs typeface="Times New Roman"/>
                <a:sym typeface="Times New Roman"/>
              </a:rPr>
            </a:b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Also, connect with Service Providers for Services like Milk, Newspaper, Water, Electricity, Telephone, Broadband, Dairy Products &amp; Much More. Service Providers can manage their customers, instantly place orders, connect with ease &amp; also collect payments regularly. </a:t>
            </a:r>
            <a:endParaRPr b="0" i="0" sz="1800" u="none" cap="none" strike="noStrike">
              <a:solidFill>
                <a:srgbClr val="000000"/>
              </a:solidFill>
              <a:latin typeface="Times New Roman"/>
              <a:ea typeface="Times New Roman"/>
              <a:cs typeface="Times New Roman"/>
              <a:sym typeface="Times New Roman"/>
            </a:endParaRPr>
          </a:p>
        </p:txBody>
      </p:sp>
      <p:sp>
        <p:nvSpPr>
          <p:cNvPr id="212" name="Google Shape;212;p36"/>
          <p:cNvSpPr txBox="1"/>
          <p:nvPr/>
        </p:nvSpPr>
        <p:spPr>
          <a:xfrm>
            <a:off x="6589225" y="2560975"/>
            <a:ext cx="5248800" cy="103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Tenants can browse through Nearby Listed Houses using AR to check Houses remotely for Rent &amp; also place orders from Nearby Shops for Grocery, etc delivered instantly.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App is connected to Emergency Services like Police, Hospitals, Fire Departments &amp; Municipal Departments which help users in difficult &amp; emergency situations with one </a:t>
            </a:r>
            <a:r>
              <a:rPr b="1" i="0" lang="en-US" sz="1800" u="none" cap="none" strike="noStrike">
                <a:solidFill>
                  <a:srgbClr val="000000"/>
                </a:solidFill>
                <a:latin typeface="Times New Roman"/>
                <a:ea typeface="Times New Roman"/>
                <a:cs typeface="Times New Roman"/>
                <a:sym typeface="Times New Roman"/>
              </a:rPr>
              <a:t>Tap</a:t>
            </a: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13" name="Google Shape;213;p36"/>
          <p:cNvPicPr preferRelativeResize="0"/>
          <p:nvPr/>
        </p:nvPicPr>
        <p:blipFill rotWithShape="1">
          <a:blip r:embed="rId3">
            <a:alphaModFix/>
          </a:blip>
          <a:srcRect b="0" l="0" r="0" t="0"/>
          <a:stretch/>
        </p:blipFill>
        <p:spPr>
          <a:xfrm>
            <a:off x="9545900" y="319950"/>
            <a:ext cx="1862098" cy="160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nvSpPr>
        <p:spPr>
          <a:xfrm>
            <a:off x="1453714" y="599825"/>
            <a:ext cx="3102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Roboto"/>
                <a:ea typeface="Roboto"/>
                <a:cs typeface="Roboto"/>
                <a:sym typeface="Roboto"/>
              </a:rPr>
              <a:t>THE PROBLEM</a:t>
            </a:r>
            <a:endParaRPr b="0" i="0" sz="1400" u="none" cap="none" strike="noStrike">
              <a:solidFill>
                <a:srgbClr val="000000"/>
              </a:solidFill>
              <a:latin typeface="Arial"/>
              <a:ea typeface="Arial"/>
              <a:cs typeface="Arial"/>
              <a:sym typeface="Arial"/>
            </a:endParaRPr>
          </a:p>
        </p:txBody>
      </p:sp>
      <p:grpSp>
        <p:nvGrpSpPr>
          <p:cNvPr id="219" name="Google Shape;219;p37"/>
          <p:cNvGrpSpPr/>
          <p:nvPr/>
        </p:nvGrpSpPr>
        <p:grpSpPr>
          <a:xfrm>
            <a:off x="298205" y="1454863"/>
            <a:ext cx="5413923" cy="921000"/>
            <a:chOff x="298205" y="1307513"/>
            <a:chExt cx="5413923" cy="921000"/>
          </a:xfrm>
        </p:grpSpPr>
        <p:sp>
          <p:nvSpPr>
            <p:cNvPr id="220" name="Google Shape;220;p37"/>
            <p:cNvSpPr/>
            <p:nvPr/>
          </p:nvSpPr>
          <p:spPr>
            <a:xfrm rot="2700000">
              <a:off x="433082" y="1442390"/>
              <a:ext cx="651245" cy="65124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37"/>
            <p:cNvSpPr txBox="1"/>
            <p:nvPr/>
          </p:nvSpPr>
          <p:spPr>
            <a:xfrm>
              <a:off x="1283528" y="1377278"/>
              <a:ext cx="44286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accent1"/>
                  </a:solidFill>
                  <a:latin typeface="Roboto"/>
                  <a:ea typeface="Roboto"/>
                  <a:cs typeface="Roboto"/>
                  <a:sym typeface="Roboto"/>
                </a:rPr>
                <a:t>Owners find Difficulty in managing Tenants</a:t>
              </a:r>
              <a:endParaRPr b="1" i="0" sz="16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
                <a:buFont typeface="Arial"/>
                <a:buNone/>
              </a:pPr>
              <a:r>
                <a:t/>
              </a:r>
              <a:endParaRPr b="1" i="0" sz="2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Roboto"/>
                  <a:ea typeface="Roboto"/>
                  <a:cs typeface="Roboto"/>
                  <a:sym typeface="Roboto"/>
                </a:rPr>
                <a:t>They find difficulty in sending rental reminders, collecting rents, deposits, maintenance, repairs, Violations &amp; Revisions</a:t>
              </a:r>
              <a:endParaRPr b="0" i="0" sz="1400" u="none" cap="none" strike="noStrike">
                <a:solidFill>
                  <a:srgbClr val="000000"/>
                </a:solidFill>
                <a:latin typeface="Arial"/>
                <a:ea typeface="Arial"/>
                <a:cs typeface="Arial"/>
                <a:sym typeface="Arial"/>
              </a:endParaRPr>
            </a:p>
          </p:txBody>
        </p:sp>
        <p:sp>
          <p:nvSpPr>
            <p:cNvPr id="222" name="Google Shape;222;p37"/>
            <p:cNvSpPr txBox="1"/>
            <p:nvPr/>
          </p:nvSpPr>
          <p:spPr>
            <a:xfrm>
              <a:off x="518503" y="1579038"/>
              <a:ext cx="480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01</a:t>
              </a:r>
              <a:endParaRPr b="0" i="0" sz="1400" u="none" cap="none" strike="noStrike">
                <a:solidFill>
                  <a:srgbClr val="000000"/>
                </a:solidFill>
                <a:latin typeface="Arial"/>
                <a:ea typeface="Arial"/>
                <a:cs typeface="Arial"/>
                <a:sym typeface="Arial"/>
              </a:endParaRPr>
            </a:p>
          </p:txBody>
        </p:sp>
      </p:grpSp>
      <p:grpSp>
        <p:nvGrpSpPr>
          <p:cNvPr id="223" name="Google Shape;223;p37"/>
          <p:cNvGrpSpPr/>
          <p:nvPr/>
        </p:nvGrpSpPr>
        <p:grpSpPr>
          <a:xfrm>
            <a:off x="298205" y="4040032"/>
            <a:ext cx="5896934" cy="921000"/>
            <a:chOff x="298205" y="3638182"/>
            <a:chExt cx="5896934" cy="921000"/>
          </a:xfrm>
        </p:grpSpPr>
        <p:sp>
          <p:nvSpPr>
            <p:cNvPr id="224" name="Google Shape;224;p37"/>
            <p:cNvSpPr/>
            <p:nvPr/>
          </p:nvSpPr>
          <p:spPr>
            <a:xfrm rot="2700000">
              <a:off x="433082" y="3773059"/>
              <a:ext cx="651245" cy="651245"/>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p37"/>
            <p:cNvSpPr txBox="1"/>
            <p:nvPr/>
          </p:nvSpPr>
          <p:spPr>
            <a:xfrm>
              <a:off x="518503" y="3901195"/>
              <a:ext cx="480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03</a:t>
              </a:r>
              <a:endParaRPr b="0" i="0" sz="1400" u="none" cap="none" strike="noStrike">
                <a:solidFill>
                  <a:srgbClr val="000000"/>
                </a:solidFill>
                <a:latin typeface="Arial"/>
                <a:ea typeface="Arial"/>
                <a:cs typeface="Arial"/>
                <a:sym typeface="Arial"/>
              </a:endParaRPr>
            </a:p>
          </p:txBody>
        </p:sp>
        <p:sp>
          <p:nvSpPr>
            <p:cNvPr id="226" name="Google Shape;226;p37"/>
            <p:cNvSpPr txBox="1"/>
            <p:nvPr/>
          </p:nvSpPr>
          <p:spPr>
            <a:xfrm>
              <a:off x="1283539" y="3729275"/>
              <a:ext cx="49116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accent3"/>
                  </a:solidFill>
                  <a:latin typeface="Roboto"/>
                  <a:ea typeface="Roboto"/>
                  <a:cs typeface="Roboto"/>
                  <a:sym typeface="Roboto"/>
                </a:rPr>
                <a:t>Difficult for Service Providers to Find Customers</a:t>
              </a:r>
              <a:endParaRPr b="1" i="0" sz="1600" u="none" cap="none" strike="noStrike">
                <a:solidFill>
                  <a:schemeClr val="accent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
                <a:buFont typeface="Arial"/>
                <a:buNone/>
              </a:pPr>
              <a:r>
                <a:t/>
              </a:r>
              <a:endParaRPr b="1" i="0" sz="2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Roboto"/>
                  <a:ea typeface="Roboto"/>
                  <a:cs typeface="Roboto"/>
                  <a:sym typeface="Roboto"/>
                </a:rPr>
                <a:t>Finding New Customers / Acquiring Old Customers is a difficult task for Service Providers in an Area</a:t>
              </a:r>
              <a:endParaRPr b="0" i="0" sz="1400" u="none" cap="none" strike="noStrike">
                <a:solidFill>
                  <a:srgbClr val="000000"/>
                </a:solidFill>
                <a:latin typeface="Arial"/>
                <a:ea typeface="Arial"/>
                <a:cs typeface="Arial"/>
                <a:sym typeface="Arial"/>
              </a:endParaRPr>
            </a:p>
          </p:txBody>
        </p:sp>
      </p:grpSp>
      <p:grpSp>
        <p:nvGrpSpPr>
          <p:cNvPr id="227" name="Google Shape;227;p37"/>
          <p:cNvGrpSpPr/>
          <p:nvPr/>
        </p:nvGrpSpPr>
        <p:grpSpPr>
          <a:xfrm>
            <a:off x="298204" y="2707735"/>
            <a:ext cx="5413923" cy="921000"/>
            <a:chOff x="664317" y="2968510"/>
            <a:chExt cx="5413923" cy="921000"/>
          </a:xfrm>
        </p:grpSpPr>
        <p:sp>
          <p:nvSpPr>
            <p:cNvPr id="228" name="Google Shape;228;p37"/>
            <p:cNvSpPr/>
            <p:nvPr/>
          </p:nvSpPr>
          <p:spPr>
            <a:xfrm rot="2700000">
              <a:off x="799194" y="3103387"/>
              <a:ext cx="651245" cy="651245"/>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p37"/>
            <p:cNvSpPr txBox="1"/>
            <p:nvPr/>
          </p:nvSpPr>
          <p:spPr>
            <a:xfrm>
              <a:off x="884615" y="3244261"/>
              <a:ext cx="480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02</a:t>
              </a:r>
              <a:endParaRPr b="0" i="0" sz="1400" u="none" cap="none" strike="noStrike">
                <a:solidFill>
                  <a:srgbClr val="000000"/>
                </a:solidFill>
                <a:latin typeface="Arial"/>
                <a:ea typeface="Arial"/>
                <a:cs typeface="Arial"/>
                <a:sym typeface="Arial"/>
              </a:endParaRPr>
            </a:p>
          </p:txBody>
        </p:sp>
        <p:sp>
          <p:nvSpPr>
            <p:cNvPr id="230" name="Google Shape;230;p37"/>
            <p:cNvSpPr txBox="1"/>
            <p:nvPr/>
          </p:nvSpPr>
          <p:spPr>
            <a:xfrm>
              <a:off x="1649640" y="3070518"/>
              <a:ext cx="44286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accent2"/>
                  </a:solidFill>
                  <a:latin typeface="Roboto"/>
                  <a:ea typeface="Roboto"/>
                  <a:cs typeface="Roboto"/>
                  <a:sym typeface="Roboto"/>
                </a:rPr>
                <a:t>Difficult to Find Genuine Places For Staying</a:t>
              </a:r>
              <a:endParaRPr b="1" i="0" sz="1600" u="none" cap="none" strike="noStrike">
                <a:solidFill>
                  <a:schemeClr val="accen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
                <a:buFont typeface="Arial"/>
                <a:buNone/>
              </a:pPr>
              <a:r>
                <a:t/>
              </a:r>
              <a:endParaRPr b="1" i="0" sz="2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Roboto"/>
                  <a:ea typeface="Roboto"/>
                  <a:cs typeface="Roboto"/>
                  <a:sym typeface="Roboto"/>
                </a:rPr>
                <a:t>When People shift from a place, they feel difficult in finding places which are genuine, secured &amp; best to stay</a:t>
              </a:r>
              <a:endParaRPr b="0" i="0" sz="1400" u="none" cap="none" strike="noStrike">
                <a:solidFill>
                  <a:srgbClr val="000000"/>
                </a:solidFill>
                <a:latin typeface="Arial"/>
                <a:ea typeface="Arial"/>
                <a:cs typeface="Arial"/>
                <a:sym typeface="Arial"/>
              </a:endParaRPr>
            </a:p>
          </p:txBody>
        </p:sp>
      </p:grpSp>
      <p:grpSp>
        <p:nvGrpSpPr>
          <p:cNvPr id="231" name="Google Shape;231;p37"/>
          <p:cNvGrpSpPr/>
          <p:nvPr/>
        </p:nvGrpSpPr>
        <p:grpSpPr>
          <a:xfrm>
            <a:off x="298204" y="5366632"/>
            <a:ext cx="5896934" cy="921000"/>
            <a:chOff x="6362967" y="3172557"/>
            <a:chExt cx="5896934" cy="921000"/>
          </a:xfrm>
        </p:grpSpPr>
        <p:sp>
          <p:nvSpPr>
            <p:cNvPr id="232" name="Google Shape;232;p37"/>
            <p:cNvSpPr/>
            <p:nvPr/>
          </p:nvSpPr>
          <p:spPr>
            <a:xfrm rot="2700000">
              <a:off x="6497844" y="3307434"/>
              <a:ext cx="651245" cy="651245"/>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37"/>
            <p:cNvSpPr txBox="1"/>
            <p:nvPr/>
          </p:nvSpPr>
          <p:spPr>
            <a:xfrm>
              <a:off x="6583265" y="3435570"/>
              <a:ext cx="480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04</a:t>
              </a:r>
              <a:endParaRPr b="0" i="0" sz="1400" u="none" cap="none" strike="noStrike">
                <a:solidFill>
                  <a:srgbClr val="000000"/>
                </a:solidFill>
                <a:latin typeface="Arial"/>
                <a:ea typeface="Arial"/>
                <a:cs typeface="Arial"/>
                <a:sym typeface="Arial"/>
              </a:endParaRPr>
            </a:p>
          </p:txBody>
        </p:sp>
        <p:sp>
          <p:nvSpPr>
            <p:cNvPr id="234" name="Google Shape;234;p37"/>
            <p:cNvSpPr txBox="1"/>
            <p:nvPr/>
          </p:nvSpPr>
          <p:spPr>
            <a:xfrm>
              <a:off x="7348301" y="3263650"/>
              <a:ext cx="49116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accent3"/>
                  </a:solidFill>
                  <a:latin typeface="Roboto"/>
                  <a:ea typeface="Roboto"/>
                  <a:cs typeface="Roboto"/>
                  <a:sym typeface="Roboto"/>
                </a:rPr>
                <a:t>Difficulty in Managing Tenants for Owners</a:t>
              </a:r>
              <a:endParaRPr b="1" i="0" sz="1600" u="none" cap="none" strike="noStrike">
                <a:solidFill>
                  <a:schemeClr val="accent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
                <a:buFont typeface="Arial"/>
                <a:buNone/>
              </a:pPr>
              <a:r>
                <a:t/>
              </a:r>
              <a:endParaRPr b="1" i="0" sz="2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Roboto"/>
                  <a:ea typeface="Roboto"/>
                  <a:cs typeface="Roboto"/>
                  <a:sym typeface="Roboto"/>
                </a:rPr>
                <a:t>Owners find difficulty in managing tenants like asking for rental payments, maintenance and managing complaints, etc</a:t>
              </a:r>
              <a:endParaRPr b="0" i="0" sz="1400" u="none" cap="none" strike="noStrike">
                <a:solidFill>
                  <a:srgbClr val="000000"/>
                </a:solidFill>
                <a:latin typeface="Arial"/>
                <a:ea typeface="Arial"/>
                <a:cs typeface="Arial"/>
                <a:sym typeface="Arial"/>
              </a:endParaRPr>
            </a:p>
          </p:txBody>
        </p:sp>
      </p:grpSp>
      <p:sp>
        <p:nvSpPr>
          <p:cNvPr id="235" name="Google Shape;235;p37"/>
          <p:cNvSpPr txBox="1"/>
          <p:nvPr/>
        </p:nvSpPr>
        <p:spPr>
          <a:xfrm>
            <a:off x="7896751" y="384425"/>
            <a:ext cx="29886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chemeClr val="dk1"/>
                </a:solidFill>
                <a:latin typeface="Roboto"/>
                <a:ea typeface="Roboto"/>
                <a:cs typeface="Roboto"/>
                <a:sym typeface="Roboto"/>
              </a:rPr>
              <a:t>THE SOLUTION</a:t>
            </a:r>
            <a:endParaRPr b="0" i="0" sz="1700" u="none" cap="none" strike="noStrike">
              <a:solidFill>
                <a:srgbClr val="000000"/>
              </a:solidFill>
              <a:latin typeface="Arial"/>
              <a:ea typeface="Arial"/>
              <a:cs typeface="Arial"/>
              <a:sym typeface="Arial"/>
            </a:endParaRPr>
          </a:p>
        </p:txBody>
      </p:sp>
      <p:grpSp>
        <p:nvGrpSpPr>
          <p:cNvPr id="236" name="Google Shape;236;p37"/>
          <p:cNvGrpSpPr/>
          <p:nvPr/>
        </p:nvGrpSpPr>
        <p:grpSpPr>
          <a:xfrm>
            <a:off x="6772445" y="1569175"/>
            <a:ext cx="4950893" cy="1945259"/>
            <a:chOff x="6772445" y="1569175"/>
            <a:chExt cx="4950893" cy="1945259"/>
          </a:xfrm>
        </p:grpSpPr>
        <p:sp>
          <p:nvSpPr>
            <p:cNvPr id="237" name="Google Shape;237;p37"/>
            <p:cNvSpPr/>
            <p:nvPr/>
          </p:nvSpPr>
          <p:spPr>
            <a:xfrm>
              <a:off x="6772445" y="1614469"/>
              <a:ext cx="601800" cy="6018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01</a:t>
              </a:r>
              <a:endParaRPr b="0" i="0" sz="1400" u="none" cap="none" strike="noStrike">
                <a:solidFill>
                  <a:srgbClr val="000000"/>
                </a:solidFill>
                <a:latin typeface="Arial"/>
                <a:ea typeface="Arial"/>
                <a:cs typeface="Arial"/>
                <a:sym typeface="Arial"/>
              </a:endParaRPr>
            </a:p>
          </p:txBody>
        </p:sp>
        <p:sp>
          <p:nvSpPr>
            <p:cNvPr id="238" name="Google Shape;238;p37"/>
            <p:cNvSpPr txBox="1"/>
            <p:nvPr/>
          </p:nvSpPr>
          <p:spPr>
            <a:xfrm>
              <a:off x="7374238" y="1569175"/>
              <a:ext cx="4349100" cy="69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Roboto"/>
                  <a:ea typeface="Roboto"/>
                  <a:cs typeface="Roboto"/>
                  <a:sym typeface="Roboto"/>
                </a:rPr>
                <a:t>Managing Tenants with Ease</a:t>
              </a:r>
              <a:endParaRPr b="1" i="0" sz="3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Roboto"/>
                  <a:ea typeface="Roboto"/>
                  <a:cs typeface="Roboto"/>
                  <a:sym typeface="Roboto"/>
                </a:rPr>
                <a:t>Owners can manage their tenants from the App and send reminders, collect payments, manage complaints &amp; much more.</a:t>
              </a:r>
              <a:endParaRPr b="0" i="0" sz="1400" u="none" cap="none" strike="noStrike">
                <a:solidFill>
                  <a:srgbClr val="000000"/>
                </a:solidFill>
                <a:latin typeface="Arial"/>
                <a:ea typeface="Arial"/>
                <a:cs typeface="Arial"/>
                <a:sym typeface="Arial"/>
              </a:endParaRPr>
            </a:p>
          </p:txBody>
        </p:sp>
        <p:grpSp>
          <p:nvGrpSpPr>
            <p:cNvPr id="239" name="Google Shape;239;p37"/>
            <p:cNvGrpSpPr/>
            <p:nvPr/>
          </p:nvGrpSpPr>
          <p:grpSpPr>
            <a:xfrm>
              <a:off x="6772445" y="2822034"/>
              <a:ext cx="4617383" cy="692400"/>
              <a:chOff x="11554295" y="1338434"/>
              <a:chExt cx="4617383" cy="692400"/>
            </a:xfrm>
          </p:grpSpPr>
          <p:sp>
            <p:nvSpPr>
              <p:cNvPr id="240" name="Google Shape;240;p37"/>
              <p:cNvSpPr/>
              <p:nvPr/>
            </p:nvSpPr>
            <p:spPr>
              <a:xfrm>
                <a:off x="11554295" y="1383715"/>
                <a:ext cx="601800" cy="6018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02</a:t>
                </a:r>
                <a:endParaRPr b="0" i="0" sz="1400" u="none" cap="none" strike="noStrike">
                  <a:solidFill>
                    <a:srgbClr val="000000"/>
                  </a:solidFill>
                  <a:latin typeface="Arial"/>
                  <a:ea typeface="Arial"/>
                  <a:cs typeface="Arial"/>
                  <a:sym typeface="Arial"/>
                </a:endParaRPr>
              </a:p>
            </p:txBody>
          </p:sp>
          <p:sp>
            <p:nvSpPr>
              <p:cNvPr id="241" name="Google Shape;241;p37"/>
              <p:cNvSpPr txBox="1"/>
              <p:nvPr/>
            </p:nvSpPr>
            <p:spPr>
              <a:xfrm>
                <a:off x="12156178" y="1338434"/>
                <a:ext cx="4015500" cy="69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Roboto"/>
                    <a:ea typeface="Roboto"/>
                    <a:cs typeface="Roboto"/>
                    <a:sym typeface="Roboto"/>
                  </a:rPr>
                  <a:t>Renting Homes is Now Easier with Urban Play</a:t>
                </a:r>
                <a:endParaRPr b="1" i="0" sz="1400" u="none" cap="none" strike="noStrike">
                  <a:solidFill>
                    <a:schemeClr val="accen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300"/>
                  <a:buFont typeface="Arial"/>
                  <a:buNone/>
                </a:pPr>
                <a:r>
                  <a:t/>
                </a:r>
                <a:endParaRPr b="1" i="0" sz="3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Roboto"/>
                    <a:ea typeface="Roboto"/>
                    <a:cs typeface="Roboto"/>
                    <a:sym typeface="Roboto"/>
                  </a:rPr>
                  <a:t>We use AR/VR Tech to make it easier for Tenants to search and settle for the house without any inconvenience.</a:t>
                </a:r>
                <a:endParaRPr b="0" i="0" sz="1400" u="none" cap="none" strike="noStrike">
                  <a:solidFill>
                    <a:srgbClr val="000000"/>
                  </a:solidFill>
                  <a:latin typeface="Arial"/>
                  <a:ea typeface="Arial"/>
                  <a:cs typeface="Arial"/>
                  <a:sym typeface="Arial"/>
                </a:endParaRPr>
              </a:p>
            </p:txBody>
          </p:sp>
        </p:grpSp>
      </p:grpSp>
      <p:grpSp>
        <p:nvGrpSpPr>
          <p:cNvPr id="242" name="Google Shape;242;p37"/>
          <p:cNvGrpSpPr/>
          <p:nvPr/>
        </p:nvGrpSpPr>
        <p:grpSpPr>
          <a:xfrm>
            <a:off x="6799270" y="4231155"/>
            <a:ext cx="4617383" cy="1871125"/>
            <a:chOff x="6799270" y="4231155"/>
            <a:chExt cx="4617383" cy="1871125"/>
          </a:xfrm>
        </p:grpSpPr>
        <p:grpSp>
          <p:nvGrpSpPr>
            <p:cNvPr id="243" name="Google Shape;243;p37"/>
            <p:cNvGrpSpPr/>
            <p:nvPr/>
          </p:nvGrpSpPr>
          <p:grpSpPr>
            <a:xfrm>
              <a:off x="6799270" y="4231155"/>
              <a:ext cx="4617383" cy="692400"/>
              <a:chOff x="775345" y="5409880"/>
              <a:chExt cx="4617383" cy="692400"/>
            </a:xfrm>
          </p:grpSpPr>
          <p:sp>
            <p:nvSpPr>
              <p:cNvPr id="244" name="Google Shape;244;p37"/>
              <p:cNvSpPr/>
              <p:nvPr/>
            </p:nvSpPr>
            <p:spPr>
              <a:xfrm>
                <a:off x="775345" y="5455186"/>
                <a:ext cx="601800" cy="601800"/>
              </a:xfrm>
              <a:prstGeom prst="roundRect">
                <a:avLst>
                  <a:gd fmla="val 16667"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03</a:t>
                </a:r>
                <a:endParaRPr b="0" i="0" sz="1400" u="none" cap="none" strike="noStrike">
                  <a:solidFill>
                    <a:srgbClr val="000000"/>
                  </a:solidFill>
                  <a:latin typeface="Arial"/>
                  <a:ea typeface="Arial"/>
                  <a:cs typeface="Arial"/>
                  <a:sym typeface="Arial"/>
                </a:endParaRPr>
              </a:p>
            </p:txBody>
          </p:sp>
          <p:sp>
            <p:nvSpPr>
              <p:cNvPr id="245" name="Google Shape;245;p37"/>
              <p:cNvSpPr txBox="1"/>
              <p:nvPr/>
            </p:nvSpPr>
            <p:spPr>
              <a:xfrm>
                <a:off x="1377228" y="5409880"/>
                <a:ext cx="4015500" cy="69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5"/>
                    </a:solidFill>
                    <a:latin typeface="Roboto"/>
                    <a:ea typeface="Roboto"/>
                    <a:cs typeface="Roboto"/>
                    <a:sym typeface="Roboto"/>
                  </a:rPr>
                  <a:t>Find Customers &amp; Track with Ease</a:t>
                </a:r>
                <a:endParaRPr b="1" i="0" sz="1400" u="none" cap="none" strike="noStrike">
                  <a:solidFill>
                    <a:schemeClr val="accent5"/>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300"/>
                  <a:buFont typeface="Arial"/>
                  <a:buNone/>
                </a:pPr>
                <a:r>
                  <a:t/>
                </a:r>
                <a:endParaRPr b="1" i="0" sz="3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Roboto"/>
                    <a:ea typeface="Roboto"/>
                    <a:cs typeface="Roboto"/>
                    <a:sym typeface="Roboto"/>
                  </a:rPr>
                  <a:t>Owners/Tenants can now avail genuine service providers and also track status &amp; payments. </a:t>
                </a:r>
                <a:endParaRPr b="0" i="0" sz="1400" u="none" cap="none" strike="noStrike">
                  <a:solidFill>
                    <a:srgbClr val="000000"/>
                  </a:solidFill>
                  <a:latin typeface="Arial"/>
                  <a:ea typeface="Arial"/>
                  <a:cs typeface="Arial"/>
                  <a:sym typeface="Arial"/>
                </a:endParaRPr>
              </a:p>
            </p:txBody>
          </p:sp>
        </p:grpSp>
        <p:sp>
          <p:nvSpPr>
            <p:cNvPr id="246" name="Google Shape;246;p37"/>
            <p:cNvSpPr/>
            <p:nvPr/>
          </p:nvSpPr>
          <p:spPr>
            <a:xfrm>
              <a:off x="6799270" y="5455186"/>
              <a:ext cx="601800" cy="6018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04</a:t>
              </a:r>
              <a:endParaRPr b="0" i="0" sz="1400" u="none" cap="none" strike="noStrike">
                <a:solidFill>
                  <a:srgbClr val="000000"/>
                </a:solidFill>
                <a:latin typeface="Arial"/>
                <a:ea typeface="Arial"/>
                <a:cs typeface="Arial"/>
                <a:sym typeface="Arial"/>
              </a:endParaRPr>
            </a:p>
          </p:txBody>
        </p:sp>
        <p:sp>
          <p:nvSpPr>
            <p:cNvPr id="247" name="Google Shape;247;p37"/>
            <p:cNvSpPr txBox="1"/>
            <p:nvPr/>
          </p:nvSpPr>
          <p:spPr>
            <a:xfrm>
              <a:off x="7401153" y="5409880"/>
              <a:ext cx="4015500" cy="69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Roboto"/>
                  <a:ea typeface="Roboto"/>
                  <a:cs typeface="Roboto"/>
                  <a:sym typeface="Roboto"/>
                </a:rPr>
                <a:t>Easier Access for Brands &amp; Service Providers</a:t>
              </a:r>
              <a:endParaRPr b="1" i="0" sz="1400" u="none" cap="none" strike="noStrike">
                <a:solidFill>
                  <a:schemeClr val="accent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300"/>
                <a:buFont typeface="Arial"/>
                <a:buNone/>
              </a:pPr>
              <a:r>
                <a:t/>
              </a:r>
              <a:endParaRPr b="1" i="0" sz="3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Roboto"/>
                  <a:ea typeface="Roboto"/>
                  <a:cs typeface="Roboto"/>
                  <a:sym typeface="Roboto"/>
                </a:rPr>
                <a:t>Brands or Service Providers can easily find Customers through App by initiating chat &amp; collect payments on the Go.</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38"/>
          <p:cNvGrpSpPr/>
          <p:nvPr/>
        </p:nvGrpSpPr>
        <p:grpSpPr>
          <a:xfrm>
            <a:off x="1058125" y="477438"/>
            <a:ext cx="5264100" cy="2944050"/>
            <a:chOff x="3463950" y="212500"/>
            <a:chExt cx="5264100" cy="2944050"/>
          </a:xfrm>
        </p:grpSpPr>
        <p:sp>
          <p:nvSpPr>
            <p:cNvPr id="253" name="Google Shape;253;p38"/>
            <p:cNvSpPr txBox="1"/>
            <p:nvPr/>
          </p:nvSpPr>
          <p:spPr>
            <a:xfrm>
              <a:off x="4601701" y="212500"/>
              <a:ext cx="29886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chemeClr val="dk1"/>
                  </a:solidFill>
                  <a:latin typeface="Roboto"/>
                  <a:ea typeface="Roboto"/>
                  <a:cs typeface="Roboto"/>
                  <a:sym typeface="Roboto"/>
                </a:rPr>
                <a:t>THE VISION</a:t>
              </a:r>
              <a:endParaRPr b="0" i="0" sz="1700" u="none" cap="none" strike="noStrike">
                <a:solidFill>
                  <a:srgbClr val="000000"/>
                </a:solidFill>
                <a:latin typeface="Arial"/>
                <a:ea typeface="Arial"/>
                <a:cs typeface="Arial"/>
                <a:sym typeface="Arial"/>
              </a:endParaRPr>
            </a:p>
          </p:txBody>
        </p:sp>
        <p:sp>
          <p:nvSpPr>
            <p:cNvPr id="254" name="Google Shape;254;p38"/>
            <p:cNvSpPr txBox="1"/>
            <p:nvPr/>
          </p:nvSpPr>
          <p:spPr>
            <a:xfrm>
              <a:off x="3463950" y="1032550"/>
              <a:ext cx="5264100" cy="2124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Our Collective vision is to reach every home by 2025</a:t>
              </a:r>
              <a:endParaRPr b="0"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Every Indian home should contain the logo of Urban Play marked as Urban Play Certified Home</a:t>
              </a:r>
              <a:endParaRPr b="0"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Helping Individuals manage Personal Finances with ease</a:t>
              </a:r>
              <a:endParaRPr b="0" i="0" sz="1800" u="none" cap="none" strike="noStrike">
                <a:solidFill>
                  <a:srgbClr val="000000"/>
                </a:solidFill>
                <a:latin typeface="Trebuchet MS"/>
                <a:ea typeface="Trebuchet MS"/>
                <a:cs typeface="Trebuchet MS"/>
                <a:sym typeface="Trebuchet MS"/>
              </a:endParaRPr>
            </a:p>
          </p:txBody>
        </p:sp>
      </p:grpSp>
      <p:grpSp>
        <p:nvGrpSpPr>
          <p:cNvPr id="255" name="Google Shape;255;p38"/>
          <p:cNvGrpSpPr/>
          <p:nvPr/>
        </p:nvGrpSpPr>
        <p:grpSpPr>
          <a:xfrm>
            <a:off x="6322225" y="3876225"/>
            <a:ext cx="5733000" cy="2271075"/>
            <a:chOff x="3777250" y="2952000"/>
            <a:chExt cx="5733000" cy="2271075"/>
          </a:xfrm>
        </p:grpSpPr>
        <p:sp>
          <p:nvSpPr>
            <p:cNvPr id="256" name="Google Shape;256;p38"/>
            <p:cNvSpPr txBox="1"/>
            <p:nvPr/>
          </p:nvSpPr>
          <p:spPr>
            <a:xfrm>
              <a:off x="4847826" y="2952000"/>
              <a:ext cx="29886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chemeClr val="dk1"/>
                  </a:solidFill>
                  <a:latin typeface="Roboto"/>
                  <a:ea typeface="Roboto"/>
                  <a:cs typeface="Roboto"/>
                  <a:sym typeface="Roboto"/>
                </a:rPr>
                <a:t>THE MISSION</a:t>
              </a:r>
              <a:endParaRPr b="0" i="0" sz="1700" u="none" cap="none" strike="noStrike">
                <a:solidFill>
                  <a:srgbClr val="000000"/>
                </a:solidFill>
                <a:latin typeface="Arial"/>
                <a:ea typeface="Arial"/>
                <a:cs typeface="Arial"/>
                <a:sym typeface="Arial"/>
              </a:endParaRPr>
            </a:p>
          </p:txBody>
        </p:sp>
        <p:sp>
          <p:nvSpPr>
            <p:cNvPr id="257" name="Google Shape;257;p38"/>
            <p:cNvSpPr txBox="1"/>
            <p:nvPr/>
          </p:nvSpPr>
          <p:spPr>
            <a:xfrm>
              <a:off x="3777250" y="3991575"/>
              <a:ext cx="5733000" cy="12315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Trebuchet MS"/>
                <a:buChar char="●"/>
              </a:pPr>
              <a:r>
                <a:rPr b="0" i="0" lang="en-US" sz="1700" u="none" cap="none" strike="noStrike">
                  <a:solidFill>
                    <a:srgbClr val="000000"/>
                  </a:solidFill>
                  <a:latin typeface="Trebuchet MS"/>
                  <a:ea typeface="Trebuchet MS"/>
                  <a:cs typeface="Trebuchet MS"/>
                  <a:sym typeface="Trebuchet MS"/>
                </a:rPr>
                <a:t>To Create a better experience with technical solutions for people who’re facing problems in personal finance management and real estate management</a:t>
              </a:r>
              <a:endParaRPr b="0" i="0" sz="1700" u="none" cap="none" strike="noStrike">
                <a:solidFill>
                  <a:srgbClr val="000000"/>
                </a:solidFill>
                <a:latin typeface="Trebuchet MS"/>
                <a:ea typeface="Trebuchet MS"/>
                <a:cs typeface="Trebuchet MS"/>
                <a:sym typeface="Trebuchet MS"/>
              </a:endParaRPr>
            </a:p>
          </p:txBody>
        </p:sp>
      </p:grpSp>
      <p:pic>
        <p:nvPicPr>
          <p:cNvPr id="258" name="Google Shape;258;p38"/>
          <p:cNvPicPr preferRelativeResize="0"/>
          <p:nvPr/>
        </p:nvPicPr>
        <p:blipFill rotWithShape="1">
          <a:blip r:embed="rId3">
            <a:alphaModFix/>
          </a:blip>
          <a:srcRect b="7007" l="0" r="0" t="7007"/>
          <a:stretch/>
        </p:blipFill>
        <p:spPr>
          <a:xfrm>
            <a:off x="8419325" y="737275"/>
            <a:ext cx="2863475" cy="246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39"/>
          <p:cNvGrpSpPr/>
          <p:nvPr/>
        </p:nvGrpSpPr>
        <p:grpSpPr>
          <a:xfrm>
            <a:off x="1058125" y="477450"/>
            <a:ext cx="5513100" cy="5769175"/>
            <a:chOff x="3463950" y="212513"/>
            <a:chExt cx="5513100" cy="5769175"/>
          </a:xfrm>
        </p:grpSpPr>
        <p:sp>
          <p:nvSpPr>
            <p:cNvPr id="264" name="Google Shape;264;p39"/>
            <p:cNvSpPr txBox="1"/>
            <p:nvPr/>
          </p:nvSpPr>
          <p:spPr>
            <a:xfrm>
              <a:off x="4601700" y="212513"/>
              <a:ext cx="34278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chemeClr val="dk1"/>
                  </a:solidFill>
                  <a:latin typeface="Roboto"/>
                  <a:ea typeface="Roboto"/>
                  <a:cs typeface="Roboto"/>
                  <a:sym typeface="Roboto"/>
                </a:rPr>
                <a:t>CurrentFeatures</a:t>
              </a:r>
              <a:endParaRPr b="0" i="0" sz="1700" u="none" cap="none" strike="noStrike">
                <a:solidFill>
                  <a:srgbClr val="000000"/>
                </a:solidFill>
                <a:latin typeface="Arial"/>
                <a:ea typeface="Arial"/>
                <a:cs typeface="Arial"/>
                <a:sym typeface="Arial"/>
              </a:endParaRPr>
            </a:p>
          </p:txBody>
        </p:sp>
        <p:sp>
          <p:nvSpPr>
            <p:cNvPr id="265" name="Google Shape;265;p39"/>
            <p:cNvSpPr txBox="1"/>
            <p:nvPr/>
          </p:nvSpPr>
          <p:spPr>
            <a:xfrm>
              <a:off x="3463950" y="809988"/>
              <a:ext cx="5513100" cy="517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Owners can manage their house on the App and allot it to Tenants (if occupied)</a:t>
              </a:r>
              <a:endParaRPr b="0"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Owners can send Rental Reminders to Tenants via WhatsApp and SMS.</a:t>
              </a:r>
              <a:endParaRPr b="0"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Owners can now collect Rental Payments from Tenants allowing them to pay at their convenience.</a:t>
              </a:r>
              <a:endParaRPr b="0"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Owners can allow Tenant to pay Rent in Installments.</a:t>
              </a:r>
              <a:endParaRPr b="0"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Tenants can choose any Payment Mode to Pay the Rent (Credit Card, EMIs, PayLaters, Wallets, Debit Cards, UPI &amp; Netbanking).</a:t>
              </a:r>
              <a:br>
                <a:rPr b="0" i="0" lang="en-US" sz="1800" u="none" cap="none" strike="noStrike">
                  <a:solidFill>
                    <a:srgbClr val="000000"/>
                  </a:solidFill>
                  <a:latin typeface="Trebuchet MS"/>
                  <a:ea typeface="Trebuchet MS"/>
                  <a:cs typeface="Trebuchet MS"/>
                  <a:sym typeface="Trebuchet MS"/>
                </a:rPr>
              </a:br>
              <a:endParaRPr b="0"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Introducing </a:t>
              </a:r>
              <a:r>
                <a:rPr b="1" i="0" lang="en-US" sz="1800" u="none" cap="none" strike="noStrike">
                  <a:solidFill>
                    <a:srgbClr val="000000"/>
                  </a:solidFill>
                  <a:latin typeface="Trebuchet MS"/>
                  <a:ea typeface="Trebuchet MS"/>
                  <a:cs typeface="Trebuchet MS"/>
                  <a:sym typeface="Trebuchet MS"/>
                </a:rPr>
                <a:t>Rental Split, </a:t>
              </a:r>
              <a:r>
                <a:rPr b="0" i="0" lang="en-US" sz="1800" u="none" cap="none" strike="noStrike">
                  <a:solidFill>
                    <a:srgbClr val="000000"/>
                  </a:solidFill>
                  <a:latin typeface="Trebuchet MS"/>
                  <a:ea typeface="Trebuchet MS"/>
                  <a:cs typeface="Trebuchet MS"/>
                  <a:sym typeface="Trebuchet MS"/>
                </a:rPr>
                <a:t>It allows Tenant to pay Rent in Splits upto 4 times in a Month.</a:t>
              </a:r>
              <a:endParaRPr b="0" i="0" sz="1800" u="none" cap="none" strike="noStrike">
                <a:solidFill>
                  <a:srgbClr val="000000"/>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000000"/>
                </a:buClr>
                <a:buSzPts val="1800"/>
                <a:buFont typeface="Trebuchet MS"/>
                <a:buChar char="●"/>
              </a:pPr>
              <a:r>
                <a:rPr b="0" i="0" lang="en-US" sz="1800" u="none" cap="none" strike="noStrike">
                  <a:solidFill>
                    <a:srgbClr val="000000"/>
                  </a:solidFill>
                  <a:latin typeface="Trebuchet MS"/>
                  <a:ea typeface="Trebuchet MS"/>
                  <a:cs typeface="Trebuchet MS"/>
                  <a:sym typeface="Trebuchet MS"/>
                </a:rPr>
                <a:t>Tenant can choose the dates and pay the amount in equal parts for the current month (eg -02nd, 11th, 21st, 28th are the split dates)</a:t>
              </a:r>
              <a:endParaRPr b="0" i="0" sz="1800" u="none" cap="none" strike="noStrike">
                <a:solidFill>
                  <a:srgbClr val="000000"/>
                </a:solidFill>
                <a:latin typeface="Trebuchet MS"/>
                <a:ea typeface="Trebuchet MS"/>
                <a:cs typeface="Trebuchet MS"/>
                <a:sym typeface="Trebuchet MS"/>
              </a:endParaRPr>
            </a:p>
          </p:txBody>
        </p:sp>
      </p:grpSp>
      <p:pic>
        <p:nvPicPr>
          <p:cNvPr id="266" name="Google Shape;266;p39"/>
          <p:cNvPicPr preferRelativeResize="0"/>
          <p:nvPr/>
        </p:nvPicPr>
        <p:blipFill rotWithShape="1">
          <a:blip r:embed="rId3">
            <a:alphaModFix/>
          </a:blip>
          <a:srcRect b="0" l="0" r="0" t="0"/>
          <a:stretch/>
        </p:blipFill>
        <p:spPr>
          <a:xfrm>
            <a:off x="8837325" y="478288"/>
            <a:ext cx="2910150" cy="57131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nvSpPr>
        <p:spPr>
          <a:xfrm>
            <a:off x="3902700" y="479625"/>
            <a:ext cx="43866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Roboto"/>
                <a:ea typeface="Roboto"/>
                <a:cs typeface="Roboto"/>
                <a:sym typeface="Roboto"/>
              </a:rPr>
              <a:t>MARKET VALIDATION</a:t>
            </a:r>
            <a:endParaRPr b="0" i="0" sz="1400" u="none" cap="none" strike="noStrike">
              <a:solidFill>
                <a:srgbClr val="000000"/>
              </a:solidFill>
              <a:latin typeface="Arial"/>
              <a:ea typeface="Arial"/>
              <a:cs typeface="Arial"/>
              <a:sym typeface="Arial"/>
            </a:endParaRPr>
          </a:p>
        </p:txBody>
      </p:sp>
      <p:grpSp>
        <p:nvGrpSpPr>
          <p:cNvPr id="272" name="Google Shape;272;p40"/>
          <p:cNvGrpSpPr/>
          <p:nvPr/>
        </p:nvGrpSpPr>
        <p:grpSpPr>
          <a:xfrm>
            <a:off x="1529875" y="1709604"/>
            <a:ext cx="2130700" cy="3438775"/>
            <a:chOff x="2348500" y="1851291"/>
            <a:chExt cx="2130700" cy="3438775"/>
          </a:xfrm>
        </p:grpSpPr>
        <p:sp>
          <p:nvSpPr>
            <p:cNvPr id="273" name="Google Shape;273;p40"/>
            <p:cNvSpPr/>
            <p:nvPr/>
          </p:nvSpPr>
          <p:spPr>
            <a:xfrm>
              <a:off x="2348500" y="4365766"/>
              <a:ext cx="2130600" cy="924300"/>
            </a:xfrm>
            <a:prstGeom prst="roundRect">
              <a:avLst>
                <a:gd fmla="val 8424" name="adj"/>
              </a:avLst>
            </a:prstGeom>
            <a:gradFill>
              <a:gsLst>
                <a:gs pos="0">
                  <a:schemeClr val="accent4"/>
                </a:gs>
                <a:gs pos="100000">
                  <a:schemeClr val="accent3"/>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40"/>
            <p:cNvSpPr/>
            <p:nvPr/>
          </p:nvSpPr>
          <p:spPr>
            <a:xfrm>
              <a:off x="2348505" y="1851291"/>
              <a:ext cx="2130600" cy="924300"/>
            </a:xfrm>
            <a:prstGeom prst="roundRect">
              <a:avLst>
                <a:gd fmla="val 8424" name="adj"/>
              </a:avLst>
            </a:prstGeom>
            <a:gradFill>
              <a:gsLst>
                <a:gs pos="0">
                  <a:srgbClr val="F8893E">
                    <a:alpha val="89019"/>
                  </a:srgbClr>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 name="Google Shape;275;p40"/>
            <p:cNvSpPr txBox="1"/>
            <p:nvPr/>
          </p:nvSpPr>
          <p:spPr>
            <a:xfrm>
              <a:off x="2615048" y="1851304"/>
              <a:ext cx="15975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Roboto"/>
                  <a:ea typeface="Roboto"/>
                  <a:cs typeface="Roboto"/>
                  <a:sym typeface="Roboto"/>
                </a:rPr>
                <a:t>On an Average</a:t>
              </a:r>
              <a:endParaRPr b="0" i="0" sz="1400" u="none" cap="none" strike="noStrike">
                <a:solidFill>
                  <a:srgbClr val="000000"/>
                </a:solidFill>
                <a:latin typeface="Arial"/>
                <a:ea typeface="Arial"/>
                <a:cs typeface="Arial"/>
                <a:sym typeface="Arial"/>
              </a:endParaRPr>
            </a:p>
          </p:txBody>
        </p:sp>
        <p:sp>
          <p:nvSpPr>
            <p:cNvPr id="276" name="Google Shape;276;p40"/>
            <p:cNvSpPr txBox="1"/>
            <p:nvPr/>
          </p:nvSpPr>
          <p:spPr>
            <a:xfrm>
              <a:off x="2907550" y="2082600"/>
              <a:ext cx="10125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Roboto"/>
                  <a:ea typeface="Roboto"/>
                  <a:cs typeface="Roboto"/>
                  <a:sym typeface="Roboto"/>
                </a:rPr>
                <a:t>100+</a:t>
              </a:r>
              <a:endParaRPr b="0" i="0" sz="1400" u="none" cap="none" strike="noStrike">
                <a:solidFill>
                  <a:srgbClr val="000000"/>
                </a:solidFill>
                <a:latin typeface="Arial"/>
                <a:ea typeface="Arial"/>
                <a:cs typeface="Arial"/>
                <a:sym typeface="Arial"/>
              </a:endParaRPr>
            </a:p>
          </p:txBody>
        </p:sp>
        <p:sp>
          <p:nvSpPr>
            <p:cNvPr id="277" name="Google Shape;277;p40"/>
            <p:cNvSpPr txBox="1"/>
            <p:nvPr/>
          </p:nvSpPr>
          <p:spPr>
            <a:xfrm>
              <a:off x="2419400" y="4365775"/>
              <a:ext cx="20598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Roboto"/>
                  <a:ea typeface="Roboto"/>
                  <a:cs typeface="Roboto"/>
                  <a:sym typeface="Roboto"/>
                </a:rPr>
                <a:t>Monthly Occupancy Rate</a:t>
              </a:r>
              <a:endParaRPr b="0" i="0" sz="1400" u="none" cap="none" strike="noStrike">
                <a:solidFill>
                  <a:srgbClr val="000000"/>
                </a:solidFill>
                <a:latin typeface="Arial"/>
                <a:ea typeface="Arial"/>
                <a:cs typeface="Arial"/>
                <a:sym typeface="Arial"/>
              </a:endParaRPr>
            </a:p>
          </p:txBody>
        </p:sp>
        <p:sp>
          <p:nvSpPr>
            <p:cNvPr id="278" name="Google Shape;278;p40"/>
            <p:cNvSpPr txBox="1"/>
            <p:nvPr/>
          </p:nvSpPr>
          <p:spPr>
            <a:xfrm>
              <a:off x="2978150" y="4802800"/>
              <a:ext cx="9423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Roboto"/>
                  <a:ea typeface="Roboto"/>
                  <a:cs typeface="Roboto"/>
                  <a:sym typeface="Roboto"/>
                </a:rPr>
                <a:t>85%</a:t>
              </a:r>
              <a:endParaRPr b="0" i="0" sz="1400" u="none" cap="none" strike="noStrike">
                <a:solidFill>
                  <a:srgbClr val="000000"/>
                </a:solidFill>
                <a:latin typeface="Arial"/>
                <a:ea typeface="Arial"/>
                <a:cs typeface="Arial"/>
                <a:sym typeface="Arial"/>
              </a:endParaRPr>
            </a:p>
          </p:txBody>
        </p:sp>
      </p:grpSp>
      <p:sp>
        <p:nvSpPr>
          <p:cNvPr id="279" name="Google Shape;279;p40"/>
          <p:cNvSpPr txBox="1"/>
          <p:nvPr/>
        </p:nvSpPr>
        <p:spPr>
          <a:xfrm>
            <a:off x="1673775" y="2298750"/>
            <a:ext cx="1842900" cy="278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Roboto"/>
                <a:ea typeface="Roboto"/>
                <a:cs typeface="Roboto"/>
                <a:sym typeface="Roboto"/>
              </a:rPr>
              <a:t>Houses built a Day</a:t>
            </a:r>
            <a:endParaRPr b="0" i="0" sz="1400" u="none" cap="none" strike="noStrike">
              <a:solidFill>
                <a:srgbClr val="000000"/>
              </a:solidFill>
              <a:latin typeface="Arial"/>
              <a:ea typeface="Arial"/>
              <a:cs typeface="Arial"/>
              <a:sym typeface="Arial"/>
            </a:endParaRPr>
          </a:p>
        </p:txBody>
      </p:sp>
      <p:sp>
        <p:nvSpPr>
          <p:cNvPr id="280" name="Google Shape;280;p40"/>
          <p:cNvSpPr txBox="1"/>
          <p:nvPr/>
        </p:nvSpPr>
        <p:spPr>
          <a:xfrm>
            <a:off x="8484574" y="2283900"/>
            <a:ext cx="18429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Roboto"/>
                <a:ea typeface="Roboto"/>
                <a:cs typeface="Roboto"/>
                <a:sym typeface="Roboto"/>
              </a:rPr>
              <a:t>Spent on Biils, Rents</a:t>
            </a:r>
            <a:endParaRPr b="0" i="0" sz="1400" u="none" cap="none" strike="noStrike">
              <a:solidFill>
                <a:srgbClr val="000000"/>
              </a:solidFill>
              <a:latin typeface="Arial"/>
              <a:ea typeface="Arial"/>
              <a:cs typeface="Arial"/>
              <a:sym typeface="Arial"/>
            </a:endParaRPr>
          </a:p>
        </p:txBody>
      </p:sp>
      <p:sp>
        <p:nvSpPr>
          <p:cNvPr id="281" name="Google Shape;281;p40"/>
          <p:cNvSpPr txBox="1"/>
          <p:nvPr/>
        </p:nvSpPr>
        <p:spPr>
          <a:xfrm>
            <a:off x="8484574" y="4769213"/>
            <a:ext cx="17814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Roboto"/>
                <a:ea typeface="Roboto"/>
                <a:cs typeface="Roboto"/>
                <a:sym typeface="Roboto"/>
              </a:rPr>
              <a:t>in every city</a:t>
            </a:r>
            <a:endParaRPr b="0" i="0" sz="1400" u="none" cap="none" strike="noStrike">
              <a:solidFill>
                <a:srgbClr val="000000"/>
              </a:solidFill>
              <a:latin typeface="Arial"/>
              <a:ea typeface="Arial"/>
              <a:cs typeface="Arial"/>
              <a:sym typeface="Arial"/>
            </a:endParaRPr>
          </a:p>
        </p:txBody>
      </p:sp>
      <p:pic>
        <p:nvPicPr>
          <p:cNvPr id="282" name="Google Shape;282;p40"/>
          <p:cNvPicPr preferRelativeResize="0"/>
          <p:nvPr/>
        </p:nvPicPr>
        <p:blipFill rotWithShape="1">
          <a:blip r:embed="rId3">
            <a:alphaModFix/>
          </a:blip>
          <a:srcRect b="0" l="0" r="0" t="0"/>
          <a:stretch/>
        </p:blipFill>
        <p:spPr>
          <a:xfrm>
            <a:off x="4180687" y="1537113"/>
            <a:ext cx="3783776" cy="3783776"/>
          </a:xfrm>
          <a:prstGeom prst="rect">
            <a:avLst/>
          </a:prstGeom>
          <a:noFill/>
          <a:ln>
            <a:noFill/>
          </a:ln>
        </p:spPr>
      </p:pic>
      <p:grpSp>
        <p:nvGrpSpPr>
          <p:cNvPr id="283" name="Google Shape;283;p40"/>
          <p:cNvGrpSpPr/>
          <p:nvPr/>
        </p:nvGrpSpPr>
        <p:grpSpPr>
          <a:xfrm>
            <a:off x="8289290" y="1709604"/>
            <a:ext cx="2171971" cy="3438775"/>
            <a:chOff x="7761015" y="1851291"/>
            <a:chExt cx="2171971" cy="3438775"/>
          </a:xfrm>
        </p:grpSpPr>
        <p:sp>
          <p:nvSpPr>
            <p:cNvPr id="284" name="Google Shape;284;p40"/>
            <p:cNvSpPr/>
            <p:nvPr/>
          </p:nvSpPr>
          <p:spPr>
            <a:xfrm>
              <a:off x="7802386" y="4365766"/>
              <a:ext cx="2130600" cy="924300"/>
            </a:xfrm>
            <a:prstGeom prst="roundRect">
              <a:avLst>
                <a:gd fmla="val 8424" name="adj"/>
              </a:avLst>
            </a:prstGeom>
            <a:gradFill>
              <a:gsLst>
                <a:gs pos="0">
                  <a:srgbClr val="F8893E">
                    <a:alpha val="89019"/>
                  </a:srgbClr>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p40"/>
            <p:cNvSpPr/>
            <p:nvPr/>
          </p:nvSpPr>
          <p:spPr>
            <a:xfrm>
              <a:off x="7761015" y="1851291"/>
              <a:ext cx="2130600" cy="924300"/>
            </a:xfrm>
            <a:prstGeom prst="roundRect">
              <a:avLst>
                <a:gd fmla="val 8424" name="adj"/>
              </a:avLst>
            </a:prstGeom>
            <a:gradFill>
              <a:gsLst>
                <a:gs pos="0">
                  <a:schemeClr val="accent2"/>
                </a:gs>
                <a:gs pos="100000">
                  <a:schemeClr val="accent3"/>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40"/>
            <p:cNvSpPr txBox="1"/>
            <p:nvPr/>
          </p:nvSpPr>
          <p:spPr>
            <a:xfrm>
              <a:off x="8068935" y="1851304"/>
              <a:ext cx="15975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Roboto"/>
                  <a:ea typeface="Roboto"/>
                  <a:cs typeface="Roboto"/>
                  <a:sym typeface="Roboto"/>
                </a:rPr>
                <a:t>On an Average</a:t>
              </a:r>
              <a:endParaRPr b="0" i="0" sz="1400" u="none" cap="none" strike="noStrike">
                <a:solidFill>
                  <a:srgbClr val="000000"/>
                </a:solidFill>
                <a:latin typeface="Arial"/>
                <a:ea typeface="Arial"/>
                <a:cs typeface="Arial"/>
                <a:sym typeface="Arial"/>
              </a:endParaRPr>
            </a:p>
          </p:txBody>
        </p:sp>
        <p:sp>
          <p:nvSpPr>
            <p:cNvPr id="287" name="Google Shape;287;p40"/>
            <p:cNvSpPr txBox="1"/>
            <p:nvPr/>
          </p:nvSpPr>
          <p:spPr>
            <a:xfrm>
              <a:off x="8110300" y="2085513"/>
              <a:ext cx="1702500" cy="213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50"/>
                <a:buFont typeface="Arial"/>
                <a:buNone/>
              </a:pPr>
              <a:r>
                <a:rPr b="1" i="0" lang="en-US" sz="2250" u="none" cap="none" strike="noStrike">
                  <a:solidFill>
                    <a:srgbClr val="FFFFFF"/>
                  </a:solidFill>
                  <a:latin typeface="Arial"/>
                  <a:ea typeface="Arial"/>
                  <a:cs typeface="Arial"/>
                  <a:sym typeface="Arial"/>
                </a:rPr>
                <a:t>15000+</a:t>
              </a:r>
              <a:endParaRPr b="0" i="0" sz="1400" u="none" cap="none" strike="noStrike">
                <a:solidFill>
                  <a:srgbClr val="000000"/>
                </a:solidFill>
                <a:latin typeface="Arial"/>
                <a:ea typeface="Arial"/>
                <a:cs typeface="Arial"/>
                <a:sym typeface="Arial"/>
              </a:endParaRPr>
            </a:p>
          </p:txBody>
        </p:sp>
        <p:sp>
          <p:nvSpPr>
            <p:cNvPr id="288" name="Google Shape;288;p40"/>
            <p:cNvSpPr txBox="1"/>
            <p:nvPr/>
          </p:nvSpPr>
          <p:spPr>
            <a:xfrm>
              <a:off x="7956299" y="4468550"/>
              <a:ext cx="17814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Roboto"/>
                  <a:ea typeface="Roboto"/>
                  <a:cs typeface="Roboto"/>
                  <a:sym typeface="Roboto"/>
                </a:rPr>
                <a:t>Making Services accessible easily for homes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p:nvPr/>
        </p:nvSpPr>
        <p:spPr>
          <a:xfrm>
            <a:off x="6096000" y="0"/>
            <a:ext cx="6096000" cy="6858000"/>
          </a:xfrm>
          <a:prstGeom prst="roundRect">
            <a:avLst>
              <a:gd fmla="val 0" name="adj"/>
            </a:avLst>
          </a:prstGeom>
          <a:gradFill>
            <a:gsLst>
              <a:gs pos="0">
                <a:srgbClr val="D4E5F5"/>
              </a:gs>
              <a:gs pos="100000">
                <a:srgbClr val="70A4D5"/>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41"/>
          <p:cNvSpPr txBox="1"/>
          <p:nvPr/>
        </p:nvSpPr>
        <p:spPr>
          <a:xfrm>
            <a:off x="1384725" y="267150"/>
            <a:ext cx="33810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Roboto"/>
                <a:ea typeface="Roboto"/>
                <a:cs typeface="Roboto"/>
                <a:sym typeface="Roboto"/>
              </a:rPr>
              <a:t>OUR PRODUCT</a:t>
            </a:r>
            <a:endParaRPr b="0" i="0" sz="1400" u="none" cap="none" strike="noStrike">
              <a:solidFill>
                <a:srgbClr val="000000"/>
              </a:solidFill>
              <a:latin typeface="Arial"/>
              <a:ea typeface="Arial"/>
              <a:cs typeface="Arial"/>
              <a:sym typeface="Arial"/>
            </a:endParaRPr>
          </a:p>
        </p:txBody>
      </p:sp>
      <p:sp>
        <p:nvSpPr>
          <p:cNvPr id="295" name="Google Shape;295;p41"/>
          <p:cNvSpPr txBox="1"/>
          <p:nvPr/>
        </p:nvSpPr>
        <p:spPr>
          <a:xfrm>
            <a:off x="915222" y="1156653"/>
            <a:ext cx="43200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50"/>
              <a:buFont typeface="Arial"/>
              <a:buNone/>
            </a:pPr>
            <a:r>
              <a:rPr b="1" i="0" lang="en-US" sz="1250" u="none" cap="none" strike="noStrike">
                <a:solidFill>
                  <a:schemeClr val="dk1"/>
                </a:solidFill>
                <a:latin typeface="Comic Sans MS"/>
                <a:ea typeface="Comic Sans MS"/>
                <a:cs typeface="Comic Sans MS"/>
                <a:sym typeface="Comic Sans MS"/>
              </a:rPr>
              <a:t>Urban Play</a:t>
            </a:r>
            <a:r>
              <a:rPr b="0" i="0" lang="en-US" sz="1150" u="none" cap="none" strike="noStrike">
                <a:solidFill>
                  <a:schemeClr val="dk1"/>
                </a:solidFill>
                <a:latin typeface="Comic Sans MS"/>
                <a:ea typeface="Comic Sans MS"/>
                <a:cs typeface="Comic Sans MS"/>
                <a:sym typeface="Comic Sans MS"/>
              </a:rPr>
              <a:t> is an asset management platform connecting the community in providing better services to users (Tenants, Owners, Service Providers &amp; Brands). </a:t>
            </a:r>
            <a:endParaRPr b="0" i="0" sz="115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150"/>
              <a:buFont typeface="Arial"/>
              <a:buNone/>
            </a:pPr>
            <a:r>
              <a:rPr b="1" i="0" lang="en-US" sz="1150" u="none" cap="none" strike="noStrike">
                <a:solidFill>
                  <a:schemeClr val="dk1"/>
                </a:solidFill>
                <a:latin typeface="Comic Sans MS"/>
                <a:ea typeface="Comic Sans MS"/>
                <a:cs typeface="Comic Sans MS"/>
                <a:sym typeface="Comic Sans MS"/>
              </a:rPr>
              <a:t>Owners </a:t>
            </a:r>
            <a:r>
              <a:rPr b="0" i="0" lang="en-US" sz="1150" u="none" cap="none" strike="noStrike">
                <a:solidFill>
                  <a:schemeClr val="dk1"/>
                </a:solidFill>
                <a:latin typeface="Comic Sans MS"/>
                <a:ea typeface="Comic Sans MS"/>
                <a:cs typeface="Comic Sans MS"/>
                <a:sym typeface="Comic Sans MS"/>
              </a:rPr>
              <a:t>can manage tenants, get payments easily. Service Providers can connect with the users &amp; provide services and also get payments regularly. </a:t>
            </a:r>
            <a:endParaRPr b="0" i="0" sz="115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150"/>
              <a:buFont typeface="Arial"/>
              <a:buNone/>
            </a:pPr>
            <a:r>
              <a:rPr b="1" i="0" lang="en-US" sz="1150" u="none" cap="none" strike="noStrike">
                <a:solidFill>
                  <a:schemeClr val="dk1"/>
                </a:solidFill>
                <a:latin typeface="Comic Sans MS"/>
                <a:ea typeface="Comic Sans MS"/>
                <a:cs typeface="Comic Sans MS"/>
                <a:sym typeface="Comic Sans MS"/>
              </a:rPr>
              <a:t>Brands </a:t>
            </a:r>
            <a:r>
              <a:rPr b="0" i="0" lang="en-US" sz="1150" u="none" cap="none" strike="noStrike">
                <a:solidFill>
                  <a:schemeClr val="dk1"/>
                </a:solidFill>
                <a:latin typeface="Comic Sans MS"/>
                <a:ea typeface="Comic Sans MS"/>
                <a:cs typeface="Comic Sans MS"/>
                <a:sym typeface="Comic Sans MS"/>
              </a:rPr>
              <a:t>can directly reach out to users on platform to engage &amp; built appropriate audience to make new customers</a:t>
            </a:r>
            <a:endParaRPr b="0" i="0" sz="1500" u="none" cap="none" strike="noStrike">
              <a:solidFill>
                <a:srgbClr val="000000"/>
              </a:solidFill>
              <a:latin typeface="Comic Sans MS"/>
              <a:ea typeface="Comic Sans MS"/>
              <a:cs typeface="Comic Sans MS"/>
              <a:sym typeface="Comic Sans MS"/>
            </a:endParaRPr>
          </a:p>
        </p:txBody>
      </p:sp>
      <p:sp>
        <p:nvSpPr>
          <p:cNvPr id="296" name="Google Shape;296;p41"/>
          <p:cNvSpPr/>
          <p:nvPr/>
        </p:nvSpPr>
        <p:spPr>
          <a:xfrm>
            <a:off x="782932" y="3532338"/>
            <a:ext cx="601800" cy="6018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01</a:t>
            </a:r>
            <a:endParaRPr b="0" i="0" sz="1400" u="none" cap="none" strike="noStrike">
              <a:solidFill>
                <a:srgbClr val="000000"/>
              </a:solidFill>
              <a:latin typeface="Arial"/>
              <a:ea typeface="Arial"/>
              <a:cs typeface="Arial"/>
              <a:sym typeface="Arial"/>
            </a:endParaRPr>
          </a:p>
        </p:txBody>
      </p:sp>
      <p:sp>
        <p:nvSpPr>
          <p:cNvPr id="297" name="Google Shape;297;p41"/>
          <p:cNvSpPr/>
          <p:nvPr/>
        </p:nvSpPr>
        <p:spPr>
          <a:xfrm>
            <a:off x="782932" y="4498238"/>
            <a:ext cx="601800" cy="6018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02</a:t>
            </a:r>
            <a:endParaRPr b="0" i="0" sz="1400" u="none" cap="none" strike="noStrike">
              <a:solidFill>
                <a:srgbClr val="000000"/>
              </a:solidFill>
              <a:latin typeface="Arial"/>
              <a:ea typeface="Arial"/>
              <a:cs typeface="Arial"/>
              <a:sym typeface="Arial"/>
            </a:endParaRPr>
          </a:p>
        </p:txBody>
      </p:sp>
      <p:sp>
        <p:nvSpPr>
          <p:cNvPr id="298" name="Google Shape;298;p41"/>
          <p:cNvSpPr/>
          <p:nvPr/>
        </p:nvSpPr>
        <p:spPr>
          <a:xfrm>
            <a:off x="782932" y="5609538"/>
            <a:ext cx="601800" cy="6018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03</a:t>
            </a:r>
            <a:endParaRPr b="0" i="0" sz="1400" u="none" cap="none" strike="noStrike">
              <a:solidFill>
                <a:srgbClr val="000000"/>
              </a:solidFill>
              <a:latin typeface="Arial"/>
              <a:ea typeface="Arial"/>
              <a:cs typeface="Arial"/>
              <a:sym typeface="Arial"/>
            </a:endParaRPr>
          </a:p>
        </p:txBody>
      </p:sp>
      <p:sp>
        <p:nvSpPr>
          <p:cNvPr id="299" name="Google Shape;299;p41"/>
          <p:cNvSpPr txBox="1"/>
          <p:nvPr/>
        </p:nvSpPr>
        <p:spPr>
          <a:xfrm>
            <a:off x="1460134" y="3476515"/>
            <a:ext cx="4015500" cy="6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Roboto"/>
                <a:ea typeface="Roboto"/>
                <a:cs typeface="Roboto"/>
                <a:sym typeface="Roboto"/>
              </a:rPr>
              <a:t>Manage Tenants</a:t>
            </a:r>
            <a:endParaRPr b="1" i="0" sz="14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
              <a:buFont typeface="Arial"/>
              <a:buNone/>
            </a:pPr>
            <a:r>
              <a:t/>
            </a:r>
            <a:endParaRPr b="1" i="0" sz="1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Roboto"/>
                <a:ea typeface="Roboto"/>
                <a:cs typeface="Roboto"/>
                <a:sym typeface="Roboto"/>
              </a:rPr>
              <a:t>Owners can Add Tenants &amp; Manage them for sending reminders, collecting payments &amp; also managing complaints.</a:t>
            </a:r>
            <a:endParaRPr b="0" i="0" sz="1400" u="none" cap="none" strike="noStrike">
              <a:solidFill>
                <a:srgbClr val="000000"/>
              </a:solidFill>
              <a:latin typeface="Arial"/>
              <a:ea typeface="Arial"/>
              <a:cs typeface="Arial"/>
              <a:sym typeface="Arial"/>
            </a:endParaRPr>
          </a:p>
        </p:txBody>
      </p:sp>
      <p:sp>
        <p:nvSpPr>
          <p:cNvPr id="300" name="Google Shape;300;p41"/>
          <p:cNvSpPr txBox="1"/>
          <p:nvPr/>
        </p:nvSpPr>
        <p:spPr>
          <a:xfrm>
            <a:off x="1460134" y="4500593"/>
            <a:ext cx="4015500" cy="6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Roboto"/>
                <a:ea typeface="Roboto"/>
                <a:cs typeface="Roboto"/>
                <a:sym typeface="Roboto"/>
              </a:rPr>
              <a:t>Find Homes &amp; Build Relations with Owners</a:t>
            </a:r>
            <a:endParaRPr b="1" i="0" sz="1400" u="none" cap="none" strike="noStrike">
              <a:solidFill>
                <a:schemeClr val="accen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
              <a:buFont typeface="Arial"/>
              <a:buNone/>
            </a:pPr>
            <a:r>
              <a:t/>
            </a:r>
            <a:endParaRPr b="1" i="0" sz="1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Roboto"/>
                <a:ea typeface="Roboto"/>
                <a:cs typeface="Roboto"/>
                <a:sym typeface="Roboto"/>
              </a:rPr>
              <a:t>In Today’s world, people prefer trusted &amp; secured place to live &amp; With Urban Play, people can easily find homes &amp; build tenantship with Owners with ease.</a:t>
            </a:r>
            <a:endParaRPr b="0" i="0" sz="1400" u="none" cap="none" strike="noStrike">
              <a:solidFill>
                <a:srgbClr val="000000"/>
              </a:solidFill>
              <a:latin typeface="Arial"/>
              <a:ea typeface="Arial"/>
              <a:cs typeface="Arial"/>
              <a:sym typeface="Arial"/>
            </a:endParaRPr>
          </a:p>
        </p:txBody>
      </p:sp>
      <p:sp>
        <p:nvSpPr>
          <p:cNvPr id="301" name="Google Shape;301;p41"/>
          <p:cNvSpPr txBox="1"/>
          <p:nvPr/>
        </p:nvSpPr>
        <p:spPr>
          <a:xfrm>
            <a:off x="1460134" y="5611893"/>
            <a:ext cx="4015500" cy="6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Roboto"/>
                <a:ea typeface="Roboto"/>
                <a:cs typeface="Roboto"/>
                <a:sym typeface="Roboto"/>
              </a:rPr>
              <a:t>Find Service Providers &amp; Connect Instantly</a:t>
            </a:r>
            <a:endParaRPr b="1" i="0" sz="1400" u="none" cap="none" strike="noStrike">
              <a:solidFill>
                <a:schemeClr val="accent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
              <a:buFont typeface="Arial"/>
              <a:buNone/>
            </a:pPr>
            <a:r>
              <a:t/>
            </a:r>
            <a:endParaRPr b="1" i="0" sz="1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Roboto"/>
                <a:ea typeface="Roboto"/>
                <a:cs typeface="Roboto"/>
                <a:sym typeface="Roboto"/>
              </a:rPr>
              <a:t>No need to look on Google or ask neighbours for best service providers in the area. Urban Play leverages all the data at one place and a on the Go option to connect with them .</a:t>
            </a:r>
            <a:endParaRPr b="0" i="0" sz="1400" u="none" cap="none" strike="noStrike">
              <a:solidFill>
                <a:srgbClr val="000000"/>
              </a:solidFill>
              <a:latin typeface="Arial"/>
              <a:ea typeface="Arial"/>
              <a:cs typeface="Arial"/>
              <a:sym typeface="Arial"/>
            </a:endParaRPr>
          </a:p>
        </p:txBody>
      </p:sp>
      <p:pic>
        <p:nvPicPr>
          <p:cNvPr id="302" name="Google Shape;302;p41"/>
          <p:cNvPicPr preferRelativeResize="0"/>
          <p:nvPr/>
        </p:nvPicPr>
        <p:blipFill rotWithShape="1">
          <a:blip r:embed="rId3">
            <a:alphaModFix/>
          </a:blip>
          <a:srcRect b="0" l="0" r="0" t="0"/>
          <a:stretch/>
        </p:blipFill>
        <p:spPr>
          <a:xfrm>
            <a:off x="7810262" y="347423"/>
            <a:ext cx="3001325" cy="5801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nvSpPr>
        <p:spPr>
          <a:xfrm>
            <a:off x="3965250" y="0"/>
            <a:ext cx="47169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Roboto"/>
                <a:ea typeface="Roboto"/>
                <a:cs typeface="Roboto"/>
                <a:sym typeface="Roboto"/>
              </a:rPr>
              <a:t>Business Model</a:t>
            </a:r>
            <a:endParaRPr b="0" i="0" sz="1400" u="none" cap="none" strike="noStrike">
              <a:solidFill>
                <a:srgbClr val="000000"/>
              </a:solidFill>
              <a:latin typeface="Arial"/>
              <a:ea typeface="Arial"/>
              <a:cs typeface="Arial"/>
              <a:sym typeface="Arial"/>
            </a:endParaRPr>
          </a:p>
        </p:txBody>
      </p:sp>
      <p:grpSp>
        <p:nvGrpSpPr>
          <p:cNvPr id="308" name="Google Shape;308;p42"/>
          <p:cNvGrpSpPr/>
          <p:nvPr/>
        </p:nvGrpSpPr>
        <p:grpSpPr>
          <a:xfrm>
            <a:off x="417437" y="158703"/>
            <a:ext cx="2800567" cy="1955717"/>
            <a:chOff x="417437" y="306053"/>
            <a:chExt cx="2800567" cy="1955717"/>
          </a:xfrm>
        </p:grpSpPr>
        <p:grpSp>
          <p:nvGrpSpPr>
            <p:cNvPr id="309" name="Google Shape;309;p42"/>
            <p:cNvGrpSpPr/>
            <p:nvPr/>
          </p:nvGrpSpPr>
          <p:grpSpPr>
            <a:xfrm>
              <a:off x="417437" y="306053"/>
              <a:ext cx="2800567" cy="501418"/>
              <a:chOff x="545175" y="2770628"/>
              <a:chExt cx="2800567" cy="501418"/>
            </a:xfrm>
          </p:grpSpPr>
          <p:sp>
            <p:nvSpPr>
              <p:cNvPr id="310" name="Google Shape;310;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rgbClr val="990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42"/>
              <p:cNvSpPr txBox="1"/>
              <p:nvPr/>
            </p:nvSpPr>
            <p:spPr>
              <a:xfrm>
                <a:off x="1153612" y="2867438"/>
                <a:ext cx="1472400" cy="307800"/>
              </a:xfrm>
              <a:prstGeom prst="rect">
                <a:avLst/>
              </a:prstGeom>
              <a:solidFill>
                <a:srgbClr val="99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KEY PARTNERS</a:t>
                </a:r>
                <a:endParaRPr b="0" i="0" sz="1400" u="none" cap="none" strike="noStrike">
                  <a:solidFill>
                    <a:srgbClr val="000000"/>
                  </a:solidFill>
                  <a:latin typeface="Arial"/>
                  <a:ea typeface="Arial"/>
                  <a:cs typeface="Arial"/>
                  <a:sym typeface="Arial"/>
                </a:endParaRPr>
              </a:p>
            </p:txBody>
          </p:sp>
        </p:grpSp>
        <p:grpSp>
          <p:nvGrpSpPr>
            <p:cNvPr id="312" name="Google Shape;312;p42"/>
            <p:cNvGrpSpPr/>
            <p:nvPr/>
          </p:nvGrpSpPr>
          <p:grpSpPr>
            <a:xfrm>
              <a:off x="607551" y="807539"/>
              <a:ext cx="2309028" cy="1454231"/>
              <a:chOff x="929022" y="2558416"/>
              <a:chExt cx="2309028" cy="2147100"/>
            </a:xfrm>
          </p:grpSpPr>
          <p:sp>
            <p:nvSpPr>
              <p:cNvPr id="313" name="Google Shape;313;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p42"/>
              <p:cNvSpPr txBox="1"/>
              <p:nvPr/>
            </p:nvSpPr>
            <p:spPr>
              <a:xfrm>
                <a:off x="929022" y="2884511"/>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Real Estate Builders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Property Experts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Legal Partners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Service Providers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Brokers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Brands</a:t>
                </a:r>
                <a:endParaRPr b="1" i="0" sz="1150" u="none" cap="none" strike="noStrike">
                  <a:solidFill>
                    <a:schemeClr val="dk1"/>
                  </a:solidFill>
                  <a:latin typeface="Roboto"/>
                  <a:ea typeface="Roboto"/>
                  <a:cs typeface="Roboto"/>
                  <a:sym typeface="Roboto"/>
                </a:endParaRPr>
              </a:p>
            </p:txBody>
          </p:sp>
        </p:grpSp>
      </p:grpSp>
      <p:grpSp>
        <p:nvGrpSpPr>
          <p:cNvPr id="315" name="Google Shape;315;p42"/>
          <p:cNvGrpSpPr/>
          <p:nvPr/>
        </p:nvGrpSpPr>
        <p:grpSpPr>
          <a:xfrm>
            <a:off x="3495762" y="815028"/>
            <a:ext cx="2800567" cy="1955717"/>
            <a:chOff x="3495762" y="815028"/>
            <a:chExt cx="2800567" cy="1955717"/>
          </a:xfrm>
        </p:grpSpPr>
        <p:grpSp>
          <p:nvGrpSpPr>
            <p:cNvPr id="316" name="Google Shape;316;p42"/>
            <p:cNvGrpSpPr/>
            <p:nvPr/>
          </p:nvGrpSpPr>
          <p:grpSpPr>
            <a:xfrm>
              <a:off x="3495762" y="815028"/>
              <a:ext cx="2800567" cy="501418"/>
              <a:chOff x="545175" y="2770628"/>
              <a:chExt cx="2800567" cy="501418"/>
            </a:xfrm>
          </p:grpSpPr>
          <p:sp>
            <p:nvSpPr>
              <p:cNvPr id="317" name="Google Shape;317;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42"/>
              <p:cNvSpPr txBox="1"/>
              <p:nvPr/>
            </p:nvSpPr>
            <p:spPr>
              <a:xfrm>
                <a:off x="1142950" y="2867425"/>
                <a:ext cx="1605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KEY ACTIVITIES</a:t>
                </a:r>
                <a:endParaRPr b="0" i="0" sz="1400" u="none" cap="none" strike="noStrike">
                  <a:solidFill>
                    <a:srgbClr val="000000"/>
                  </a:solidFill>
                  <a:latin typeface="Arial"/>
                  <a:ea typeface="Arial"/>
                  <a:cs typeface="Arial"/>
                  <a:sym typeface="Arial"/>
                </a:endParaRPr>
              </a:p>
            </p:txBody>
          </p:sp>
        </p:grpSp>
        <p:grpSp>
          <p:nvGrpSpPr>
            <p:cNvPr id="319" name="Google Shape;319;p42"/>
            <p:cNvGrpSpPr/>
            <p:nvPr/>
          </p:nvGrpSpPr>
          <p:grpSpPr>
            <a:xfrm>
              <a:off x="3685876" y="1316514"/>
              <a:ext cx="2309028" cy="1454231"/>
              <a:chOff x="929022" y="2558416"/>
              <a:chExt cx="2309028" cy="2147100"/>
            </a:xfrm>
          </p:grpSpPr>
          <p:sp>
            <p:nvSpPr>
              <p:cNvPr id="320" name="Google Shape;320;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1" name="Google Shape;321;p42"/>
              <p:cNvSpPr txBox="1"/>
              <p:nvPr/>
            </p:nvSpPr>
            <p:spPr>
              <a:xfrm>
                <a:off x="929022" y="2726272"/>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Manage Property Listing &amp; Notifications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User Management - Owners, Tenants, Providers, Brands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Manage Ads &amp; Payments</a:t>
                </a:r>
                <a:endParaRPr b="1" i="0" sz="1150" u="none" cap="none" strike="noStrike">
                  <a:solidFill>
                    <a:schemeClr val="dk1"/>
                  </a:solidFill>
                  <a:latin typeface="Roboto"/>
                  <a:ea typeface="Roboto"/>
                  <a:cs typeface="Roboto"/>
                  <a:sym typeface="Roboto"/>
                </a:endParaRPr>
              </a:p>
            </p:txBody>
          </p:sp>
        </p:grpSp>
      </p:grpSp>
      <p:grpSp>
        <p:nvGrpSpPr>
          <p:cNvPr id="322" name="Google Shape;322;p42"/>
          <p:cNvGrpSpPr/>
          <p:nvPr/>
        </p:nvGrpSpPr>
        <p:grpSpPr>
          <a:xfrm>
            <a:off x="6374937" y="846303"/>
            <a:ext cx="2800567" cy="1955717"/>
            <a:chOff x="3495762" y="815028"/>
            <a:chExt cx="2800567" cy="1955717"/>
          </a:xfrm>
        </p:grpSpPr>
        <p:grpSp>
          <p:nvGrpSpPr>
            <p:cNvPr id="323" name="Google Shape;323;p42"/>
            <p:cNvGrpSpPr/>
            <p:nvPr/>
          </p:nvGrpSpPr>
          <p:grpSpPr>
            <a:xfrm>
              <a:off x="3495762" y="815028"/>
              <a:ext cx="2800567" cy="501418"/>
              <a:chOff x="545175" y="2770628"/>
              <a:chExt cx="2800567" cy="501418"/>
            </a:xfrm>
          </p:grpSpPr>
          <p:sp>
            <p:nvSpPr>
              <p:cNvPr id="324" name="Google Shape;324;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42"/>
              <p:cNvSpPr txBox="1"/>
              <p:nvPr/>
            </p:nvSpPr>
            <p:spPr>
              <a:xfrm>
                <a:off x="1142950" y="2867438"/>
                <a:ext cx="1605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KEY RESOURCES</a:t>
                </a:r>
                <a:endParaRPr b="0" i="0" sz="1400" u="none" cap="none" strike="noStrike">
                  <a:solidFill>
                    <a:srgbClr val="000000"/>
                  </a:solidFill>
                  <a:latin typeface="Arial"/>
                  <a:ea typeface="Arial"/>
                  <a:cs typeface="Arial"/>
                  <a:sym typeface="Arial"/>
                </a:endParaRPr>
              </a:p>
            </p:txBody>
          </p:sp>
        </p:grpSp>
        <p:grpSp>
          <p:nvGrpSpPr>
            <p:cNvPr id="326" name="Google Shape;326;p42"/>
            <p:cNvGrpSpPr/>
            <p:nvPr/>
          </p:nvGrpSpPr>
          <p:grpSpPr>
            <a:xfrm>
              <a:off x="3685876" y="1316514"/>
              <a:ext cx="2309028" cy="1454231"/>
              <a:chOff x="929022" y="2558416"/>
              <a:chExt cx="2309028" cy="2147100"/>
            </a:xfrm>
          </p:grpSpPr>
          <p:sp>
            <p:nvSpPr>
              <p:cNvPr id="327" name="Google Shape;327;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8" name="Google Shape;328;p42"/>
              <p:cNvSpPr txBox="1"/>
              <p:nvPr/>
            </p:nvSpPr>
            <p:spPr>
              <a:xfrm>
                <a:off x="929022" y="2726272"/>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Mobile App &amp; Web App to Manage all Services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Marketing &amp; Sales Team</a:t>
                </a:r>
                <a:endParaRPr b="1" i="0" sz="1150" u="none" cap="none" strike="noStrike">
                  <a:solidFill>
                    <a:schemeClr val="dk1"/>
                  </a:solidFill>
                  <a:latin typeface="Roboto"/>
                  <a:ea typeface="Roboto"/>
                  <a:cs typeface="Roboto"/>
                  <a:sym typeface="Roboto"/>
                </a:endParaRPr>
              </a:p>
            </p:txBody>
          </p:sp>
        </p:grpSp>
      </p:grpSp>
      <p:grpSp>
        <p:nvGrpSpPr>
          <p:cNvPr id="329" name="Google Shape;329;p42"/>
          <p:cNvGrpSpPr/>
          <p:nvPr/>
        </p:nvGrpSpPr>
        <p:grpSpPr>
          <a:xfrm>
            <a:off x="9254112" y="815025"/>
            <a:ext cx="2800567" cy="1955720"/>
            <a:chOff x="3495762" y="815025"/>
            <a:chExt cx="2800567" cy="1955720"/>
          </a:xfrm>
        </p:grpSpPr>
        <p:grpSp>
          <p:nvGrpSpPr>
            <p:cNvPr id="330" name="Google Shape;330;p42"/>
            <p:cNvGrpSpPr/>
            <p:nvPr/>
          </p:nvGrpSpPr>
          <p:grpSpPr>
            <a:xfrm>
              <a:off x="3495762" y="815025"/>
              <a:ext cx="2800567" cy="501421"/>
              <a:chOff x="545175" y="2770625"/>
              <a:chExt cx="2800567" cy="501421"/>
            </a:xfrm>
          </p:grpSpPr>
          <p:sp>
            <p:nvSpPr>
              <p:cNvPr id="331" name="Google Shape;331;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rgbClr val="5B0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42"/>
              <p:cNvSpPr txBox="1"/>
              <p:nvPr/>
            </p:nvSpPr>
            <p:spPr>
              <a:xfrm>
                <a:off x="1201713" y="2770625"/>
                <a:ext cx="1605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CUSTOMER SEGMENTS</a:t>
                </a:r>
                <a:endParaRPr b="0" i="0" sz="1400" u="none" cap="none" strike="noStrike">
                  <a:solidFill>
                    <a:srgbClr val="000000"/>
                  </a:solidFill>
                  <a:latin typeface="Arial"/>
                  <a:ea typeface="Arial"/>
                  <a:cs typeface="Arial"/>
                  <a:sym typeface="Arial"/>
                </a:endParaRPr>
              </a:p>
            </p:txBody>
          </p:sp>
        </p:grpSp>
        <p:grpSp>
          <p:nvGrpSpPr>
            <p:cNvPr id="333" name="Google Shape;333;p42"/>
            <p:cNvGrpSpPr/>
            <p:nvPr/>
          </p:nvGrpSpPr>
          <p:grpSpPr>
            <a:xfrm>
              <a:off x="3685876" y="1316514"/>
              <a:ext cx="2309028" cy="1454231"/>
              <a:chOff x="929022" y="2558416"/>
              <a:chExt cx="2309028" cy="2147100"/>
            </a:xfrm>
          </p:grpSpPr>
          <p:sp>
            <p:nvSpPr>
              <p:cNvPr id="334" name="Google Shape;334;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p42"/>
              <p:cNvSpPr txBox="1"/>
              <p:nvPr/>
            </p:nvSpPr>
            <p:spPr>
              <a:xfrm>
                <a:off x="929022" y="2726272"/>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Owners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Tenants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Small Service Vendors</a:t>
                </a:r>
                <a:endParaRPr b="1" i="0" sz="1150" u="none" cap="none" strike="noStrike">
                  <a:solidFill>
                    <a:schemeClr val="dk1"/>
                  </a:solidFill>
                  <a:latin typeface="Roboto"/>
                  <a:ea typeface="Roboto"/>
                  <a:cs typeface="Roboto"/>
                  <a:sym typeface="Roboto"/>
                </a:endParaRPr>
              </a:p>
            </p:txBody>
          </p:sp>
        </p:grpSp>
      </p:grpSp>
      <p:grpSp>
        <p:nvGrpSpPr>
          <p:cNvPr id="336" name="Google Shape;336;p42"/>
          <p:cNvGrpSpPr/>
          <p:nvPr/>
        </p:nvGrpSpPr>
        <p:grpSpPr>
          <a:xfrm>
            <a:off x="361787" y="2223440"/>
            <a:ext cx="2800567" cy="501418"/>
            <a:chOff x="545175" y="2770628"/>
            <a:chExt cx="2800567" cy="501418"/>
          </a:xfrm>
        </p:grpSpPr>
        <p:sp>
          <p:nvSpPr>
            <p:cNvPr id="337" name="Google Shape;337;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rgbClr val="351C7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42"/>
            <p:cNvSpPr txBox="1"/>
            <p:nvPr/>
          </p:nvSpPr>
          <p:spPr>
            <a:xfrm>
              <a:off x="1153612" y="2867425"/>
              <a:ext cx="1472400" cy="307800"/>
            </a:xfrm>
            <a:prstGeom prst="rect">
              <a:avLst/>
            </a:prstGeom>
            <a:solidFill>
              <a:srgbClr val="351C7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CHANNELS</a:t>
              </a:r>
              <a:endParaRPr b="0" i="0" sz="1400" u="none" cap="none" strike="noStrike">
                <a:solidFill>
                  <a:srgbClr val="000000"/>
                </a:solidFill>
                <a:latin typeface="Arial"/>
                <a:ea typeface="Arial"/>
                <a:cs typeface="Arial"/>
                <a:sym typeface="Arial"/>
              </a:endParaRPr>
            </a:p>
          </p:txBody>
        </p:sp>
      </p:grpSp>
      <p:grpSp>
        <p:nvGrpSpPr>
          <p:cNvPr id="339" name="Google Shape;339;p42"/>
          <p:cNvGrpSpPr/>
          <p:nvPr/>
        </p:nvGrpSpPr>
        <p:grpSpPr>
          <a:xfrm>
            <a:off x="551901" y="2724926"/>
            <a:ext cx="2309028" cy="1454231"/>
            <a:chOff x="929022" y="2558416"/>
            <a:chExt cx="2309028" cy="2147100"/>
          </a:xfrm>
        </p:grpSpPr>
        <p:sp>
          <p:nvSpPr>
            <p:cNvPr id="340" name="Google Shape;340;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1" name="Google Shape;341;p42"/>
            <p:cNvSpPr txBox="1"/>
            <p:nvPr/>
          </p:nvSpPr>
          <p:spPr>
            <a:xfrm>
              <a:off x="929022" y="2884511"/>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Website</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Mobile App</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Advertisements</a:t>
              </a:r>
              <a:endParaRPr b="1" i="0" sz="1150" u="none" cap="none" strike="noStrike">
                <a:solidFill>
                  <a:schemeClr val="dk1"/>
                </a:solidFill>
                <a:latin typeface="Roboto"/>
                <a:ea typeface="Roboto"/>
                <a:cs typeface="Roboto"/>
                <a:sym typeface="Roboto"/>
              </a:endParaRPr>
            </a:p>
          </p:txBody>
        </p:sp>
      </p:grpSp>
      <p:grpSp>
        <p:nvGrpSpPr>
          <p:cNvPr id="342" name="Google Shape;342;p42"/>
          <p:cNvGrpSpPr/>
          <p:nvPr/>
        </p:nvGrpSpPr>
        <p:grpSpPr>
          <a:xfrm>
            <a:off x="3495762" y="3130600"/>
            <a:ext cx="2800567" cy="501421"/>
            <a:chOff x="545175" y="2770625"/>
            <a:chExt cx="2800567" cy="501421"/>
          </a:xfrm>
        </p:grpSpPr>
        <p:sp>
          <p:nvSpPr>
            <p:cNvPr id="343" name="Google Shape;343;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rgbClr val="0C34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42"/>
            <p:cNvSpPr txBox="1"/>
            <p:nvPr/>
          </p:nvSpPr>
          <p:spPr>
            <a:xfrm>
              <a:off x="1209249" y="2770625"/>
              <a:ext cx="1472400" cy="307800"/>
            </a:xfrm>
            <a:prstGeom prst="rect">
              <a:avLst/>
            </a:prstGeom>
            <a:solidFill>
              <a:srgbClr val="0C343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CUSTOMER RELATIONS</a:t>
              </a:r>
              <a:endParaRPr b="0" i="0" sz="1400" u="none" cap="none" strike="noStrike">
                <a:solidFill>
                  <a:srgbClr val="000000"/>
                </a:solidFill>
                <a:latin typeface="Arial"/>
                <a:ea typeface="Arial"/>
                <a:cs typeface="Arial"/>
                <a:sym typeface="Arial"/>
              </a:endParaRPr>
            </a:p>
          </p:txBody>
        </p:sp>
      </p:grpSp>
      <p:grpSp>
        <p:nvGrpSpPr>
          <p:cNvPr id="345" name="Google Shape;345;p42"/>
          <p:cNvGrpSpPr/>
          <p:nvPr/>
        </p:nvGrpSpPr>
        <p:grpSpPr>
          <a:xfrm>
            <a:off x="3685876" y="3632089"/>
            <a:ext cx="2309028" cy="1454231"/>
            <a:chOff x="929022" y="2558416"/>
            <a:chExt cx="2309028" cy="2147100"/>
          </a:xfrm>
        </p:grpSpPr>
        <p:sp>
          <p:nvSpPr>
            <p:cNvPr id="346" name="Google Shape;346;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p42"/>
            <p:cNvSpPr txBox="1"/>
            <p:nvPr/>
          </p:nvSpPr>
          <p:spPr>
            <a:xfrm>
              <a:off x="929022" y="2884511"/>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App Notifier</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App Newsletter</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Social Media</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24x7 Support</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Feedback &amp; Reviews</a:t>
              </a:r>
              <a:endParaRPr b="1" i="0" sz="1150" u="none" cap="none" strike="noStrike">
                <a:solidFill>
                  <a:schemeClr val="dk1"/>
                </a:solidFill>
                <a:latin typeface="Roboto"/>
                <a:ea typeface="Roboto"/>
                <a:cs typeface="Roboto"/>
                <a:sym typeface="Roboto"/>
              </a:endParaRPr>
            </a:p>
          </p:txBody>
        </p:sp>
      </p:grpSp>
      <p:grpSp>
        <p:nvGrpSpPr>
          <p:cNvPr id="348" name="Google Shape;348;p42"/>
          <p:cNvGrpSpPr/>
          <p:nvPr/>
        </p:nvGrpSpPr>
        <p:grpSpPr>
          <a:xfrm>
            <a:off x="6374937" y="3063625"/>
            <a:ext cx="2800567" cy="501421"/>
            <a:chOff x="545175" y="2770625"/>
            <a:chExt cx="2800567" cy="501421"/>
          </a:xfrm>
        </p:grpSpPr>
        <p:sp>
          <p:nvSpPr>
            <p:cNvPr id="349" name="Google Shape;349;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rgbClr val="0B539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42"/>
            <p:cNvSpPr txBox="1"/>
            <p:nvPr/>
          </p:nvSpPr>
          <p:spPr>
            <a:xfrm>
              <a:off x="1121399" y="2770625"/>
              <a:ext cx="1472400" cy="307800"/>
            </a:xfrm>
            <a:prstGeom prst="rect">
              <a:avLst/>
            </a:prstGeom>
            <a:solidFill>
              <a:srgbClr val="0B539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VALUE PROPOSITIONS</a:t>
              </a:r>
              <a:endParaRPr b="0" i="0" sz="1400" u="none" cap="none" strike="noStrike">
                <a:solidFill>
                  <a:srgbClr val="000000"/>
                </a:solidFill>
                <a:latin typeface="Arial"/>
                <a:ea typeface="Arial"/>
                <a:cs typeface="Arial"/>
                <a:sym typeface="Arial"/>
              </a:endParaRPr>
            </a:p>
          </p:txBody>
        </p:sp>
      </p:grpSp>
      <p:grpSp>
        <p:nvGrpSpPr>
          <p:cNvPr id="351" name="Google Shape;351;p42"/>
          <p:cNvGrpSpPr/>
          <p:nvPr/>
        </p:nvGrpSpPr>
        <p:grpSpPr>
          <a:xfrm>
            <a:off x="6565051" y="3565210"/>
            <a:ext cx="2309028" cy="1955793"/>
            <a:chOff x="929022" y="2558416"/>
            <a:chExt cx="2309028" cy="2147100"/>
          </a:xfrm>
        </p:grpSpPr>
        <p:sp>
          <p:nvSpPr>
            <p:cNvPr id="352" name="Google Shape;352;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3" name="Google Shape;353;p42"/>
            <p:cNvSpPr txBox="1"/>
            <p:nvPr/>
          </p:nvSpPr>
          <p:spPr>
            <a:xfrm>
              <a:off x="929022" y="2884511"/>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Connecting Owners with Tenants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Notifying Users with nearby Rental Spaces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Convenience in Subscribing Services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Ease of Paying to Owners &amp; Services</a:t>
              </a:r>
              <a:endParaRPr b="1" i="0" sz="1150" u="none" cap="none" strike="noStrike">
                <a:solidFill>
                  <a:schemeClr val="dk1"/>
                </a:solidFill>
                <a:latin typeface="Roboto"/>
                <a:ea typeface="Roboto"/>
                <a:cs typeface="Roboto"/>
                <a:sym typeface="Roboto"/>
              </a:endParaRPr>
            </a:p>
          </p:txBody>
        </p:sp>
      </p:grpSp>
      <p:grpSp>
        <p:nvGrpSpPr>
          <p:cNvPr id="354" name="Google Shape;354;p42"/>
          <p:cNvGrpSpPr/>
          <p:nvPr/>
        </p:nvGrpSpPr>
        <p:grpSpPr>
          <a:xfrm>
            <a:off x="9254112" y="3130600"/>
            <a:ext cx="2800567" cy="501421"/>
            <a:chOff x="545175" y="2770625"/>
            <a:chExt cx="2800567" cy="501421"/>
          </a:xfrm>
        </p:grpSpPr>
        <p:sp>
          <p:nvSpPr>
            <p:cNvPr id="355" name="Google Shape;355;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rgbClr val="A61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42"/>
            <p:cNvSpPr txBox="1"/>
            <p:nvPr/>
          </p:nvSpPr>
          <p:spPr>
            <a:xfrm>
              <a:off x="1209249" y="2770625"/>
              <a:ext cx="1472400" cy="307800"/>
            </a:xfrm>
            <a:prstGeom prst="rect">
              <a:avLst/>
            </a:prstGeom>
            <a:solidFill>
              <a:srgbClr val="A61C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COST STRUCTURE</a:t>
              </a:r>
              <a:endParaRPr b="0" i="0" sz="1400" u="none" cap="none" strike="noStrike">
                <a:solidFill>
                  <a:srgbClr val="000000"/>
                </a:solidFill>
                <a:latin typeface="Arial"/>
                <a:ea typeface="Arial"/>
                <a:cs typeface="Arial"/>
                <a:sym typeface="Arial"/>
              </a:endParaRPr>
            </a:p>
          </p:txBody>
        </p:sp>
      </p:grpSp>
      <p:grpSp>
        <p:nvGrpSpPr>
          <p:cNvPr id="357" name="Google Shape;357;p42"/>
          <p:cNvGrpSpPr/>
          <p:nvPr/>
        </p:nvGrpSpPr>
        <p:grpSpPr>
          <a:xfrm>
            <a:off x="9444226" y="3632096"/>
            <a:ext cx="2309028" cy="1955793"/>
            <a:chOff x="929022" y="2558416"/>
            <a:chExt cx="2309028" cy="2147100"/>
          </a:xfrm>
        </p:grpSpPr>
        <p:sp>
          <p:nvSpPr>
            <p:cNvPr id="358" name="Google Shape;358;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9" name="Google Shape;359;p42"/>
            <p:cNvSpPr txBox="1"/>
            <p:nvPr/>
          </p:nvSpPr>
          <p:spPr>
            <a:xfrm>
              <a:off x="929022" y="2884511"/>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Technology Costs - Web &amp; Mobile App Development</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Marketing Costs - Branding &amp; User Acquisitions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Human Resources Cost - Hiring &amp; Managing Team</a:t>
              </a:r>
              <a:endParaRPr b="1" i="0" sz="1150" u="none" cap="none" strike="noStrike">
                <a:solidFill>
                  <a:schemeClr val="dk1"/>
                </a:solidFill>
                <a:latin typeface="Roboto"/>
                <a:ea typeface="Roboto"/>
                <a:cs typeface="Roboto"/>
                <a:sym typeface="Roboto"/>
              </a:endParaRPr>
            </a:p>
          </p:txBody>
        </p:sp>
      </p:grpSp>
      <p:grpSp>
        <p:nvGrpSpPr>
          <p:cNvPr id="360" name="Google Shape;360;p42"/>
          <p:cNvGrpSpPr/>
          <p:nvPr/>
        </p:nvGrpSpPr>
        <p:grpSpPr>
          <a:xfrm>
            <a:off x="361787" y="4422103"/>
            <a:ext cx="2800567" cy="501418"/>
            <a:chOff x="545175" y="2770628"/>
            <a:chExt cx="2800567" cy="501418"/>
          </a:xfrm>
        </p:grpSpPr>
        <p:sp>
          <p:nvSpPr>
            <p:cNvPr id="361" name="Google Shape;361;p42"/>
            <p:cNvSpPr/>
            <p:nvPr/>
          </p:nvSpPr>
          <p:spPr>
            <a:xfrm>
              <a:off x="545175" y="2770628"/>
              <a:ext cx="2800567" cy="501418"/>
            </a:xfrm>
            <a:custGeom>
              <a:rect b="b" l="l" r="r" t="t"/>
              <a:pathLst>
                <a:path extrusionOk="0" h="501418" w="2800567">
                  <a:moveTo>
                    <a:pt x="2542617" y="491370"/>
                  </a:moveTo>
                  <a:lnTo>
                    <a:pt x="2782426" y="253196"/>
                  </a:lnTo>
                  <a:lnTo>
                    <a:pt x="2542617" y="15022"/>
                  </a:lnTo>
                  <a:lnTo>
                    <a:pt x="22106" y="15022"/>
                  </a:lnTo>
                  <a:lnTo>
                    <a:pt x="223344" y="252056"/>
                  </a:lnTo>
                  <a:lnTo>
                    <a:pt x="22106" y="491370"/>
                  </a:lnTo>
                  <a:close/>
                </a:path>
              </a:pathLst>
            </a:custGeom>
            <a:solidFill>
              <a:srgbClr val="000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p42"/>
            <p:cNvSpPr txBox="1"/>
            <p:nvPr/>
          </p:nvSpPr>
          <p:spPr>
            <a:xfrm>
              <a:off x="1209262" y="2772725"/>
              <a:ext cx="1472400" cy="307800"/>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Roboto"/>
                  <a:ea typeface="Roboto"/>
                  <a:cs typeface="Roboto"/>
                  <a:sym typeface="Roboto"/>
                </a:rPr>
                <a:t>REVENUE STREAMS</a:t>
              </a:r>
              <a:endParaRPr b="0" i="0" sz="1400" u="none" cap="none" strike="noStrike">
                <a:solidFill>
                  <a:srgbClr val="000000"/>
                </a:solidFill>
                <a:latin typeface="Arial"/>
                <a:ea typeface="Arial"/>
                <a:cs typeface="Arial"/>
                <a:sym typeface="Arial"/>
              </a:endParaRPr>
            </a:p>
          </p:txBody>
        </p:sp>
      </p:grpSp>
      <p:grpSp>
        <p:nvGrpSpPr>
          <p:cNvPr id="363" name="Google Shape;363;p42"/>
          <p:cNvGrpSpPr/>
          <p:nvPr/>
        </p:nvGrpSpPr>
        <p:grpSpPr>
          <a:xfrm>
            <a:off x="551901" y="4923504"/>
            <a:ext cx="2309028" cy="1760193"/>
            <a:chOff x="929022" y="2558416"/>
            <a:chExt cx="2309028" cy="2147100"/>
          </a:xfrm>
        </p:grpSpPr>
        <p:sp>
          <p:nvSpPr>
            <p:cNvPr id="364" name="Google Shape;364;p42"/>
            <p:cNvSpPr/>
            <p:nvPr/>
          </p:nvSpPr>
          <p:spPr>
            <a:xfrm>
              <a:off x="936750" y="2558416"/>
              <a:ext cx="2301300" cy="2147100"/>
            </a:xfrm>
            <a:prstGeom prst="round2SameRect">
              <a:avLst>
                <a:gd fmla="val 0" name="adj1"/>
                <a:gd fmla="val 5660" name="adj2"/>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p42"/>
            <p:cNvSpPr txBox="1"/>
            <p:nvPr/>
          </p:nvSpPr>
          <p:spPr>
            <a:xfrm>
              <a:off x="929022" y="2884511"/>
              <a:ext cx="2108100" cy="1089000"/>
            </a:xfrm>
            <a:prstGeom prst="rect">
              <a:avLst/>
            </a:prstGeom>
            <a:noFill/>
            <a:ln>
              <a:noFill/>
            </a:ln>
          </p:spPr>
          <p:txBody>
            <a:bodyPr anchorCtr="0" anchor="t" bIns="45700" lIns="91425" spcFirstLastPara="1" rIns="91425" wrap="square" tIns="45700">
              <a:noAutofit/>
            </a:bodyPr>
            <a:lstStyle/>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Property Listing Fees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Subscription Models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Exclusive Brokerage Rates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Advertisement Revenues</a:t>
              </a:r>
              <a:endParaRPr b="1" i="0" sz="1150" u="none" cap="none" strike="noStrike">
                <a:solidFill>
                  <a:schemeClr val="dk1"/>
                </a:solidFill>
                <a:latin typeface="Roboto"/>
                <a:ea typeface="Roboto"/>
                <a:cs typeface="Roboto"/>
                <a:sym typeface="Roboto"/>
              </a:endParaRPr>
            </a:p>
            <a:p>
              <a:pPr indent="-301625" lvl="0" marL="457200" marR="0" rtl="0" algn="l">
                <a:lnSpc>
                  <a:spcPct val="100000"/>
                </a:lnSpc>
                <a:spcBef>
                  <a:spcPts val="0"/>
                </a:spcBef>
                <a:spcAft>
                  <a:spcPts val="0"/>
                </a:spcAft>
                <a:buClr>
                  <a:schemeClr val="dk1"/>
                </a:buClr>
                <a:buSzPts val="1150"/>
                <a:buFont typeface="Roboto"/>
                <a:buChar char="●"/>
              </a:pPr>
              <a:r>
                <a:rPr b="1" i="0" lang="en-US" sz="1150" u="none" cap="none" strike="noStrike">
                  <a:solidFill>
                    <a:schemeClr val="dk1"/>
                  </a:solidFill>
                  <a:latin typeface="Roboto"/>
                  <a:ea typeface="Roboto"/>
                  <a:cs typeface="Roboto"/>
                  <a:sym typeface="Roboto"/>
                </a:rPr>
                <a:t>Commission on Payments Made</a:t>
              </a:r>
              <a:endParaRPr b="1" i="0" sz="1150" u="none" cap="none" strike="noStrike">
                <a:solidFill>
                  <a:schemeClr val="dk1"/>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369" name="Shape 369"/>
        <p:cNvGrpSpPr/>
        <p:nvPr/>
      </p:nvGrpSpPr>
      <p:grpSpPr>
        <a:xfrm>
          <a:off x="0" y="0"/>
          <a:ext cx="0" cy="0"/>
          <a:chOff x="0" y="0"/>
          <a:chExt cx="0" cy="0"/>
        </a:xfrm>
      </p:grpSpPr>
      <p:sp>
        <p:nvSpPr>
          <p:cNvPr id="370" name="Google Shape;370;p43"/>
          <p:cNvSpPr txBox="1"/>
          <p:nvPr/>
        </p:nvSpPr>
        <p:spPr>
          <a:xfrm>
            <a:off x="3147010" y="330335"/>
            <a:ext cx="58980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Roboto"/>
                <a:ea typeface="Roboto"/>
                <a:cs typeface="Roboto"/>
                <a:sym typeface="Roboto"/>
              </a:rPr>
              <a:t>REVENUE MODEL</a:t>
            </a:r>
            <a:endParaRPr b="0" i="0" sz="1400" u="none" cap="none" strike="noStrike">
              <a:solidFill>
                <a:srgbClr val="000000"/>
              </a:solidFill>
              <a:latin typeface="Arial"/>
              <a:ea typeface="Arial"/>
              <a:cs typeface="Arial"/>
              <a:sym typeface="Arial"/>
            </a:endParaRPr>
          </a:p>
        </p:txBody>
      </p:sp>
      <p:sp>
        <p:nvSpPr>
          <p:cNvPr id="371" name="Google Shape;371;p43"/>
          <p:cNvSpPr txBox="1"/>
          <p:nvPr/>
        </p:nvSpPr>
        <p:spPr>
          <a:xfrm>
            <a:off x="2814599" y="1362113"/>
            <a:ext cx="6562800" cy="43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2" name="Google Shape;372;p43"/>
          <p:cNvGrpSpPr/>
          <p:nvPr/>
        </p:nvGrpSpPr>
        <p:grpSpPr>
          <a:xfrm>
            <a:off x="1115174" y="1447510"/>
            <a:ext cx="10616954" cy="2401438"/>
            <a:chOff x="718899" y="2456460"/>
            <a:chExt cx="10616954" cy="2401438"/>
          </a:xfrm>
        </p:grpSpPr>
        <p:grpSp>
          <p:nvGrpSpPr>
            <p:cNvPr id="373" name="Google Shape;373;p43"/>
            <p:cNvGrpSpPr/>
            <p:nvPr/>
          </p:nvGrpSpPr>
          <p:grpSpPr>
            <a:xfrm>
              <a:off x="718899" y="2456460"/>
              <a:ext cx="3089272" cy="2401438"/>
              <a:chOff x="718899" y="2618508"/>
              <a:chExt cx="3089272" cy="2401438"/>
            </a:xfrm>
          </p:grpSpPr>
          <p:grpSp>
            <p:nvGrpSpPr>
              <p:cNvPr id="374" name="Google Shape;374;p43"/>
              <p:cNvGrpSpPr/>
              <p:nvPr/>
            </p:nvGrpSpPr>
            <p:grpSpPr>
              <a:xfrm>
                <a:off x="718899" y="2618508"/>
                <a:ext cx="3089272" cy="2401438"/>
                <a:chOff x="718899" y="2655175"/>
                <a:chExt cx="3089272" cy="2401438"/>
              </a:xfrm>
            </p:grpSpPr>
            <p:grpSp>
              <p:nvGrpSpPr>
                <p:cNvPr id="375" name="Google Shape;375;p43"/>
                <p:cNvGrpSpPr/>
                <p:nvPr/>
              </p:nvGrpSpPr>
              <p:grpSpPr>
                <a:xfrm>
                  <a:off x="718899" y="2845881"/>
                  <a:ext cx="3089272" cy="2210732"/>
                  <a:chOff x="888837" y="2967514"/>
                  <a:chExt cx="2749441" cy="1967544"/>
                </a:xfrm>
              </p:grpSpPr>
              <p:grpSp>
                <p:nvGrpSpPr>
                  <p:cNvPr id="376" name="Google Shape;376;p43"/>
                  <p:cNvGrpSpPr/>
                  <p:nvPr/>
                </p:nvGrpSpPr>
                <p:grpSpPr>
                  <a:xfrm>
                    <a:off x="973526" y="3042355"/>
                    <a:ext cx="2580062" cy="1817861"/>
                    <a:chOff x="931181" y="3117658"/>
                    <a:chExt cx="2580062" cy="1817861"/>
                  </a:xfrm>
                </p:grpSpPr>
                <p:sp>
                  <p:nvSpPr>
                    <p:cNvPr id="377" name="Google Shape;377;p43"/>
                    <p:cNvSpPr/>
                    <p:nvPr/>
                  </p:nvSpPr>
                  <p:spPr>
                    <a:xfrm>
                      <a:off x="968600" y="3155079"/>
                      <a:ext cx="2505221" cy="1744989"/>
                    </a:xfrm>
                    <a:custGeom>
                      <a:rect b="b" l="l" r="r" t="t"/>
                      <a:pathLst>
                        <a:path extrusionOk="0" h="1744989" w="2505221">
                          <a:moveTo>
                            <a:pt x="2505221" y="285580"/>
                          </a:moveTo>
                          <a:cubicBezTo>
                            <a:pt x="2505221" y="128018"/>
                            <a:pt x="2377203" y="0"/>
                            <a:pt x="2219642" y="0"/>
                          </a:cubicBezTo>
                          <a:lnTo>
                            <a:pt x="285580" y="0"/>
                          </a:lnTo>
                          <a:cubicBezTo>
                            <a:pt x="128018" y="0"/>
                            <a:pt x="0" y="128018"/>
                            <a:pt x="0" y="285580"/>
                          </a:cubicBezTo>
                          <a:lnTo>
                            <a:pt x="0" y="1459410"/>
                          </a:lnTo>
                          <a:cubicBezTo>
                            <a:pt x="0" y="1616971"/>
                            <a:pt x="128018" y="1744989"/>
                            <a:pt x="285580" y="1744989"/>
                          </a:cubicBezTo>
                          <a:lnTo>
                            <a:pt x="2219642" y="1744989"/>
                          </a:lnTo>
                          <a:cubicBezTo>
                            <a:pt x="2377203" y="1744989"/>
                            <a:pt x="2505221" y="1616971"/>
                            <a:pt x="2505221" y="1459410"/>
                          </a:cubicBezTo>
                          <a:cubicBezTo>
                            <a:pt x="2505221" y="1205343"/>
                            <a:pt x="2505221" y="549494"/>
                            <a:pt x="2505221" y="28558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Calibri"/>
                        <a:ea typeface="Calibri"/>
                        <a:cs typeface="Calibri"/>
                        <a:sym typeface="Calibri"/>
                      </a:endParaRPr>
                    </a:p>
                  </p:txBody>
                </p:sp>
                <p:sp>
                  <p:nvSpPr>
                    <p:cNvPr id="378" name="Google Shape;378;p43"/>
                    <p:cNvSpPr/>
                    <p:nvPr/>
                  </p:nvSpPr>
                  <p:spPr>
                    <a:xfrm>
                      <a:off x="931181" y="3117658"/>
                      <a:ext cx="2580062" cy="1817861"/>
                    </a:xfrm>
                    <a:custGeom>
                      <a:rect b="b" l="l" r="r" t="t"/>
                      <a:pathLst>
                        <a:path extrusionOk="0" h="1817861" w="2580062">
                          <a:moveTo>
                            <a:pt x="2257063" y="1817861"/>
                          </a:moveTo>
                          <a:lnTo>
                            <a:pt x="323000" y="1817861"/>
                          </a:lnTo>
                          <a:cubicBezTo>
                            <a:pt x="145744" y="1817861"/>
                            <a:pt x="0" y="1674087"/>
                            <a:pt x="0" y="1494861"/>
                          </a:cubicBezTo>
                          <a:lnTo>
                            <a:pt x="0" y="323000"/>
                          </a:lnTo>
                          <a:cubicBezTo>
                            <a:pt x="0" y="145744"/>
                            <a:pt x="143775" y="0"/>
                            <a:pt x="323000" y="0"/>
                          </a:cubicBezTo>
                          <a:lnTo>
                            <a:pt x="2257063" y="0"/>
                          </a:lnTo>
                          <a:cubicBezTo>
                            <a:pt x="2434319" y="0"/>
                            <a:pt x="2580063" y="143775"/>
                            <a:pt x="2580063" y="323000"/>
                          </a:cubicBezTo>
                          <a:lnTo>
                            <a:pt x="2580063" y="1496831"/>
                          </a:lnTo>
                          <a:cubicBezTo>
                            <a:pt x="2578093" y="1674087"/>
                            <a:pt x="2434319" y="1817861"/>
                            <a:pt x="2257063" y="1817861"/>
                          </a:cubicBezTo>
                          <a:close/>
                          <a:moveTo>
                            <a:pt x="323000" y="72872"/>
                          </a:moveTo>
                          <a:cubicBezTo>
                            <a:pt x="185134" y="72872"/>
                            <a:pt x="74842" y="185134"/>
                            <a:pt x="74842" y="321031"/>
                          </a:cubicBezTo>
                          <a:lnTo>
                            <a:pt x="74842" y="1494861"/>
                          </a:lnTo>
                          <a:cubicBezTo>
                            <a:pt x="74842" y="1632727"/>
                            <a:pt x="187104" y="1743020"/>
                            <a:pt x="323000" y="1743020"/>
                          </a:cubicBezTo>
                          <a:lnTo>
                            <a:pt x="2257063" y="1743020"/>
                          </a:lnTo>
                          <a:cubicBezTo>
                            <a:pt x="2394929" y="1743020"/>
                            <a:pt x="2505221" y="1630758"/>
                            <a:pt x="2505221" y="1494861"/>
                          </a:cubicBezTo>
                          <a:lnTo>
                            <a:pt x="2505221" y="323000"/>
                          </a:lnTo>
                          <a:cubicBezTo>
                            <a:pt x="2505221" y="185134"/>
                            <a:pt x="2392959" y="74842"/>
                            <a:pt x="2257063" y="74842"/>
                          </a:cubicBezTo>
                          <a:lnTo>
                            <a:pt x="323000" y="7484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79" name="Google Shape;379;p43"/>
                  <p:cNvSpPr/>
                  <p:nvPr/>
                </p:nvSpPr>
                <p:spPr>
                  <a:xfrm>
                    <a:off x="888837" y="2967514"/>
                    <a:ext cx="2749441" cy="1967544"/>
                  </a:xfrm>
                  <a:custGeom>
                    <a:rect b="b" l="l" r="r" t="t"/>
                    <a:pathLst>
                      <a:path extrusionOk="0" h="1967544" w="2749441">
                        <a:moveTo>
                          <a:pt x="2375233" y="1967544"/>
                        </a:moveTo>
                        <a:lnTo>
                          <a:pt x="374208" y="1967544"/>
                        </a:lnTo>
                        <a:cubicBezTo>
                          <a:pt x="167409" y="1967544"/>
                          <a:pt x="0" y="1796197"/>
                          <a:pt x="0" y="1585459"/>
                        </a:cubicBezTo>
                        <a:lnTo>
                          <a:pt x="0" y="382086"/>
                        </a:lnTo>
                        <a:cubicBezTo>
                          <a:pt x="0" y="171348"/>
                          <a:pt x="167409" y="0"/>
                          <a:pt x="374208" y="0"/>
                        </a:cubicBezTo>
                        <a:lnTo>
                          <a:pt x="2375233" y="0"/>
                        </a:lnTo>
                        <a:cubicBezTo>
                          <a:pt x="2582033" y="0"/>
                          <a:pt x="2749441" y="171348"/>
                          <a:pt x="2749441" y="382086"/>
                        </a:cubicBezTo>
                        <a:lnTo>
                          <a:pt x="2749441" y="1583489"/>
                        </a:lnTo>
                        <a:cubicBezTo>
                          <a:pt x="2749441" y="1796197"/>
                          <a:pt x="2580063" y="1967544"/>
                          <a:pt x="2375233" y="1967544"/>
                        </a:cubicBezTo>
                        <a:close/>
                        <a:moveTo>
                          <a:pt x="374208" y="19695"/>
                        </a:moveTo>
                        <a:cubicBezTo>
                          <a:pt x="179226" y="19695"/>
                          <a:pt x="19695" y="183165"/>
                          <a:pt x="19695" y="382086"/>
                        </a:cubicBezTo>
                        <a:lnTo>
                          <a:pt x="19695" y="1583489"/>
                        </a:lnTo>
                        <a:cubicBezTo>
                          <a:pt x="19695" y="1784380"/>
                          <a:pt x="179226" y="1945880"/>
                          <a:pt x="374208" y="1945880"/>
                        </a:cubicBezTo>
                        <a:lnTo>
                          <a:pt x="2375233" y="1945880"/>
                        </a:lnTo>
                        <a:cubicBezTo>
                          <a:pt x="2570215" y="1945880"/>
                          <a:pt x="2729746" y="1782410"/>
                          <a:pt x="2729746" y="1583489"/>
                        </a:cubicBezTo>
                        <a:lnTo>
                          <a:pt x="2729746" y="382086"/>
                        </a:lnTo>
                        <a:cubicBezTo>
                          <a:pt x="2729746" y="181195"/>
                          <a:pt x="2570215" y="19695"/>
                          <a:pt x="2375233" y="19695"/>
                        </a:cubicBezTo>
                        <a:lnTo>
                          <a:pt x="374208" y="1969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80" name="Google Shape;380;p43"/>
                <p:cNvSpPr/>
                <p:nvPr/>
              </p:nvSpPr>
              <p:spPr>
                <a:xfrm>
                  <a:off x="1279234" y="2655175"/>
                  <a:ext cx="1968600" cy="461400"/>
                </a:xfrm>
                <a:prstGeom prst="roundRect">
                  <a:avLst>
                    <a:gd fmla="val 50000" name="adj"/>
                  </a:avLst>
                </a:prstGeom>
                <a:solidFill>
                  <a:schemeClr val="lt1"/>
                </a:solidFill>
                <a:ln cap="flat" cmpd="sng" w="508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81" name="Google Shape;381;p43"/>
              <p:cNvSpPr txBox="1"/>
              <p:nvPr/>
            </p:nvSpPr>
            <p:spPr>
              <a:xfrm>
                <a:off x="1593674" y="2686123"/>
                <a:ext cx="1484700" cy="30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1"/>
                    </a:solidFill>
                    <a:latin typeface="Roboto"/>
                    <a:ea typeface="Roboto"/>
                    <a:cs typeface="Roboto"/>
                    <a:sym typeface="Roboto"/>
                  </a:rPr>
                  <a:t>Subscription Model</a:t>
                </a:r>
                <a:endParaRPr b="1" i="0" sz="100" u="none" cap="none" strike="noStrike">
                  <a:solidFill>
                    <a:schemeClr val="accent1"/>
                  </a:solidFill>
                  <a:latin typeface="Roboto"/>
                  <a:ea typeface="Roboto"/>
                  <a:cs typeface="Roboto"/>
                  <a:sym typeface="Roboto"/>
                </a:endParaRPr>
              </a:p>
            </p:txBody>
          </p:sp>
          <p:sp>
            <p:nvSpPr>
              <p:cNvPr id="382" name="Google Shape;382;p43"/>
              <p:cNvSpPr txBox="1"/>
              <p:nvPr/>
            </p:nvSpPr>
            <p:spPr>
              <a:xfrm>
                <a:off x="1069766" y="3682837"/>
                <a:ext cx="2342700" cy="4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Roboto"/>
                    <a:ea typeface="Roboto"/>
                    <a:cs typeface="Roboto"/>
                    <a:sym typeface="Roboto"/>
                  </a:rPr>
                  <a:t>We have few set of features integrated in free plan.</a:t>
                </a:r>
                <a:endParaRPr b="1"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Roboto"/>
                    <a:ea typeface="Roboto"/>
                    <a:cs typeface="Roboto"/>
                    <a:sym typeface="Roboto"/>
                  </a:rPr>
                  <a:t>We plan to bring 3 More plans - Pro, Premium &amp; Platinum for many other options for Users.</a:t>
                </a:r>
                <a:endParaRPr b="1"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Roboto"/>
                    <a:ea typeface="Roboto"/>
                    <a:cs typeface="Roboto"/>
                    <a:sym typeface="Roboto"/>
                  </a:rPr>
                  <a:t>Pro - 199/Mo ; Premium - 599/Mo ; Platinum - 1099/Mo</a:t>
                </a:r>
                <a:endParaRPr b="1" i="0" sz="1100" u="none" cap="none" strike="noStrike">
                  <a:solidFill>
                    <a:schemeClr val="dk1"/>
                  </a:solidFill>
                  <a:latin typeface="Roboto"/>
                  <a:ea typeface="Roboto"/>
                  <a:cs typeface="Roboto"/>
                  <a:sym typeface="Roboto"/>
                </a:endParaRPr>
              </a:p>
            </p:txBody>
          </p:sp>
        </p:grpSp>
        <p:grpSp>
          <p:nvGrpSpPr>
            <p:cNvPr id="383" name="Google Shape;383;p43"/>
            <p:cNvGrpSpPr/>
            <p:nvPr/>
          </p:nvGrpSpPr>
          <p:grpSpPr>
            <a:xfrm>
              <a:off x="4482740" y="2456460"/>
              <a:ext cx="3089272" cy="2401438"/>
              <a:chOff x="4482740" y="2618508"/>
              <a:chExt cx="3089272" cy="2401438"/>
            </a:xfrm>
          </p:grpSpPr>
          <p:grpSp>
            <p:nvGrpSpPr>
              <p:cNvPr id="384" name="Google Shape;384;p43"/>
              <p:cNvGrpSpPr/>
              <p:nvPr/>
            </p:nvGrpSpPr>
            <p:grpSpPr>
              <a:xfrm>
                <a:off x="4482740" y="2618508"/>
                <a:ext cx="3089272" cy="2401438"/>
                <a:chOff x="718899" y="2655175"/>
                <a:chExt cx="3089272" cy="2401438"/>
              </a:xfrm>
            </p:grpSpPr>
            <p:grpSp>
              <p:nvGrpSpPr>
                <p:cNvPr id="385" name="Google Shape;385;p43"/>
                <p:cNvGrpSpPr/>
                <p:nvPr/>
              </p:nvGrpSpPr>
              <p:grpSpPr>
                <a:xfrm>
                  <a:off x="718899" y="2845881"/>
                  <a:ext cx="3089272" cy="2210732"/>
                  <a:chOff x="888837" y="2967514"/>
                  <a:chExt cx="2749441" cy="1967544"/>
                </a:xfrm>
              </p:grpSpPr>
              <p:grpSp>
                <p:nvGrpSpPr>
                  <p:cNvPr id="386" name="Google Shape;386;p43"/>
                  <p:cNvGrpSpPr/>
                  <p:nvPr/>
                </p:nvGrpSpPr>
                <p:grpSpPr>
                  <a:xfrm>
                    <a:off x="973526" y="3042355"/>
                    <a:ext cx="2580062" cy="1817861"/>
                    <a:chOff x="931181" y="3117658"/>
                    <a:chExt cx="2580062" cy="1817861"/>
                  </a:xfrm>
                </p:grpSpPr>
                <p:sp>
                  <p:nvSpPr>
                    <p:cNvPr id="387" name="Google Shape;387;p43"/>
                    <p:cNvSpPr/>
                    <p:nvPr/>
                  </p:nvSpPr>
                  <p:spPr>
                    <a:xfrm>
                      <a:off x="968600" y="3155079"/>
                      <a:ext cx="2505221" cy="1744989"/>
                    </a:xfrm>
                    <a:custGeom>
                      <a:rect b="b" l="l" r="r" t="t"/>
                      <a:pathLst>
                        <a:path extrusionOk="0" h="1744989" w="2505221">
                          <a:moveTo>
                            <a:pt x="2505221" y="285580"/>
                          </a:moveTo>
                          <a:cubicBezTo>
                            <a:pt x="2505221" y="128018"/>
                            <a:pt x="2377203" y="0"/>
                            <a:pt x="2219642" y="0"/>
                          </a:cubicBezTo>
                          <a:lnTo>
                            <a:pt x="285580" y="0"/>
                          </a:lnTo>
                          <a:cubicBezTo>
                            <a:pt x="128018" y="0"/>
                            <a:pt x="0" y="128018"/>
                            <a:pt x="0" y="285580"/>
                          </a:cubicBezTo>
                          <a:lnTo>
                            <a:pt x="0" y="1459410"/>
                          </a:lnTo>
                          <a:cubicBezTo>
                            <a:pt x="0" y="1616971"/>
                            <a:pt x="128018" y="1744989"/>
                            <a:pt x="285580" y="1744989"/>
                          </a:cubicBezTo>
                          <a:lnTo>
                            <a:pt x="2219642" y="1744989"/>
                          </a:lnTo>
                          <a:cubicBezTo>
                            <a:pt x="2377203" y="1744989"/>
                            <a:pt x="2505221" y="1616971"/>
                            <a:pt x="2505221" y="1459410"/>
                          </a:cubicBezTo>
                          <a:cubicBezTo>
                            <a:pt x="2505221" y="1205343"/>
                            <a:pt x="2505221" y="549494"/>
                            <a:pt x="2505221" y="28558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Calibri"/>
                        <a:ea typeface="Calibri"/>
                        <a:cs typeface="Calibri"/>
                        <a:sym typeface="Calibri"/>
                      </a:endParaRPr>
                    </a:p>
                  </p:txBody>
                </p:sp>
                <p:sp>
                  <p:nvSpPr>
                    <p:cNvPr id="388" name="Google Shape;388;p43"/>
                    <p:cNvSpPr/>
                    <p:nvPr/>
                  </p:nvSpPr>
                  <p:spPr>
                    <a:xfrm>
                      <a:off x="931181" y="3117658"/>
                      <a:ext cx="2580062" cy="1817861"/>
                    </a:xfrm>
                    <a:custGeom>
                      <a:rect b="b" l="l" r="r" t="t"/>
                      <a:pathLst>
                        <a:path extrusionOk="0" h="1817861" w="2580062">
                          <a:moveTo>
                            <a:pt x="2257063" y="1817861"/>
                          </a:moveTo>
                          <a:lnTo>
                            <a:pt x="323000" y="1817861"/>
                          </a:lnTo>
                          <a:cubicBezTo>
                            <a:pt x="145744" y="1817861"/>
                            <a:pt x="0" y="1674087"/>
                            <a:pt x="0" y="1494861"/>
                          </a:cubicBezTo>
                          <a:lnTo>
                            <a:pt x="0" y="323000"/>
                          </a:lnTo>
                          <a:cubicBezTo>
                            <a:pt x="0" y="145744"/>
                            <a:pt x="143775" y="0"/>
                            <a:pt x="323000" y="0"/>
                          </a:cubicBezTo>
                          <a:lnTo>
                            <a:pt x="2257063" y="0"/>
                          </a:lnTo>
                          <a:cubicBezTo>
                            <a:pt x="2434319" y="0"/>
                            <a:pt x="2580063" y="143775"/>
                            <a:pt x="2580063" y="323000"/>
                          </a:cubicBezTo>
                          <a:lnTo>
                            <a:pt x="2580063" y="1496831"/>
                          </a:lnTo>
                          <a:cubicBezTo>
                            <a:pt x="2578093" y="1674087"/>
                            <a:pt x="2434319" y="1817861"/>
                            <a:pt x="2257063" y="1817861"/>
                          </a:cubicBezTo>
                          <a:close/>
                          <a:moveTo>
                            <a:pt x="323000" y="72872"/>
                          </a:moveTo>
                          <a:cubicBezTo>
                            <a:pt x="185134" y="72872"/>
                            <a:pt x="74842" y="185134"/>
                            <a:pt x="74842" y="321031"/>
                          </a:cubicBezTo>
                          <a:lnTo>
                            <a:pt x="74842" y="1494861"/>
                          </a:lnTo>
                          <a:cubicBezTo>
                            <a:pt x="74842" y="1632727"/>
                            <a:pt x="187104" y="1743020"/>
                            <a:pt x="323000" y="1743020"/>
                          </a:cubicBezTo>
                          <a:lnTo>
                            <a:pt x="2257063" y="1743020"/>
                          </a:lnTo>
                          <a:cubicBezTo>
                            <a:pt x="2394929" y="1743020"/>
                            <a:pt x="2505221" y="1630758"/>
                            <a:pt x="2505221" y="1494861"/>
                          </a:cubicBezTo>
                          <a:lnTo>
                            <a:pt x="2505221" y="323000"/>
                          </a:lnTo>
                          <a:cubicBezTo>
                            <a:pt x="2505221" y="185134"/>
                            <a:pt x="2392959" y="74842"/>
                            <a:pt x="2257063" y="74842"/>
                          </a:cubicBezTo>
                          <a:lnTo>
                            <a:pt x="323000" y="748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89" name="Google Shape;389;p43"/>
                  <p:cNvSpPr/>
                  <p:nvPr/>
                </p:nvSpPr>
                <p:spPr>
                  <a:xfrm>
                    <a:off x="888837" y="2967514"/>
                    <a:ext cx="2749441" cy="1967544"/>
                  </a:xfrm>
                  <a:custGeom>
                    <a:rect b="b" l="l" r="r" t="t"/>
                    <a:pathLst>
                      <a:path extrusionOk="0" h="1967544" w="2749441">
                        <a:moveTo>
                          <a:pt x="2375233" y="1967544"/>
                        </a:moveTo>
                        <a:lnTo>
                          <a:pt x="374208" y="1967544"/>
                        </a:lnTo>
                        <a:cubicBezTo>
                          <a:pt x="167409" y="1967544"/>
                          <a:pt x="0" y="1796197"/>
                          <a:pt x="0" y="1585459"/>
                        </a:cubicBezTo>
                        <a:lnTo>
                          <a:pt x="0" y="382086"/>
                        </a:lnTo>
                        <a:cubicBezTo>
                          <a:pt x="0" y="171348"/>
                          <a:pt x="167409" y="0"/>
                          <a:pt x="374208" y="0"/>
                        </a:cubicBezTo>
                        <a:lnTo>
                          <a:pt x="2375233" y="0"/>
                        </a:lnTo>
                        <a:cubicBezTo>
                          <a:pt x="2582033" y="0"/>
                          <a:pt x="2749441" y="171348"/>
                          <a:pt x="2749441" y="382086"/>
                        </a:cubicBezTo>
                        <a:lnTo>
                          <a:pt x="2749441" y="1583489"/>
                        </a:lnTo>
                        <a:cubicBezTo>
                          <a:pt x="2749441" y="1796197"/>
                          <a:pt x="2580063" y="1967544"/>
                          <a:pt x="2375233" y="1967544"/>
                        </a:cubicBezTo>
                        <a:close/>
                        <a:moveTo>
                          <a:pt x="374208" y="19695"/>
                        </a:moveTo>
                        <a:cubicBezTo>
                          <a:pt x="179226" y="19695"/>
                          <a:pt x="19695" y="183165"/>
                          <a:pt x="19695" y="382086"/>
                        </a:cubicBezTo>
                        <a:lnTo>
                          <a:pt x="19695" y="1583489"/>
                        </a:lnTo>
                        <a:cubicBezTo>
                          <a:pt x="19695" y="1784380"/>
                          <a:pt x="179226" y="1945880"/>
                          <a:pt x="374208" y="1945880"/>
                        </a:cubicBezTo>
                        <a:lnTo>
                          <a:pt x="2375233" y="1945880"/>
                        </a:lnTo>
                        <a:cubicBezTo>
                          <a:pt x="2570215" y="1945880"/>
                          <a:pt x="2729746" y="1782410"/>
                          <a:pt x="2729746" y="1583489"/>
                        </a:cubicBezTo>
                        <a:lnTo>
                          <a:pt x="2729746" y="382086"/>
                        </a:lnTo>
                        <a:cubicBezTo>
                          <a:pt x="2729746" y="181195"/>
                          <a:pt x="2570215" y="19695"/>
                          <a:pt x="2375233" y="19695"/>
                        </a:cubicBezTo>
                        <a:lnTo>
                          <a:pt x="374208" y="1969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90" name="Google Shape;390;p43"/>
                <p:cNvSpPr/>
                <p:nvPr/>
              </p:nvSpPr>
              <p:spPr>
                <a:xfrm>
                  <a:off x="1279234" y="2655175"/>
                  <a:ext cx="1968600" cy="461400"/>
                </a:xfrm>
                <a:prstGeom prst="roundRect">
                  <a:avLst>
                    <a:gd fmla="val 50000" name="adj"/>
                  </a:avLst>
                </a:prstGeom>
                <a:solidFill>
                  <a:schemeClr val="lt1"/>
                </a:solidFill>
                <a:ln cap="flat" cmpd="sng" w="508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91" name="Google Shape;391;p43"/>
              <p:cNvSpPr txBox="1"/>
              <p:nvPr/>
            </p:nvSpPr>
            <p:spPr>
              <a:xfrm>
                <a:off x="5247850" y="2686123"/>
                <a:ext cx="1654200" cy="30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Roboto"/>
                    <a:ea typeface="Roboto"/>
                    <a:cs typeface="Roboto"/>
                    <a:sym typeface="Roboto"/>
                  </a:rPr>
                  <a:t>Advertising Fees</a:t>
                </a:r>
                <a:endParaRPr b="1" i="0" sz="100" u="none" cap="none" strike="noStrike">
                  <a:solidFill>
                    <a:schemeClr val="accent2"/>
                  </a:solidFill>
                  <a:latin typeface="Roboto"/>
                  <a:ea typeface="Roboto"/>
                  <a:cs typeface="Roboto"/>
                  <a:sym typeface="Roboto"/>
                </a:endParaRPr>
              </a:p>
            </p:txBody>
          </p:sp>
          <p:sp>
            <p:nvSpPr>
              <p:cNvPr id="392" name="Google Shape;392;p43"/>
              <p:cNvSpPr txBox="1"/>
              <p:nvPr/>
            </p:nvSpPr>
            <p:spPr>
              <a:xfrm>
                <a:off x="4924635" y="3682850"/>
                <a:ext cx="2342700" cy="446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
                  <a:buFont typeface="Arial"/>
                  <a:buNone/>
                </a:pPr>
                <a:r>
                  <a:t/>
                </a:r>
                <a:endParaRPr b="1" i="0" sz="1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Roboto"/>
                    <a:ea typeface="Roboto"/>
                    <a:cs typeface="Roboto"/>
                    <a:sym typeface="Roboto"/>
                  </a:rPr>
                  <a:t>We charge nominal fees from Brands for Advertising on App for selling their services directly for consumers.</a:t>
                </a:r>
                <a:endParaRPr b="0" i="0" sz="1400" u="none" cap="none" strike="noStrike">
                  <a:solidFill>
                    <a:srgbClr val="000000"/>
                  </a:solidFill>
                  <a:latin typeface="Arial"/>
                  <a:ea typeface="Arial"/>
                  <a:cs typeface="Arial"/>
                  <a:sym typeface="Arial"/>
                </a:endParaRPr>
              </a:p>
            </p:txBody>
          </p:sp>
        </p:grpSp>
        <p:grpSp>
          <p:nvGrpSpPr>
            <p:cNvPr id="393" name="Google Shape;393;p43"/>
            <p:cNvGrpSpPr/>
            <p:nvPr/>
          </p:nvGrpSpPr>
          <p:grpSpPr>
            <a:xfrm>
              <a:off x="8246581" y="2456460"/>
              <a:ext cx="3089272" cy="2401438"/>
              <a:chOff x="8246581" y="2618508"/>
              <a:chExt cx="3089272" cy="2401438"/>
            </a:xfrm>
          </p:grpSpPr>
          <p:grpSp>
            <p:nvGrpSpPr>
              <p:cNvPr id="394" name="Google Shape;394;p43"/>
              <p:cNvGrpSpPr/>
              <p:nvPr/>
            </p:nvGrpSpPr>
            <p:grpSpPr>
              <a:xfrm>
                <a:off x="8246581" y="2618508"/>
                <a:ext cx="3089272" cy="2401438"/>
                <a:chOff x="718899" y="2655175"/>
                <a:chExt cx="3089272" cy="2401438"/>
              </a:xfrm>
            </p:grpSpPr>
            <p:grpSp>
              <p:nvGrpSpPr>
                <p:cNvPr id="395" name="Google Shape;395;p43"/>
                <p:cNvGrpSpPr/>
                <p:nvPr/>
              </p:nvGrpSpPr>
              <p:grpSpPr>
                <a:xfrm>
                  <a:off x="718899" y="2845881"/>
                  <a:ext cx="3089272" cy="2210732"/>
                  <a:chOff x="888837" y="2967514"/>
                  <a:chExt cx="2749441" cy="1967544"/>
                </a:xfrm>
              </p:grpSpPr>
              <p:grpSp>
                <p:nvGrpSpPr>
                  <p:cNvPr id="396" name="Google Shape;396;p43"/>
                  <p:cNvGrpSpPr/>
                  <p:nvPr/>
                </p:nvGrpSpPr>
                <p:grpSpPr>
                  <a:xfrm>
                    <a:off x="973526" y="3042355"/>
                    <a:ext cx="2580062" cy="1817861"/>
                    <a:chOff x="931181" y="3117658"/>
                    <a:chExt cx="2580062" cy="1817861"/>
                  </a:xfrm>
                </p:grpSpPr>
                <p:sp>
                  <p:nvSpPr>
                    <p:cNvPr id="397" name="Google Shape;397;p43"/>
                    <p:cNvSpPr/>
                    <p:nvPr/>
                  </p:nvSpPr>
                  <p:spPr>
                    <a:xfrm>
                      <a:off x="968600" y="3155079"/>
                      <a:ext cx="2505221" cy="1744989"/>
                    </a:xfrm>
                    <a:custGeom>
                      <a:rect b="b" l="l" r="r" t="t"/>
                      <a:pathLst>
                        <a:path extrusionOk="0" h="1744989" w="2505221">
                          <a:moveTo>
                            <a:pt x="2505221" y="285580"/>
                          </a:moveTo>
                          <a:cubicBezTo>
                            <a:pt x="2505221" y="128018"/>
                            <a:pt x="2377203" y="0"/>
                            <a:pt x="2219642" y="0"/>
                          </a:cubicBezTo>
                          <a:lnTo>
                            <a:pt x="285580" y="0"/>
                          </a:lnTo>
                          <a:cubicBezTo>
                            <a:pt x="128018" y="0"/>
                            <a:pt x="0" y="128018"/>
                            <a:pt x="0" y="285580"/>
                          </a:cubicBezTo>
                          <a:lnTo>
                            <a:pt x="0" y="1459410"/>
                          </a:lnTo>
                          <a:cubicBezTo>
                            <a:pt x="0" y="1616971"/>
                            <a:pt x="128018" y="1744989"/>
                            <a:pt x="285580" y="1744989"/>
                          </a:cubicBezTo>
                          <a:lnTo>
                            <a:pt x="2219642" y="1744989"/>
                          </a:lnTo>
                          <a:cubicBezTo>
                            <a:pt x="2377203" y="1744989"/>
                            <a:pt x="2505221" y="1616971"/>
                            <a:pt x="2505221" y="1459410"/>
                          </a:cubicBezTo>
                          <a:cubicBezTo>
                            <a:pt x="2505221" y="1205343"/>
                            <a:pt x="2505221" y="549494"/>
                            <a:pt x="2505221" y="28558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Calibri"/>
                        <a:ea typeface="Calibri"/>
                        <a:cs typeface="Calibri"/>
                        <a:sym typeface="Calibri"/>
                      </a:endParaRPr>
                    </a:p>
                  </p:txBody>
                </p:sp>
                <p:sp>
                  <p:nvSpPr>
                    <p:cNvPr id="398" name="Google Shape;398;p43"/>
                    <p:cNvSpPr/>
                    <p:nvPr/>
                  </p:nvSpPr>
                  <p:spPr>
                    <a:xfrm>
                      <a:off x="931181" y="3117658"/>
                      <a:ext cx="2580062" cy="1817861"/>
                    </a:xfrm>
                    <a:custGeom>
                      <a:rect b="b" l="l" r="r" t="t"/>
                      <a:pathLst>
                        <a:path extrusionOk="0" h="1817861" w="2580062">
                          <a:moveTo>
                            <a:pt x="2257063" y="1817861"/>
                          </a:moveTo>
                          <a:lnTo>
                            <a:pt x="323000" y="1817861"/>
                          </a:lnTo>
                          <a:cubicBezTo>
                            <a:pt x="145744" y="1817861"/>
                            <a:pt x="0" y="1674087"/>
                            <a:pt x="0" y="1494861"/>
                          </a:cubicBezTo>
                          <a:lnTo>
                            <a:pt x="0" y="323000"/>
                          </a:lnTo>
                          <a:cubicBezTo>
                            <a:pt x="0" y="145744"/>
                            <a:pt x="143775" y="0"/>
                            <a:pt x="323000" y="0"/>
                          </a:cubicBezTo>
                          <a:lnTo>
                            <a:pt x="2257063" y="0"/>
                          </a:lnTo>
                          <a:cubicBezTo>
                            <a:pt x="2434319" y="0"/>
                            <a:pt x="2580063" y="143775"/>
                            <a:pt x="2580063" y="323000"/>
                          </a:cubicBezTo>
                          <a:lnTo>
                            <a:pt x="2580063" y="1496831"/>
                          </a:lnTo>
                          <a:cubicBezTo>
                            <a:pt x="2578093" y="1674087"/>
                            <a:pt x="2434319" y="1817861"/>
                            <a:pt x="2257063" y="1817861"/>
                          </a:cubicBezTo>
                          <a:close/>
                          <a:moveTo>
                            <a:pt x="323000" y="72872"/>
                          </a:moveTo>
                          <a:cubicBezTo>
                            <a:pt x="185134" y="72872"/>
                            <a:pt x="74842" y="185134"/>
                            <a:pt x="74842" y="321031"/>
                          </a:cubicBezTo>
                          <a:lnTo>
                            <a:pt x="74842" y="1494861"/>
                          </a:lnTo>
                          <a:cubicBezTo>
                            <a:pt x="74842" y="1632727"/>
                            <a:pt x="187104" y="1743020"/>
                            <a:pt x="323000" y="1743020"/>
                          </a:cubicBezTo>
                          <a:lnTo>
                            <a:pt x="2257063" y="1743020"/>
                          </a:lnTo>
                          <a:cubicBezTo>
                            <a:pt x="2394929" y="1743020"/>
                            <a:pt x="2505221" y="1630758"/>
                            <a:pt x="2505221" y="1494861"/>
                          </a:cubicBezTo>
                          <a:lnTo>
                            <a:pt x="2505221" y="323000"/>
                          </a:lnTo>
                          <a:cubicBezTo>
                            <a:pt x="2505221" y="185134"/>
                            <a:pt x="2392959" y="74842"/>
                            <a:pt x="2257063" y="74842"/>
                          </a:cubicBezTo>
                          <a:lnTo>
                            <a:pt x="323000" y="7484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99" name="Google Shape;399;p43"/>
                  <p:cNvSpPr/>
                  <p:nvPr/>
                </p:nvSpPr>
                <p:spPr>
                  <a:xfrm>
                    <a:off x="888837" y="2967514"/>
                    <a:ext cx="2749441" cy="1967544"/>
                  </a:xfrm>
                  <a:custGeom>
                    <a:rect b="b" l="l" r="r" t="t"/>
                    <a:pathLst>
                      <a:path extrusionOk="0" h="1967544" w="2749441">
                        <a:moveTo>
                          <a:pt x="2375233" y="1967544"/>
                        </a:moveTo>
                        <a:lnTo>
                          <a:pt x="374208" y="1967544"/>
                        </a:lnTo>
                        <a:cubicBezTo>
                          <a:pt x="167409" y="1967544"/>
                          <a:pt x="0" y="1796197"/>
                          <a:pt x="0" y="1585459"/>
                        </a:cubicBezTo>
                        <a:lnTo>
                          <a:pt x="0" y="382086"/>
                        </a:lnTo>
                        <a:cubicBezTo>
                          <a:pt x="0" y="171348"/>
                          <a:pt x="167409" y="0"/>
                          <a:pt x="374208" y="0"/>
                        </a:cubicBezTo>
                        <a:lnTo>
                          <a:pt x="2375233" y="0"/>
                        </a:lnTo>
                        <a:cubicBezTo>
                          <a:pt x="2582033" y="0"/>
                          <a:pt x="2749441" y="171348"/>
                          <a:pt x="2749441" y="382086"/>
                        </a:cubicBezTo>
                        <a:lnTo>
                          <a:pt x="2749441" y="1583489"/>
                        </a:lnTo>
                        <a:cubicBezTo>
                          <a:pt x="2749441" y="1796197"/>
                          <a:pt x="2580063" y="1967544"/>
                          <a:pt x="2375233" y="1967544"/>
                        </a:cubicBezTo>
                        <a:close/>
                        <a:moveTo>
                          <a:pt x="374208" y="19695"/>
                        </a:moveTo>
                        <a:cubicBezTo>
                          <a:pt x="179226" y="19695"/>
                          <a:pt x="19695" y="183165"/>
                          <a:pt x="19695" y="382086"/>
                        </a:cubicBezTo>
                        <a:lnTo>
                          <a:pt x="19695" y="1583489"/>
                        </a:lnTo>
                        <a:cubicBezTo>
                          <a:pt x="19695" y="1784380"/>
                          <a:pt x="179226" y="1945880"/>
                          <a:pt x="374208" y="1945880"/>
                        </a:cubicBezTo>
                        <a:lnTo>
                          <a:pt x="2375233" y="1945880"/>
                        </a:lnTo>
                        <a:cubicBezTo>
                          <a:pt x="2570215" y="1945880"/>
                          <a:pt x="2729746" y="1782410"/>
                          <a:pt x="2729746" y="1583489"/>
                        </a:cubicBezTo>
                        <a:lnTo>
                          <a:pt x="2729746" y="382086"/>
                        </a:lnTo>
                        <a:cubicBezTo>
                          <a:pt x="2729746" y="181195"/>
                          <a:pt x="2570215" y="19695"/>
                          <a:pt x="2375233" y="19695"/>
                        </a:cubicBezTo>
                        <a:lnTo>
                          <a:pt x="374208" y="1969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00" name="Google Shape;400;p43"/>
                <p:cNvSpPr/>
                <p:nvPr/>
              </p:nvSpPr>
              <p:spPr>
                <a:xfrm>
                  <a:off x="1279234" y="2655175"/>
                  <a:ext cx="1968600" cy="461400"/>
                </a:xfrm>
                <a:prstGeom prst="roundRect">
                  <a:avLst>
                    <a:gd fmla="val 50000" name="adj"/>
                  </a:avLst>
                </a:prstGeom>
                <a:solidFill>
                  <a:schemeClr val="lt1"/>
                </a:solidFill>
                <a:ln cap="flat" cmpd="sng" w="508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01" name="Google Shape;401;p43"/>
              <p:cNvSpPr txBox="1"/>
              <p:nvPr/>
            </p:nvSpPr>
            <p:spPr>
              <a:xfrm>
                <a:off x="9121367" y="2697401"/>
                <a:ext cx="1339800" cy="30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Roboto"/>
                    <a:ea typeface="Roboto"/>
                    <a:cs typeface="Roboto"/>
                    <a:sym typeface="Roboto"/>
                  </a:rPr>
                  <a:t>Payment Fees</a:t>
                </a:r>
                <a:endParaRPr b="1" i="0" sz="100" u="none" cap="none" strike="noStrike">
                  <a:solidFill>
                    <a:schemeClr val="accent3"/>
                  </a:solidFill>
                  <a:latin typeface="Roboto"/>
                  <a:ea typeface="Roboto"/>
                  <a:cs typeface="Roboto"/>
                  <a:sym typeface="Roboto"/>
                </a:endParaRPr>
              </a:p>
            </p:txBody>
          </p:sp>
          <p:sp>
            <p:nvSpPr>
              <p:cNvPr id="402" name="Google Shape;402;p43"/>
              <p:cNvSpPr txBox="1"/>
              <p:nvPr/>
            </p:nvSpPr>
            <p:spPr>
              <a:xfrm>
                <a:off x="8642268" y="3682837"/>
                <a:ext cx="2342700" cy="446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
                  <a:buFont typeface="Arial"/>
                  <a:buNone/>
                </a:pPr>
                <a:r>
                  <a:t/>
                </a:r>
                <a:endParaRPr b="1" i="0" sz="1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Roboto"/>
                    <a:ea typeface="Roboto"/>
                    <a:cs typeface="Roboto"/>
                    <a:sym typeface="Roboto"/>
                  </a:rPr>
                  <a:t>We shall charge minimal transaction fees on App that ranges from 2% on the transaction for Service Providers.. </a:t>
                </a:r>
                <a:endParaRPr b="1" i="0" sz="1400" u="none" cap="none" strike="noStrike">
                  <a:solidFill>
                    <a:srgbClr val="000000"/>
                  </a:solidFill>
                  <a:latin typeface="Arial"/>
                  <a:ea typeface="Arial"/>
                  <a:cs typeface="Arial"/>
                  <a:sym typeface="Arial"/>
                </a:endParaRPr>
              </a:p>
            </p:txBody>
          </p:sp>
        </p:grpSp>
      </p:grpSp>
      <p:pic>
        <p:nvPicPr>
          <p:cNvPr id="403" name="Google Shape;403;p43"/>
          <p:cNvPicPr preferRelativeResize="0"/>
          <p:nvPr/>
        </p:nvPicPr>
        <p:blipFill rotWithShape="1">
          <a:blip r:embed="rId3">
            <a:alphaModFix/>
          </a:blip>
          <a:srcRect b="0" l="0" r="0" t="0"/>
          <a:stretch/>
        </p:blipFill>
        <p:spPr>
          <a:xfrm>
            <a:off x="8088050" y="160825"/>
            <a:ext cx="1063400" cy="1063400"/>
          </a:xfrm>
          <a:prstGeom prst="rect">
            <a:avLst/>
          </a:prstGeom>
          <a:noFill/>
          <a:ln>
            <a:noFill/>
          </a:ln>
        </p:spPr>
      </p:pic>
      <p:grpSp>
        <p:nvGrpSpPr>
          <p:cNvPr id="404" name="Google Shape;404;p43"/>
          <p:cNvGrpSpPr/>
          <p:nvPr/>
        </p:nvGrpSpPr>
        <p:grpSpPr>
          <a:xfrm>
            <a:off x="4879015" y="4088110"/>
            <a:ext cx="3089272" cy="2401438"/>
            <a:chOff x="4482740" y="2618508"/>
            <a:chExt cx="3089272" cy="2401438"/>
          </a:xfrm>
        </p:grpSpPr>
        <p:grpSp>
          <p:nvGrpSpPr>
            <p:cNvPr id="405" name="Google Shape;405;p43"/>
            <p:cNvGrpSpPr/>
            <p:nvPr/>
          </p:nvGrpSpPr>
          <p:grpSpPr>
            <a:xfrm>
              <a:off x="4482740" y="2618508"/>
              <a:ext cx="3089272" cy="2401438"/>
              <a:chOff x="718899" y="2655175"/>
              <a:chExt cx="3089272" cy="2401438"/>
            </a:xfrm>
          </p:grpSpPr>
          <p:grpSp>
            <p:nvGrpSpPr>
              <p:cNvPr id="406" name="Google Shape;406;p43"/>
              <p:cNvGrpSpPr/>
              <p:nvPr/>
            </p:nvGrpSpPr>
            <p:grpSpPr>
              <a:xfrm>
                <a:off x="718899" y="2845881"/>
                <a:ext cx="3089272" cy="2210732"/>
                <a:chOff x="888837" y="2967514"/>
                <a:chExt cx="2749441" cy="1967544"/>
              </a:xfrm>
            </p:grpSpPr>
            <p:grpSp>
              <p:nvGrpSpPr>
                <p:cNvPr id="407" name="Google Shape;407;p43"/>
                <p:cNvGrpSpPr/>
                <p:nvPr/>
              </p:nvGrpSpPr>
              <p:grpSpPr>
                <a:xfrm>
                  <a:off x="973526" y="3042355"/>
                  <a:ext cx="2580062" cy="1817861"/>
                  <a:chOff x="931181" y="3117658"/>
                  <a:chExt cx="2580062" cy="1817861"/>
                </a:xfrm>
              </p:grpSpPr>
              <p:sp>
                <p:nvSpPr>
                  <p:cNvPr id="408" name="Google Shape;408;p43"/>
                  <p:cNvSpPr/>
                  <p:nvPr/>
                </p:nvSpPr>
                <p:spPr>
                  <a:xfrm>
                    <a:off x="968600" y="3155079"/>
                    <a:ext cx="2505221" cy="1744989"/>
                  </a:xfrm>
                  <a:custGeom>
                    <a:rect b="b" l="l" r="r" t="t"/>
                    <a:pathLst>
                      <a:path extrusionOk="0" h="1744989" w="2505221">
                        <a:moveTo>
                          <a:pt x="2505221" y="285580"/>
                        </a:moveTo>
                        <a:cubicBezTo>
                          <a:pt x="2505221" y="128018"/>
                          <a:pt x="2377203" y="0"/>
                          <a:pt x="2219642" y="0"/>
                        </a:cubicBezTo>
                        <a:lnTo>
                          <a:pt x="285580" y="0"/>
                        </a:lnTo>
                        <a:cubicBezTo>
                          <a:pt x="128018" y="0"/>
                          <a:pt x="0" y="128018"/>
                          <a:pt x="0" y="285580"/>
                        </a:cubicBezTo>
                        <a:lnTo>
                          <a:pt x="0" y="1459410"/>
                        </a:lnTo>
                        <a:cubicBezTo>
                          <a:pt x="0" y="1616971"/>
                          <a:pt x="128018" y="1744989"/>
                          <a:pt x="285580" y="1744989"/>
                        </a:cubicBezTo>
                        <a:lnTo>
                          <a:pt x="2219642" y="1744989"/>
                        </a:lnTo>
                        <a:cubicBezTo>
                          <a:pt x="2377203" y="1744989"/>
                          <a:pt x="2505221" y="1616971"/>
                          <a:pt x="2505221" y="1459410"/>
                        </a:cubicBezTo>
                        <a:cubicBezTo>
                          <a:pt x="2505221" y="1205343"/>
                          <a:pt x="2505221" y="549494"/>
                          <a:pt x="2505221" y="28558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Calibri"/>
                      <a:ea typeface="Calibri"/>
                      <a:cs typeface="Calibri"/>
                      <a:sym typeface="Calibri"/>
                    </a:endParaRPr>
                  </a:p>
                </p:txBody>
              </p:sp>
              <p:sp>
                <p:nvSpPr>
                  <p:cNvPr id="409" name="Google Shape;409;p43"/>
                  <p:cNvSpPr/>
                  <p:nvPr/>
                </p:nvSpPr>
                <p:spPr>
                  <a:xfrm>
                    <a:off x="931181" y="3117658"/>
                    <a:ext cx="2580062" cy="1817861"/>
                  </a:xfrm>
                  <a:custGeom>
                    <a:rect b="b" l="l" r="r" t="t"/>
                    <a:pathLst>
                      <a:path extrusionOk="0" h="1817861" w="2580062">
                        <a:moveTo>
                          <a:pt x="2257063" y="1817861"/>
                        </a:moveTo>
                        <a:lnTo>
                          <a:pt x="323000" y="1817861"/>
                        </a:lnTo>
                        <a:cubicBezTo>
                          <a:pt x="145744" y="1817861"/>
                          <a:pt x="0" y="1674087"/>
                          <a:pt x="0" y="1494861"/>
                        </a:cubicBezTo>
                        <a:lnTo>
                          <a:pt x="0" y="323000"/>
                        </a:lnTo>
                        <a:cubicBezTo>
                          <a:pt x="0" y="145744"/>
                          <a:pt x="143775" y="0"/>
                          <a:pt x="323000" y="0"/>
                        </a:cubicBezTo>
                        <a:lnTo>
                          <a:pt x="2257063" y="0"/>
                        </a:lnTo>
                        <a:cubicBezTo>
                          <a:pt x="2434319" y="0"/>
                          <a:pt x="2580063" y="143775"/>
                          <a:pt x="2580063" y="323000"/>
                        </a:cubicBezTo>
                        <a:lnTo>
                          <a:pt x="2580063" y="1496831"/>
                        </a:lnTo>
                        <a:cubicBezTo>
                          <a:pt x="2578093" y="1674087"/>
                          <a:pt x="2434319" y="1817861"/>
                          <a:pt x="2257063" y="1817861"/>
                        </a:cubicBezTo>
                        <a:close/>
                        <a:moveTo>
                          <a:pt x="323000" y="72872"/>
                        </a:moveTo>
                        <a:cubicBezTo>
                          <a:pt x="185134" y="72872"/>
                          <a:pt x="74842" y="185134"/>
                          <a:pt x="74842" y="321031"/>
                        </a:cubicBezTo>
                        <a:lnTo>
                          <a:pt x="74842" y="1494861"/>
                        </a:lnTo>
                        <a:cubicBezTo>
                          <a:pt x="74842" y="1632727"/>
                          <a:pt x="187104" y="1743020"/>
                          <a:pt x="323000" y="1743020"/>
                        </a:cubicBezTo>
                        <a:lnTo>
                          <a:pt x="2257063" y="1743020"/>
                        </a:lnTo>
                        <a:cubicBezTo>
                          <a:pt x="2394929" y="1743020"/>
                          <a:pt x="2505221" y="1630758"/>
                          <a:pt x="2505221" y="1494861"/>
                        </a:cubicBezTo>
                        <a:lnTo>
                          <a:pt x="2505221" y="323000"/>
                        </a:lnTo>
                        <a:cubicBezTo>
                          <a:pt x="2505221" y="185134"/>
                          <a:pt x="2392959" y="74842"/>
                          <a:pt x="2257063" y="74842"/>
                        </a:cubicBezTo>
                        <a:lnTo>
                          <a:pt x="323000" y="7484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10" name="Google Shape;410;p43"/>
                <p:cNvSpPr/>
                <p:nvPr/>
              </p:nvSpPr>
              <p:spPr>
                <a:xfrm>
                  <a:off x="888837" y="2967514"/>
                  <a:ext cx="2749441" cy="1967544"/>
                </a:xfrm>
                <a:custGeom>
                  <a:rect b="b" l="l" r="r" t="t"/>
                  <a:pathLst>
                    <a:path extrusionOk="0" h="1967544" w="2749441">
                      <a:moveTo>
                        <a:pt x="2375233" y="1967544"/>
                      </a:moveTo>
                      <a:lnTo>
                        <a:pt x="374208" y="1967544"/>
                      </a:lnTo>
                      <a:cubicBezTo>
                        <a:pt x="167409" y="1967544"/>
                        <a:pt x="0" y="1796197"/>
                        <a:pt x="0" y="1585459"/>
                      </a:cubicBezTo>
                      <a:lnTo>
                        <a:pt x="0" y="382086"/>
                      </a:lnTo>
                      <a:cubicBezTo>
                        <a:pt x="0" y="171348"/>
                        <a:pt x="167409" y="0"/>
                        <a:pt x="374208" y="0"/>
                      </a:cubicBezTo>
                      <a:lnTo>
                        <a:pt x="2375233" y="0"/>
                      </a:lnTo>
                      <a:cubicBezTo>
                        <a:pt x="2582033" y="0"/>
                        <a:pt x="2749441" y="171348"/>
                        <a:pt x="2749441" y="382086"/>
                      </a:cubicBezTo>
                      <a:lnTo>
                        <a:pt x="2749441" y="1583489"/>
                      </a:lnTo>
                      <a:cubicBezTo>
                        <a:pt x="2749441" y="1796197"/>
                        <a:pt x="2580063" y="1967544"/>
                        <a:pt x="2375233" y="1967544"/>
                      </a:cubicBezTo>
                      <a:close/>
                      <a:moveTo>
                        <a:pt x="374208" y="19695"/>
                      </a:moveTo>
                      <a:cubicBezTo>
                        <a:pt x="179226" y="19695"/>
                        <a:pt x="19695" y="183165"/>
                        <a:pt x="19695" y="382086"/>
                      </a:cubicBezTo>
                      <a:lnTo>
                        <a:pt x="19695" y="1583489"/>
                      </a:lnTo>
                      <a:cubicBezTo>
                        <a:pt x="19695" y="1784380"/>
                        <a:pt x="179226" y="1945880"/>
                        <a:pt x="374208" y="1945880"/>
                      </a:cubicBezTo>
                      <a:lnTo>
                        <a:pt x="2375233" y="1945880"/>
                      </a:lnTo>
                      <a:cubicBezTo>
                        <a:pt x="2570215" y="1945880"/>
                        <a:pt x="2729746" y="1782410"/>
                        <a:pt x="2729746" y="1583489"/>
                      </a:cubicBezTo>
                      <a:lnTo>
                        <a:pt x="2729746" y="382086"/>
                      </a:lnTo>
                      <a:cubicBezTo>
                        <a:pt x="2729746" y="181195"/>
                        <a:pt x="2570215" y="19695"/>
                        <a:pt x="2375233" y="19695"/>
                      </a:cubicBezTo>
                      <a:lnTo>
                        <a:pt x="374208" y="1969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11" name="Google Shape;411;p43"/>
              <p:cNvSpPr/>
              <p:nvPr/>
            </p:nvSpPr>
            <p:spPr>
              <a:xfrm>
                <a:off x="1279234" y="2655175"/>
                <a:ext cx="1968600" cy="461400"/>
              </a:xfrm>
              <a:prstGeom prst="roundRect">
                <a:avLst>
                  <a:gd fmla="val 50000" name="adj"/>
                </a:avLst>
              </a:prstGeom>
              <a:solidFill>
                <a:schemeClr val="lt1"/>
              </a:solidFill>
              <a:ln cap="flat" cmpd="sng" w="508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12" name="Google Shape;412;p43"/>
            <p:cNvSpPr txBox="1"/>
            <p:nvPr/>
          </p:nvSpPr>
          <p:spPr>
            <a:xfrm>
              <a:off x="5247850" y="2686123"/>
              <a:ext cx="1654200" cy="30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2"/>
                  </a:solidFill>
                  <a:latin typeface="Roboto"/>
                  <a:ea typeface="Roboto"/>
                  <a:cs typeface="Roboto"/>
                  <a:sym typeface="Roboto"/>
                </a:rPr>
                <a:t>Exclusive Brokerage Rates</a:t>
              </a:r>
              <a:endParaRPr b="1" i="0" sz="100" u="none" cap="none" strike="noStrike">
                <a:solidFill>
                  <a:schemeClr val="accent2"/>
                </a:solidFill>
                <a:latin typeface="Roboto"/>
                <a:ea typeface="Roboto"/>
                <a:cs typeface="Roboto"/>
                <a:sym typeface="Roboto"/>
              </a:endParaRPr>
            </a:p>
          </p:txBody>
        </p:sp>
        <p:sp>
          <p:nvSpPr>
            <p:cNvPr id="413" name="Google Shape;413;p43"/>
            <p:cNvSpPr txBox="1"/>
            <p:nvPr/>
          </p:nvSpPr>
          <p:spPr>
            <a:xfrm>
              <a:off x="4924635" y="3682850"/>
              <a:ext cx="2342700" cy="44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Roboto"/>
                  <a:ea typeface="Roboto"/>
                  <a:cs typeface="Roboto"/>
                  <a:sym typeface="Roboto"/>
                </a:rPr>
                <a:t>We plan to offer 2 Plans - EBR &amp; BR. </a:t>
              </a:r>
              <a:endParaRPr b="1" i="0" sz="1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Roboto"/>
                  <a:ea typeface="Roboto"/>
                  <a:cs typeface="Roboto"/>
                  <a:sym typeface="Roboto"/>
                </a:rPr>
                <a:t>EBR - 15% will be charged as a platform commission fee </a:t>
              </a:r>
              <a:endParaRPr b="1" i="0" sz="1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Roboto"/>
                  <a:ea typeface="Roboto"/>
                  <a:cs typeface="Roboto"/>
                  <a:sym typeface="Roboto"/>
                </a:rPr>
                <a:t>BR - 20% will be charged as a commission fee.</a:t>
              </a:r>
              <a:endParaRPr b="1" i="0" sz="1000" u="none" cap="none" strike="noStrike">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Flopia 01">
      <a:dk1>
        <a:srgbClr val="111111"/>
      </a:dk1>
      <a:lt1>
        <a:srgbClr val="FFFFFF"/>
      </a:lt1>
      <a:dk2>
        <a:srgbClr val="1E1C1C"/>
      </a:dk2>
      <a:lt2>
        <a:srgbClr val="E7E6E6"/>
      </a:lt2>
      <a:accent1>
        <a:srgbClr val="F8893E"/>
      </a:accent1>
      <a:accent2>
        <a:srgbClr val="F85C36"/>
      </a:accent2>
      <a:accent3>
        <a:srgbClr val="CA204B"/>
      </a:accent3>
      <a:accent4>
        <a:srgbClr val="AD3588"/>
      </a:accent4>
      <a:accent5>
        <a:srgbClr val="7D2C88"/>
      </a:accent5>
      <a:accent6>
        <a:srgbClr val="CA204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