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78F5-E77E-41EF-9FEA-C5571091A4F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92FA-864B-4F13-A348-7EA5D99E0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Selling Point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6400800"/>
            <a:ext cx="2971800" cy="228600"/>
          </a:xfrm>
        </p:spPr>
        <p:txBody>
          <a:bodyPr>
            <a:normAutofit fontScale="92500" lnSpcReduction="10000"/>
          </a:bodyPr>
          <a:lstStyle/>
          <a:p>
            <a:r>
              <a:rPr lang="en-US" sz="1100" b="1" dirty="0" smtClean="0"/>
              <a:t>	Prepared by Business Development</a:t>
            </a:r>
            <a:endParaRPr lang="en-US" sz="11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smtClean="0"/>
              <a:t>2018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198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3050" y="2762250"/>
            <a:ext cx="3076575" cy="11906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User ID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2762250"/>
            <a:ext cx="3076575" cy="11906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libri"/>
                <a:ea typeface="Calibri"/>
                <a:cs typeface="Arial"/>
              </a:rPr>
              <a:t>Password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0475" y="4438650"/>
            <a:ext cx="1752600" cy="5810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Calibri"/>
                <a:ea typeface="Calibri"/>
                <a:cs typeface="Arial"/>
              </a:rPr>
              <a:t>Login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15200" y="5943600"/>
            <a:ext cx="11925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Next page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425" y="3895725"/>
            <a:ext cx="2819400" cy="20383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Domestic</a:t>
            </a:r>
            <a:endParaRPr lang="en-US" sz="1100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895725"/>
            <a:ext cx="2819400" cy="20383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HOME</a:t>
            </a:r>
            <a:endParaRPr lang="en-US" sz="1100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2805" y="920114"/>
            <a:ext cx="2827020" cy="21145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TRAVEL</a:t>
            </a:r>
            <a:endParaRPr lang="en-US" sz="1100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395720" y="3895726"/>
            <a:ext cx="2400300" cy="2038350"/>
            <a:chOff x="7315200" y="3877945"/>
            <a:chExt cx="2400300" cy="2047875"/>
          </a:xfrm>
        </p:grpSpPr>
        <p:sp>
          <p:nvSpPr>
            <p:cNvPr id="9" name="Rectangle 8"/>
            <p:cNvSpPr/>
            <p:nvPr/>
          </p:nvSpPr>
          <p:spPr>
            <a:xfrm>
              <a:off x="7315200" y="3877945"/>
              <a:ext cx="2400300" cy="3905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Options</a:t>
              </a:r>
              <a:endParaRPr lang="en-US" sz="11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4487545"/>
              <a:ext cx="2400300" cy="14382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Adding new User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Changing password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Endorsements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Reports 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Due to Renew Report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05880" y="920114"/>
            <a:ext cx="2400300" cy="2152650"/>
            <a:chOff x="7419975" y="934720"/>
            <a:chExt cx="2400300" cy="2152650"/>
          </a:xfrm>
        </p:grpSpPr>
        <p:sp>
          <p:nvSpPr>
            <p:cNvPr id="6" name="Rectangle 5"/>
            <p:cNvSpPr/>
            <p:nvPr/>
          </p:nvSpPr>
          <p:spPr>
            <a:xfrm>
              <a:off x="7419975" y="934720"/>
              <a:ext cx="240030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effectLst/>
                  <a:ea typeface="Calibri"/>
                  <a:cs typeface="Arial"/>
                </a:rPr>
                <a:t>CPR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19975" y="1649095"/>
              <a:ext cx="2400300" cy="1438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tx1"/>
                  </a:solidFill>
                  <a:effectLst/>
                  <a:ea typeface="Calibri"/>
                  <a:cs typeface="Arial"/>
                </a:rPr>
                <a:t>Policy Number </a:t>
              </a:r>
              <a:r>
                <a:rPr lang="en-US" sz="1100" b="1" dirty="0" smtClean="0">
                  <a:solidFill>
                    <a:schemeClr val="tx1"/>
                  </a:solidFill>
                  <a:effectLst/>
                  <a:ea typeface="Calibri"/>
                  <a:cs typeface="Arial"/>
                </a:rPr>
                <a:t>	            Remained Days</a:t>
              </a:r>
              <a:endParaRPr lang="en-US" sz="1100" b="1" dirty="0">
                <a:solidFill>
                  <a:schemeClr val="tx1"/>
                </a:solidFill>
                <a:effectLst/>
                <a:ea typeface="Calibri"/>
                <a:cs typeface="Arial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PPRD0107-11111   </a:t>
              </a:r>
              <a:r>
                <a:rPr lang="en-US" sz="1100" dirty="0">
                  <a:ea typeface="Calibri"/>
                  <a:cs typeface="Arial"/>
                </a:rPr>
                <a:t>	</a:t>
              </a:r>
              <a:r>
                <a:rPr lang="en-US" sz="1100" dirty="0" smtClean="0">
                  <a:effectLst/>
                  <a:ea typeface="Calibri"/>
                  <a:cs typeface="Arial"/>
                </a:rPr>
                <a:t>25</a:t>
              </a:r>
              <a:endParaRPr lang="en-US" sz="1100" dirty="0">
                <a:effectLst/>
                <a:ea typeface="Calibri"/>
                <a:cs typeface="Arial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Arial"/>
                </a:rPr>
                <a:t>PPRD02014-11111</a:t>
              </a:r>
              <a:r>
                <a:rPr lang="en-US" sz="1100" dirty="0">
                  <a:effectLst/>
                  <a:ea typeface="Calibri"/>
                  <a:cs typeface="Arial"/>
                </a:rPr>
                <a:t>	123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 smtClean="0">
                  <a:effectLst/>
                  <a:ea typeface="Calibri"/>
                  <a:cs typeface="Arial"/>
                </a:rPr>
                <a:t>PSCH2015-11111</a:t>
              </a:r>
              <a:r>
                <a:rPr lang="en-US" sz="1100" dirty="0">
                  <a:effectLst/>
                  <a:ea typeface="Calibri"/>
                  <a:cs typeface="Arial"/>
                </a:rPr>
                <a:t>	365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8477250" y="1333500"/>
              <a:ext cx="265430" cy="381000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3380" y="910590"/>
            <a:ext cx="2827020" cy="2114550"/>
            <a:chOff x="373380" y="910590"/>
            <a:chExt cx="2827020" cy="2114550"/>
          </a:xfrm>
        </p:grpSpPr>
        <p:sp>
          <p:nvSpPr>
            <p:cNvPr id="2" name="Rectangle 1"/>
            <p:cNvSpPr/>
            <p:nvPr/>
          </p:nvSpPr>
          <p:spPr>
            <a:xfrm>
              <a:off x="381000" y="910590"/>
              <a:ext cx="281940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3600" dirty="0">
                  <a:effectLst/>
                  <a:ea typeface="Calibri"/>
                  <a:cs typeface="Arial"/>
                </a:rPr>
                <a:t> </a:t>
              </a:r>
              <a:r>
                <a:rPr lang="en-US" sz="3600" dirty="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MOTOR</a:t>
              </a:r>
              <a:r>
                <a:rPr lang="en-US" sz="2400" dirty="0">
                  <a:effectLst/>
                  <a:ea typeface="Calibri"/>
                  <a:cs typeface="Arial"/>
                </a:rPr>
                <a:t>	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73380" y="2482215"/>
              <a:ext cx="2819400" cy="542925"/>
              <a:chOff x="381000" y="2491739"/>
              <a:chExt cx="2819400" cy="54292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2491739"/>
                <a:ext cx="704850" cy="5429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Arial"/>
                  </a:rPr>
                  <a:t>New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85850" y="2491739"/>
                <a:ext cx="704850" cy="5429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Arial"/>
                  </a:rPr>
                  <a:t>Renewal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90700" y="2491739"/>
                <a:ext cx="704850" cy="5429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Arial"/>
                  </a:rPr>
                  <a:t>View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95550" y="2491739"/>
                <a:ext cx="704850" cy="5429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chemeClr val="bg1"/>
                    </a:solidFill>
                    <a:effectLst/>
                    <a:latin typeface="Calibri"/>
                    <a:ea typeface="Calibri"/>
                    <a:cs typeface="Arial"/>
                  </a:rPr>
                  <a:t>Endt.</a:t>
                </a:r>
              </a:p>
            </p:txBody>
          </p:sp>
        </p:grp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11809" y="326395"/>
            <a:ext cx="39624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Second page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92805" y="2491739"/>
            <a:ext cx="2819400" cy="542925"/>
            <a:chOff x="381000" y="2491739"/>
            <a:chExt cx="2819400" cy="542925"/>
          </a:xfrm>
        </p:grpSpPr>
        <p:sp>
          <p:nvSpPr>
            <p:cNvPr id="24" name="Rectangle 23"/>
            <p:cNvSpPr/>
            <p:nvPr/>
          </p:nvSpPr>
          <p:spPr>
            <a:xfrm>
              <a:off x="3810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New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858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Renewal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07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View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955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Endt.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3380" y="5382895"/>
            <a:ext cx="2819400" cy="542925"/>
            <a:chOff x="381000" y="2491739"/>
            <a:chExt cx="2819400" cy="542925"/>
          </a:xfrm>
        </p:grpSpPr>
        <p:sp>
          <p:nvSpPr>
            <p:cNvPr id="29" name="Rectangle 28"/>
            <p:cNvSpPr/>
            <p:nvPr/>
          </p:nvSpPr>
          <p:spPr>
            <a:xfrm>
              <a:off x="3810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New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858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Renewal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07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View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955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Endt.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00425" y="5382895"/>
            <a:ext cx="2819400" cy="542925"/>
            <a:chOff x="381000" y="2491739"/>
            <a:chExt cx="2819400" cy="542925"/>
          </a:xfrm>
        </p:grpSpPr>
        <p:sp>
          <p:nvSpPr>
            <p:cNvPr id="34" name="Rectangle 33"/>
            <p:cNvSpPr/>
            <p:nvPr/>
          </p:nvSpPr>
          <p:spPr>
            <a:xfrm>
              <a:off x="3810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New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858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Renewal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070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View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95550" y="2491739"/>
              <a:ext cx="704850" cy="5429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Endt.</a:t>
              </a:r>
            </a:p>
          </p:txBody>
        </p:sp>
      </p:grp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6629400" y="3421306"/>
            <a:ext cx="21767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Only Admin users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	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80" y="1428750"/>
            <a:ext cx="275272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CPR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425" y="1428750"/>
            <a:ext cx="1905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ENTER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1300" y="229171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First </a:t>
            </a: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Name</a:t>
            </a:r>
            <a:endParaRPr lang="en-US" sz="1100" b="1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925" y="231076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Middle </a:t>
            </a:r>
            <a:r>
              <a:rPr lang="en-US" sz="16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Name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375" y="231076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Last Name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375" y="300990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Block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3925" y="299085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Road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1300" y="299148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Building / Home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99085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Flat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366712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Area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1300" y="366395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Mobile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232029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Gender</a:t>
            </a:r>
            <a:endParaRPr lang="en-US" sz="1100" b="1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33925" y="366395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E-mail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9375" y="3663950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Date of Birth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1300" y="436181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Occupation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4361815"/>
            <a:ext cx="14763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Nationality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199" y="1428750"/>
            <a:ext cx="2114551" cy="4762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Code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925" y="4361815"/>
            <a:ext cx="15144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Save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29375" y="4361815"/>
            <a:ext cx="1514475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Proceed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11809" y="326395"/>
            <a:ext cx="39624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Third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page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8175" y="990600"/>
            <a:ext cx="27527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ea typeface="Calibri"/>
                <a:cs typeface="Arial"/>
              </a:rPr>
              <a:t>POLICY</a:t>
            </a:r>
            <a:r>
              <a:rPr lang="en-US" sz="1400" dirty="0">
                <a:effectLst/>
                <a:ea typeface="Calibri"/>
                <a:cs typeface="Arial"/>
              </a:rPr>
              <a:t> </a:t>
            </a:r>
            <a:r>
              <a:rPr lang="en-US" sz="1400" b="1" dirty="0" smtClean="0">
                <a:effectLst/>
                <a:ea typeface="Calibri"/>
                <a:cs typeface="Arial"/>
              </a:rPr>
              <a:t>NUMBER</a:t>
            </a:r>
            <a:endParaRPr lang="en-US" sz="1100" dirty="0">
              <a:effectLst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8550" y="1000125"/>
            <a:ext cx="1905000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ea typeface="Calibri"/>
                <a:cs typeface="Arial"/>
              </a:rPr>
              <a:t>ENTER</a:t>
            </a:r>
            <a:endParaRPr lang="en-US" sz="1100" b="1" dirty="0">
              <a:effectLst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5475" y="1362075"/>
            <a:ext cx="1971675" cy="3333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Introduced by (Built in)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0300" y="180022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625" y="1800225"/>
            <a:ext cx="34290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Insured Name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175" y="180022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Client code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175" y="2200275"/>
            <a:ext cx="1476375" cy="3524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Make (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DL</a:t>
            </a:r>
            <a:r>
              <a:rPr lang="en-US" sz="16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625" y="2200275"/>
            <a:ext cx="1476375" cy="3905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Model (DL)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1362075"/>
            <a:ext cx="2133600" cy="3333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Branch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(DL)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5275" y="2190750"/>
            <a:ext cx="1657350" cy="4000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Type of Body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(DL)</a:t>
            </a:r>
            <a:endParaRPr lang="en-US" sz="14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0300" y="2190750"/>
            <a:ext cx="1476375" cy="4476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Year of Manufacture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33625" y="2705100"/>
            <a:ext cx="14763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Engine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CC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175" y="2705100"/>
            <a:ext cx="14763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Used /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New (DL)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4895850"/>
            <a:ext cx="914400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Save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05275" y="2714625"/>
            <a:ext cx="165735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Registration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0300" y="2733675"/>
            <a:ext cx="14763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Chasses 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8175" y="3114675"/>
            <a:ext cx="14763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Sum Insured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33625" y="3114675"/>
            <a:ext cx="147637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Cover 1 /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2 (DL)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5425" y="3114675"/>
            <a:ext cx="23717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Bank Name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3524250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Insurance period from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3114675"/>
            <a:ext cx="14192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Bank Code </a:t>
            </a: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(DL)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33875" y="3524250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Insurance period to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8650" y="3933825"/>
            <a:ext cx="1676400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Payment Methods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27935" y="3933824"/>
            <a:ext cx="147637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Account No.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24350" y="3933825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Remarks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30040" y="4895850"/>
            <a:ext cx="7715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Excess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8650" y="4895850"/>
            <a:ext cx="11144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Calculate 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175" y="1362075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Insured Detail page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8650" y="4401185"/>
            <a:ext cx="2543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NCB Starting date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38525" y="4391660"/>
            <a:ext cx="2543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 smtClean="0">
              <a:effectLst/>
              <a:latin typeface="Calibri"/>
              <a:ea typeface="Calibri"/>
              <a:cs typeface="Arial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NCB </a:t>
            </a: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to date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10300" y="4400550"/>
            <a:ext cx="147637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No. of Years </a:t>
            </a:r>
            <a:endParaRPr lang="en-US" sz="12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15075" y="4895850"/>
            <a:ext cx="1371600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Authorize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05475" y="1000125"/>
            <a:ext cx="19812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Renewal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19072" y="4646930"/>
            <a:ext cx="6762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Back 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70672" y="264228"/>
            <a:ext cx="9159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Motor Page</a:t>
            </a:r>
            <a:endParaRPr lang="en-US" sz="1200" dirty="0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0" y="1581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790497" y="5324475"/>
            <a:ext cx="6762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rPr>
              <a:t>Print</a:t>
            </a:r>
            <a:endParaRPr lang="en-US" sz="1100" b="1" dirty="0">
              <a:solidFill>
                <a:schemeClr val="bg1"/>
              </a:solidFill>
              <a:effectLst/>
              <a:latin typeface="Calibri"/>
              <a:ea typeface="Calibri"/>
              <a:cs typeface="Arial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804035" y="4895849"/>
            <a:ext cx="2336482" cy="314325"/>
            <a:chOff x="2333625" y="5848350"/>
            <a:chExt cx="2336482" cy="314325"/>
          </a:xfrm>
        </p:grpSpPr>
        <p:sp>
          <p:nvSpPr>
            <p:cNvPr id="96" name="Rectangle 95"/>
            <p:cNvSpPr/>
            <p:nvPr/>
          </p:nvSpPr>
          <p:spPr>
            <a:xfrm>
              <a:off x="2333625" y="5848350"/>
              <a:ext cx="1231582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Premium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65207" y="5848350"/>
              <a:ext cx="11049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Commission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sp>
        <p:nvSpPr>
          <p:cNvPr id="44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175" y="914400"/>
            <a:ext cx="275272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r>
              <a:rPr lang="en-US" sz="20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8550" y="923925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ENTER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5475" y="1285875"/>
            <a:ext cx="1971675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Introduced by (Built in)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0300" y="166687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3625" y="1666875"/>
            <a:ext cx="34290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Name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175" y="166687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Client code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125" y="2865120"/>
            <a:ext cx="1476375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House / Flat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5500" y="2865120"/>
            <a:ext cx="838200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1304925"/>
            <a:ext cx="21336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Branch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2775" y="2865120"/>
            <a:ext cx="1171575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Building</a:t>
            </a:r>
            <a:r>
              <a:rPr lang="en-US" sz="140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No.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52575" y="3238500"/>
            <a:ext cx="2438400" cy="2571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 </a:t>
            </a:r>
            <a:r>
              <a:rPr lang="en-US" sz="1800">
                <a:effectLst/>
                <a:latin typeface="Calibri"/>
                <a:ea typeface="Calibri"/>
                <a:cs typeface="Arial"/>
              </a:rPr>
              <a:t>	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125" y="3238500"/>
            <a:ext cx="923925" cy="2571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Road No</a:t>
            </a: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.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9250" y="3238500"/>
            <a:ext cx="2257425" cy="2571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05300" y="2474595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period to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650" y="1285875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Detail page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05475" y="923925"/>
            <a:ext cx="19812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Renewal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24350" y="2865755"/>
            <a:ext cx="838200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34050" y="2865120"/>
            <a:ext cx="1076325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Block No.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19900" y="2865120"/>
            <a:ext cx="838200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43425" y="3238500"/>
            <a:ext cx="885825" cy="2571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Area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8175" y="2057400"/>
            <a:ext cx="24288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Building type House /Flat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5490" y="2066925"/>
            <a:ext cx="13049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Age of Building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91050" y="2066925"/>
            <a:ext cx="63817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175" y="2474595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period from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9125" y="3552825"/>
            <a:ext cx="2009775" cy="2476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Building Sum Insured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43550" y="2066925"/>
            <a:ext cx="1266825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No. of Floors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19900" y="2066925"/>
            <a:ext cx="838200" cy="31432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3425" y="3552825"/>
            <a:ext cx="1943100" cy="2476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Contents Sum Insured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86525" y="3552825"/>
            <a:ext cx="1200150" cy="2476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28900" y="3552825"/>
            <a:ext cx="1133475" cy="2476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125" y="3876675"/>
            <a:ext cx="20097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err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Jewellery</a:t>
            </a: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Sum Insured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28900" y="3876675"/>
            <a:ext cx="11334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43425" y="3876675"/>
            <a:ext cx="166687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Domestic Cover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0300" y="3876675"/>
            <a:ext cx="74295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Yes/No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43725" y="3876675"/>
            <a:ext cx="74295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NO</a:t>
            </a:r>
            <a:r>
              <a:rPr lang="en-US" sz="12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.</a:t>
            </a:r>
            <a:endParaRPr lang="en-US" sz="105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" y="4312907"/>
            <a:ext cx="1476375" cy="31623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RSMD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06930" y="4312907"/>
            <a:ext cx="742950" cy="31623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Yes/No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21654" y="4310035"/>
            <a:ext cx="2085975" cy="3114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Questionnaire (Popup)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0" y="326394"/>
            <a:ext cx="869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Home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33700" y="4324343"/>
            <a:ext cx="1690688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Total </a:t>
            </a: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Sum Insured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24388" y="4317667"/>
            <a:ext cx="804862" cy="3105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00075" y="4725027"/>
            <a:ext cx="8001000" cy="1132206"/>
            <a:chOff x="600075" y="5353684"/>
            <a:chExt cx="8001000" cy="1132206"/>
          </a:xfrm>
        </p:grpSpPr>
        <p:sp>
          <p:nvSpPr>
            <p:cNvPr id="17" name="Rectangle 16"/>
            <p:cNvSpPr/>
            <p:nvPr/>
          </p:nvSpPr>
          <p:spPr>
            <a:xfrm>
              <a:off x="609600" y="5363210"/>
              <a:ext cx="20193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Payment </a:t>
              </a:r>
              <a:r>
                <a:rPr lang="en-US" sz="14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Methods (DL)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27020" y="5363209"/>
              <a:ext cx="14763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Account No.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43424" y="5353684"/>
              <a:ext cx="31908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Remarks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684" y="5848350"/>
              <a:ext cx="10191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Save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0075" y="5847715"/>
              <a:ext cx="14859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Calculate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62700" y="5838825"/>
              <a:ext cx="1371600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Authorize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4800" y="566420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Back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24800" y="616204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Print</a:t>
              </a:r>
              <a:endParaRPr lang="en-US" sz="11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333625" y="5848350"/>
              <a:ext cx="2336482" cy="314325"/>
              <a:chOff x="2333625" y="5848350"/>
              <a:chExt cx="2336482" cy="3143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33625" y="5848350"/>
                <a:ext cx="1231582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Premium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65207" y="5848350"/>
                <a:ext cx="1104900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Commission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</p:grpSp>
      <p:sp>
        <p:nvSpPr>
          <p:cNvPr id="63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75" y="943610"/>
            <a:ext cx="1971675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Introduced by (Built in)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5075" y="135191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625" y="1351915"/>
            <a:ext cx="34290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Name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1351915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Client code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3700" y="962660"/>
            <a:ext cx="21336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Branch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962660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Detail page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1811019"/>
            <a:ext cx="1628775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Coverage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5147" y="1809749"/>
            <a:ext cx="1553528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Journey </a:t>
            </a:r>
            <a:r>
              <a:rPr lang="en-US" sz="14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(DL)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8675" y="1809749"/>
            <a:ext cx="3152775" cy="2857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 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650" y="2181859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from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56790" y="2182494"/>
            <a:ext cx="13239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Period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2200909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to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" y="2580639"/>
            <a:ext cx="65913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-57150" algn="l"/>
              </a:tabLst>
            </a:pPr>
            <a:r>
              <a:rPr lang="en-US" sz="11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Do any of the persons to be insured have any Physical Defect, Infirmity, Abnormality, or Medical Condition?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72350" y="2580639"/>
            <a:ext cx="7905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Yes/No </a:t>
            </a:r>
            <a:endParaRPr lang="en-US" sz="10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650" y="3018789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8650" y="3371854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1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8649" y="3695704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2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" y="4033847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3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" y="4380880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4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2460" y="4702818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8650" y="533400"/>
            <a:ext cx="275272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r>
              <a:rPr lang="en-US" sz="20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90950" y="542925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ENTER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57875" y="542925"/>
            <a:ext cx="19812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Renewal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-33337" y="97795"/>
            <a:ext cx="8451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Travel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-1190625" y="14611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				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9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	                                                                                   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158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			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163"/>
          <p:cNvSpPr>
            <a:spLocks noChangeArrowheads="1"/>
          </p:cNvSpPr>
          <p:nvPr/>
        </p:nvSpPr>
        <p:spPr bwMode="auto">
          <a:xfrm>
            <a:off x="66675" y="27235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885825" y="3018788"/>
            <a:ext cx="7548562" cy="335917"/>
            <a:chOff x="885825" y="3694429"/>
            <a:chExt cx="7548562" cy="335917"/>
          </a:xfrm>
        </p:grpSpPr>
        <p:grpSp>
          <p:nvGrpSpPr>
            <p:cNvPr id="89" name="Group 88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Mr./</a:t>
                </a:r>
                <a:r>
                  <a:rPr lang="en-US" sz="1100" dirty="0" err="1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Mrs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Insured Name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Relation ship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Date of Birth </a:t>
                </a:r>
                <a:endParaRPr lang="en-US" sz="110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Nationality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Occupation 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Passport No.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S.I.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5825" y="3354705"/>
            <a:ext cx="7548562" cy="335917"/>
            <a:chOff x="885825" y="3694429"/>
            <a:chExt cx="7548562" cy="335917"/>
          </a:xfrm>
        </p:grpSpPr>
        <p:grpSp>
          <p:nvGrpSpPr>
            <p:cNvPr id="93" name="Group 92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effectLst/>
                    <a:latin typeface="Calibri"/>
                    <a:ea typeface="Calibri"/>
                    <a:cs typeface="Arial"/>
                  </a:rPr>
                  <a:t>	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5825" y="3682366"/>
            <a:ext cx="7548562" cy="335917"/>
            <a:chOff x="885825" y="3694429"/>
            <a:chExt cx="7548562" cy="335917"/>
          </a:xfrm>
        </p:grpSpPr>
        <p:grpSp>
          <p:nvGrpSpPr>
            <p:cNvPr id="103" name="Group 102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.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85825" y="4018283"/>
            <a:ext cx="7548562" cy="335917"/>
            <a:chOff x="885825" y="3694429"/>
            <a:chExt cx="7548562" cy="335917"/>
          </a:xfrm>
        </p:grpSpPr>
        <p:grpSp>
          <p:nvGrpSpPr>
            <p:cNvPr id="113" name="Group 112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.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85825" y="4366901"/>
            <a:ext cx="7548562" cy="335917"/>
            <a:chOff x="885825" y="3694429"/>
            <a:chExt cx="7548562" cy="335917"/>
          </a:xfrm>
        </p:grpSpPr>
        <p:grpSp>
          <p:nvGrpSpPr>
            <p:cNvPr id="123" name="Group 122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9635" y="4701547"/>
            <a:ext cx="7548562" cy="335917"/>
            <a:chOff x="885825" y="3694429"/>
            <a:chExt cx="7548562" cy="335917"/>
          </a:xfrm>
        </p:grpSpPr>
        <p:grpSp>
          <p:nvGrpSpPr>
            <p:cNvPr id="133" name="Group 132"/>
            <p:cNvGrpSpPr/>
            <p:nvPr/>
          </p:nvGrpSpPr>
          <p:grpSpPr>
            <a:xfrm>
              <a:off x="885825" y="3694429"/>
              <a:ext cx="6872287" cy="334646"/>
              <a:chOff x="885825" y="3694429"/>
              <a:chExt cx="6872287" cy="33464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885825" y="3694429"/>
                <a:ext cx="67627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571625" y="3695699"/>
                <a:ext cx="1509712" cy="33337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8133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4048126" y="3695700"/>
                <a:ext cx="981074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029200" y="3695700"/>
                <a:ext cx="919161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5910258" y="3695700"/>
                <a:ext cx="885829" cy="33337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796087" y="3694429"/>
                <a:ext cx="962025" cy="334646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 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7758112" y="3695700"/>
              <a:ext cx="67627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00075" y="5115559"/>
            <a:ext cx="8001000" cy="1132206"/>
            <a:chOff x="600075" y="5353684"/>
            <a:chExt cx="8001000" cy="1132206"/>
          </a:xfrm>
        </p:grpSpPr>
        <p:sp>
          <p:nvSpPr>
            <p:cNvPr id="143" name="Rectangle 142"/>
            <p:cNvSpPr/>
            <p:nvPr/>
          </p:nvSpPr>
          <p:spPr>
            <a:xfrm>
              <a:off x="609600" y="5363210"/>
              <a:ext cx="20193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Payment </a:t>
              </a:r>
              <a:r>
                <a:rPr lang="en-US" sz="14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Methods (DL)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27020" y="5363209"/>
              <a:ext cx="14763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Account No.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543424" y="5353684"/>
              <a:ext cx="31908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Remarks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99684" y="5848350"/>
              <a:ext cx="10191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Save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00075" y="5847715"/>
              <a:ext cx="14859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Calculate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362700" y="5838825"/>
              <a:ext cx="1371600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Authorize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924800" y="566420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Back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24800" y="616204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Print</a:t>
              </a:r>
              <a:endParaRPr lang="en-US" sz="11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33625" y="5848350"/>
              <a:ext cx="2336482" cy="314325"/>
              <a:chOff x="2333625" y="5848350"/>
              <a:chExt cx="2336482" cy="31432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333625" y="5848350"/>
                <a:ext cx="1231582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Premium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65207" y="5848350"/>
                <a:ext cx="1104900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Commission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</p:grpSp>
      <p:sp>
        <p:nvSpPr>
          <p:cNvPr id="154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7875" y="1229995"/>
            <a:ext cx="1971675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Introduced by (Built in)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5075" y="1638300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3625" y="1638300"/>
            <a:ext cx="34290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Name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1638300"/>
            <a:ext cx="14763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Client code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3700" y="1249045"/>
            <a:ext cx="21336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Branch (DL)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1249045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Detail page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650" y="2743201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8650" y="3096266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1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8649" y="3420116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2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" y="3758259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effectLst/>
                <a:latin typeface="Calibri"/>
                <a:ea typeface="Calibri"/>
                <a:cs typeface="Arial"/>
              </a:rPr>
              <a:t>3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460" y="4105292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4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2460" y="4427230"/>
            <a:ext cx="257175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/>
                <a:ea typeface="Calibri"/>
                <a:cs typeface="Arial"/>
              </a:rPr>
              <a:t>5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8650" y="819785"/>
            <a:ext cx="2752725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POLICY NUMBER</a:t>
            </a:r>
            <a:r>
              <a:rPr lang="en-US" sz="20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90950" y="829310"/>
            <a:ext cx="19050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ENTER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857875" y="829310"/>
            <a:ext cx="1981200" cy="295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Renewal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-33337" y="97795"/>
            <a:ext cx="102784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Domestic Page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-1190625" y="14611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				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9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	                                                                                   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5825" y="2743200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Mr./</a:t>
            </a:r>
            <a:r>
              <a:rPr lang="en-US" sz="1100" dirty="0" err="1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Mrs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1625" y="2743200"/>
            <a:ext cx="1509712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Insured Name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85825" y="3079117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latin typeface="Calibri"/>
                <a:ea typeface="Calibri"/>
                <a:cs typeface="Arial"/>
              </a:rPr>
              <a:t>	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71625" y="3080387"/>
            <a:ext cx="1509712" cy="3333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85825" y="3406778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571625" y="3408048"/>
            <a:ext cx="1509712" cy="3333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85825" y="3742695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71625" y="3743965"/>
            <a:ext cx="1509712" cy="3333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85825" y="4091313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571625" y="4092583"/>
            <a:ext cx="1509712" cy="3333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89635" y="4425959"/>
            <a:ext cx="676275" cy="33464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575435" y="4427229"/>
            <a:ext cx="1509712" cy="3333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 smtClean="0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 </a:t>
            </a:r>
            <a:endParaRPr lang="en-US" sz="1100" dirty="0">
              <a:effectLst/>
              <a:latin typeface="Calibri"/>
              <a:ea typeface="Calibri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81337" y="2743200"/>
            <a:ext cx="1181102" cy="2017405"/>
            <a:chOff x="3081337" y="2743200"/>
            <a:chExt cx="965835" cy="2017405"/>
          </a:xfrm>
        </p:grpSpPr>
        <p:sp>
          <p:nvSpPr>
            <p:cNvPr id="21" name="Rectangle 20"/>
            <p:cNvSpPr/>
            <p:nvPr/>
          </p:nvSpPr>
          <p:spPr>
            <a:xfrm>
              <a:off x="3081337" y="2743200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latin typeface="Calibri"/>
                  <a:ea typeface="Calibri"/>
                  <a:cs typeface="Arial"/>
                </a:rPr>
                <a:t>CPR / Passport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81337" y="3079117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81337" y="3406778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1337" y="3742695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81337" y="4091313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085147" y="4425959"/>
              <a:ext cx="962025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8629" y="2743201"/>
            <a:ext cx="2751771" cy="2017404"/>
            <a:chOff x="4048126" y="2743201"/>
            <a:chExt cx="2751771" cy="2017404"/>
          </a:xfrm>
        </p:grpSpPr>
        <p:sp>
          <p:nvSpPr>
            <p:cNvPr id="22" name="Rectangle 21"/>
            <p:cNvSpPr/>
            <p:nvPr/>
          </p:nvSpPr>
          <p:spPr>
            <a:xfrm>
              <a:off x="4048126" y="2743201"/>
              <a:ext cx="981074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Date of Birth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9200" y="2743201"/>
              <a:ext cx="919161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Nationality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10258" y="2743201"/>
              <a:ext cx="885829" cy="334646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Occupation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048126" y="3080388"/>
              <a:ext cx="981074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029200" y="3080388"/>
              <a:ext cx="919161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10258" y="3080388"/>
              <a:ext cx="885829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048126" y="3408049"/>
              <a:ext cx="981074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029200" y="3408049"/>
              <a:ext cx="919161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910258" y="3408049"/>
              <a:ext cx="885829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048126" y="3743966"/>
              <a:ext cx="981074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29200" y="3743966"/>
              <a:ext cx="919161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910258" y="3743966"/>
              <a:ext cx="885829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048126" y="4092584"/>
              <a:ext cx="981074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029200" y="4092584"/>
              <a:ext cx="919161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910258" y="4092584"/>
              <a:ext cx="885829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051936" y="4427230"/>
              <a:ext cx="981074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033010" y="4427230"/>
              <a:ext cx="919161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914068" y="4427230"/>
              <a:ext cx="885829" cy="33337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00075" y="4839971"/>
            <a:ext cx="8001000" cy="1132206"/>
            <a:chOff x="600075" y="5353684"/>
            <a:chExt cx="8001000" cy="1132206"/>
          </a:xfrm>
        </p:grpSpPr>
        <p:sp>
          <p:nvSpPr>
            <p:cNvPr id="143" name="Rectangle 142"/>
            <p:cNvSpPr/>
            <p:nvPr/>
          </p:nvSpPr>
          <p:spPr>
            <a:xfrm>
              <a:off x="609600" y="5363210"/>
              <a:ext cx="20193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Payment </a:t>
              </a:r>
              <a:r>
                <a:rPr lang="en-US" sz="1400" b="1" dirty="0" smtClean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Methods (DL)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827020" y="5363209"/>
              <a:ext cx="14763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Account No. </a:t>
              </a:r>
              <a:endParaRPr lang="en-US" sz="1100" dirty="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543424" y="5353684"/>
              <a:ext cx="31908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Remarks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099684" y="5848350"/>
              <a:ext cx="1019175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Save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00075" y="5847715"/>
              <a:ext cx="1485900" cy="314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Calculate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362700" y="5838825"/>
              <a:ext cx="1371600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Authorize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924800" y="566420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FFFFFF"/>
                  </a:solidFill>
                  <a:effectLst/>
                  <a:latin typeface="Calibri"/>
                  <a:ea typeface="Calibri"/>
                  <a:cs typeface="Arial"/>
                </a:rPr>
                <a:t>Back </a:t>
              </a:r>
              <a:endParaRPr lang="en-US" sz="1100">
                <a:effectLst/>
                <a:latin typeface="Calibri"/>
                <a:ea typeface="Calibri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924800" y="6162040"/>
              <a:ext cx="676275" cy="32385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 smtClean="0">
                  <a:solidFill>
                    <a:schemeClr val="bg1"/>
                  </a:solidFill>
                  <a:effectLst/>
                  <a:latin typeface="Calibri"/>
                  <a:ea typeface="Calibri"/>
                  <a:cs typeface="Arial"/>
                </a:rPr>
                <a:t>Print</a:t>
              </a:r>
              <a:endParaRPr lang="en-US" sz="1100" b="1" dirty="0">
                <a:solidFill>
                  <a:schemeClr val="bg1"/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33625" y="5848350"/>
              <a:ext cx="2336482" cy="314325"/>
              <a:chOff x="2333625" y="5848350"/>
              <a:chExt cx="2336482" cy="31432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333625" y="5848350"/>
                <a:ext cx="1231582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Premium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65207" y="5848350"/>
                <a:ext cx="1104900" cy="314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dirty="0" smtClean="0">
                    <a:solidFill>
                      <a:srgbClr val="FFFFFF"/>
                    </a:solidFill>
                    <a:effectLst/>
                    <a:latin typeface="Calibri"/>
                    <a:ea typeface="Calibri"/>
                    <a:cs typeface="Arial"/>
                  </a:rPr>
                  <a:t>Commission</a:t>
                </a:r>
                <a:endParaRPr lang="en-US" sz="1100" dirty="0">
                  <a:effectLst/>
                  <a:latin typeface="Calibri"/>
                  <a:ea typeface="Calibri"/>
                  <a:cs typeface="Arial"/>
                </a:endParaRPr>
              </a:p>
            </p:txBody>
          </p:sp>
        </p:grpSp>
      </p:grpSp>
      <p:sp>
        <p:nvSpPr>
          <p:cNvPr id="154" name="Rectangle 153"/>
          <p:cNvSpPr/>
          <p:nvPr/>
        </p:nvSpPr>
        <p:spPr>
          <a:xfrm>
            <a:off x="4305300" y="2038350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period to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38175" y="2038350"/>
            <a:ext cx="3352800" cy="32385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Insurance period from </a:t>
            </a:r>
            <a:endParaRPr lang="en-US" sz="110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6019800" y="6400800"/>
            <a:ext cx="2971800" cy="228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	Prepared by Business Development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530</Words>
  <Application>Microsoft Office PowerPoint</Application>
  <PresentationFormat>On-screen Show (4:3)</PresentationFormat>
  <Paragraphs>320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Selling Point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Brokers Website Proposal</dc:title>
  <dc:creator>Mohd. Ahmed Akbari</dc:creator>
  <cp:lastModifiedBy>Mohd. Ahmed Akbari</cp:lastModifiedBy>
  <cp:revision>10</cp:revision>
  <dcterms:created xsi:type="dcterms:W3CDTF">2018-03-27T06:21:53Z</dcterms:created>
  <dcterms:modified xsi:type="dcterms:W3CDTF">2018-03-27T09:35:48Z</dcterms:modified>
</cp:coreProperties>
</file>