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57" r:id="rId14"/>
    <p:sldId id="287" r:id="rId15"/>
    <p:sldId id="289" r:id="rId16"/>
    <p:sldId id="290" r:id="rId17"/>
    <p:sldId id="292" r:id="rId18"/>
    <p:sldId id="291" r:id="rId19"/>
    <p:sldId id="293" r:id="rId20"/>
    <p:sldId id="294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7" r:id="rId30"/>
    <p:sldId id="288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A00"/>
    <a:srgbClr val="ACA793"/>
    <a:srgbClr val="EBE8D8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87" d="100"/>
          <a:sy n="187" d="100"/>
        </p:scale>
        <p:origin x="156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76A8-B332-AC17-7FBE-7FDEA4AA0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1EF26-ADEA-E6B6-FB3D-1AB20105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C306-00FB-476B-A044-33D8D650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2AF9-B5B1-9F56-CD93-6F42B666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0CB-5FA0-3F09-2653-8ED998C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43CC-415C-C9C8-FE73-6359151E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5A42-3937-7CC4-6995-5BD6974D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9EAC-92F0-61FD-E790-3A6DEFA4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6251-890E-0D44-AA40-B6B22521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951D-2D10-7901-B188-683002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9B07C-2A17-4959-6C99-3AF30348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8A3A-771E-607C-02DD-491BB2C8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DAF3-C934-EE7D-CC1B-EC4D77DD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5920-EDF7-BE43-9F0F-4C0319EC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D7F9-21B2-2FE0-9060-60C7EB5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D1A4-5702-DDB7-B71F-3832831C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E06E-4F65-108A-3D60-F26E1FE7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FE20-42B5-7ABD-E4A0-77A582C7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2B7F-327A-A55C-B96C-9D20CBC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61C2-BF2D-76C4-D29B-6F664E91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CB81-0942-F205-4BCF-20905C19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550A-B6EB-07CE-FAB5-93BEAB2B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6927-AE09-0904-E003-11610828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1BB9-4B04-D2B2-10CE-539940E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C40C-B840-5BFD-DCF6-726DE9D8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AC8-F36F-256D-D6B8-CD0FDFC0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1443-8CFD-E83C-686D-C69F33875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B9DD-5A42-F6D1-9B46-61A433ED5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AB6A-90AD-FEB1-535C-85CCDAB4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6DA26-3A45-CF51-BFD6-4F7524AD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6CB8-E0E6-5A7C-2D57-8A5948D1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A583-ADB0-C233-858D-9B61C6BE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AD5BC-1903-CB81-8B5B-085D2D9D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A8A7F-9D1F-7ED6-ADD6-AAB9282A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A7588-C739-13DF-CA22-EDE60A0EB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10F0-0A94-BD39-6AFA-4749635B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750D-0BF3-6BBB-7B88-B146A24B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CFDB0-97E2-6ED3-5DAC-DE9BC65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AF881-0E6B-BFAB-B7BC-C03F4A6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5573-EFDB-E364-623F-BA5D812B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CE149-2A3F-3CE6-AB35-FE45A715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80C0-CD8C-E7AE-3E8C-69C9597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26C-309E-724F-4E69-A78239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699A-9927-EB8D-6320-7D7358E5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EF24-9ABF-B482-26A1-B6C2AE4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35F8C-EAE3-4359-37EE-C07DA28E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F055-689B-384F-ED2C-7CA144B6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C842-F3D3-5CE9-6086-AAFF1189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CB06-7026-9DEA-019B-445D1D4E6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C568B-FAC1-328A-9F7B-3C2D936E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EB5C3-CAAC-C4CC-AA08-FBC08DE0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D2655-3207-501E-0EE4-B06B24A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6A52-7BED-CD72-DB8F-F9202C3B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8EA19-AB28-1FA3-C473-D6EB96CF9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EA9C-19B4-33A8-0854-B94909B0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02A6C-D3D0-3D6E-6B01-A3D75E8A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53C2-ED60-95DB-A7DD-B05AC9B6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B3B4-5ED8-9A9A-FD6F-CA534A4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80F09-2E54-BEC3-1798-156DF12B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ACED-4A73-A95A-D032-BB481C68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68E0-E011-1FB5-0E3D-05992ED2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56C0-33CE-A9A7-CB72-95C4D5072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6275-CFD0-6DE6-54FA-89DA15F7E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0739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err="1"/>
              <a:t>Autologistic</a:t>
            </a:r>
            <a:r>
              <a:rPr lang="en-US" sz="2800" dirty="0"/>
              <a:t> occupancy models</a:t>
            </a:r>
            <a:endParaRPr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Mason Fidino</a:t>
            </a:r>
          </a:p>
        </p:txBody>
      </p:sp>
      <p:pic>
        <p:nvPicPr>
          <p:cNvPr id="3" name="Picture 1" descr="./images/he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03200"/>
            <a:ext cx="379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6C4B8C-0DAF-FB8B-F67D-16A6898F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2" y="1211419"/>
            <a:ext cx="5734850" cy="320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1A3E7-61BB-833A-5ABB-27938CE66348}"/>
              </a:ext>
            </a:extLst>
          </p:cNvPr>
          <p:cNvSpPr txBox="1"/>
          <p:nvPr/>
        </p:nvSpPr>
        <p:spPr>
          <a:xfrm>
            <a:off x="1269432" y="199227"/>
            <a:ext cx="674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most occupancy modeling papers still use the traditional site occupancy model (SOM). Only about 14% use a dynamic model (</a:t>
            </a:r>
            <a:r>
              <a:rPr lang="en-US" dirty="0" err="1"/>
              <a:t>DyOcc</a:t>
            </a:r>
            <a:r>
              <a:rPr lang="en-US" dirty="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52484-14E3-FF06-2AF4-EF31DCA11C18}"/>
              </a:ext>
            </a:extLst>
          </p:cNvPr>
          <p:cNvSpPr txBox="1"/>
          <p:nvPr/>
        </p:nvSpPr>
        <p:spPr>
          <a:xfrm>
            <a:off x="5127962" y="4412266"/>
            <a:ext cx="674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Goldstein et al. (2024)</a:t>
            </a:r>
          </a:p>
        </p:txBody>
      </p:sp>
    </p:spTree>
    <p:extLst>
      <p:ext uri="{BB962C8B-B14F-4D97-AF65-F5344CB8AC3E}">
        <p14:creationId xmlns:p14="http://schemas.microsoft.com/office/powerpoint/2010/main" val="20730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7819-49CC-69C7-715E-1BD71C64F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C227F-7C3A-7ACE-6A8C-E8C77161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3" y="0"/>
            <a:ext cx="72556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CD7602-9DC6-90AE-9048-71A72A150721}"/>
              </a:ext>
            </a:extLst>
          </p:cNvPr>
          <p:cNvGrpSpPr/>
          <p:nvPr/>
        </p:nvGrpSpPr>
        <p:grpSpPr>
          <a:xfrm>
            <a:off x="-1355792" y="285750"/>
            <a:ext cx="6000883" cy="4620673"/>
            <a:chOff x="1498467" y="237077"/>
            <a:chExt cx="6000883" cy="46206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6066FB-00AE-ED16-8350-070118A76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650" y="285750"/>
              <a:ext cx="5854700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3690E4-FC64-936E-73F3-39E4298504B5}"/>
                </a:ext>
              </a:extLst>
            </p:cNvPr>
            <p:cNvSpPr/>
            <p:nvPr/>
          </p:nvSpPr>
          <p:spPr>
            <a:xfrm>
              <a:off x="1498467" y="285750"/>
              <a:ext cx="2991799" cy="36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D53F11-FFC6-979B-F360-A876049D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274" b="22881"/>
            <a:stretch/>
          </p:blipFill>
          <p:spPr bwMode="auto">
            <a:xfrm>
              <a:off x="3621062" y="237077"/>
              <a:ext cx="745078" cy="35258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65794-7F1C-AFA7-4585-52B92A344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5"/>
          <a:stretch/>
        </p:blipFill>
        <p:spPr bwMode="auto">
          <a:xfrm>
            <a:off x="-248557" y="4002559"/>
            <a:ext cx="5854700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D9AD3-121F-3C23-EF1D-7DD028D40AB9}"/>
              </a:ext>
            </a:extLst>
          </p:cNvPr>
          <p:cNvSpPr txBox="1"/>
          <p:nvPr/>
        </p:nvSpPr>
        <p:spPr>
          <a:xfrm>
            <a:off x="5019472" y="1571017"/>
            <a:ext cx="3059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Simulations show that dynamic occupancy models have substantial bias when either the number of sites or sampling seasons are low.</a:t>
            </a:r>
          </a:p>
        </p:txBody>
      </p:sp>
    </p:spTree>
    <p:extLst>
      <p:ext uri="{BB962C8B-B14F-4D97-AF65-F5344CB8AC3E}">
        <p14:creationId xmlns:p14="http://schemas.microsoft.com/office/powerpoint/2010/main" val="4986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Autologistic occupancy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The most simple version of a dynamic occupancy model</a:t>
            </a:r>
          </a:p>
          <a:p>
            <a:pPr lvl="1"/>
            <a:r>
              <a:rPr dirty="0"/>
              <a:t>Estimates occupancy each time step</a:t>
            </a:r>
          </a:p>
          <a:p>
            <a:pPr lvl="1"/>
            <a:r>
              <a:rPr dirty="0"/>
              <a:t>No separate linear predictors for local colonization and extinction (i.e., the data hungry parts of standard dynamic occupancy models)</a:t>
            </a:r>
          </a:p>
          <a:p>
            <a:pPr lvl="1"/>
            <a:r>
              <a:rPr dirty="0"/>
              <a:t>Well suited when you are interested in patterns of species occupancy (you most often are)</a:t>
            </a:r>
          </a:p>
          <a:p>
            <a:pPr lvl="1"/>
            <a:r>
              <a:rPr dirty="0"/>
              <a:t>Works far better than standard dynamic occupancy models when you have a smaller sample size (you most often 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1BF9C-3A3B-7396-A8CA-1FF915325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85750"/>
            <a:ext cx="58547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36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B96E-F934-F36D-4F14-69CD3DB6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CFF284-494B-90BA-2601-D9C5263A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0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94C2-79FD-8A94-C4C0-58C5B7528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AE0B-F938-0D81-FC30-EA1913B7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3EB13E-7CF0-E033-69B1-5F44C568E858}"/>
              </a:ext>
            </a:extLst>
          </p:cNvPr>
          <p:cNvSpPr txBox="1"/>
          <p:nvPr/>
        </p:nvSpPr>
        <p:spPr>
          <a:xfrm>
            <a:off x="2549387" y="397565"/>
            <a:ext cx="452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(occupancy) = </a:t>
            </a:r>
            <a:r>
              <a:rPr lang="el-GR" dirty="0"/>
              <a:t>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BBCD9-FDD0-CE5D-8924-802AEC4D4BEC}"/>
              </a:ext>
            </a:extLst>
          </p:cNvPr>
          <p:cNvSpPr txBox="1"/>
          <p:nvPr/>
        </p:nvSpPr>
        <p:spPr>
          <a:xfrm>
            <a:off x="1162877" y="2923797"/>
            <a:ext cx="31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17951-38C9-CA10-A65B-CDF046559933}"/>
              </a:ext>
            </a:extLst>
          </p:cNvPr>
          <p:cNvSpPr txBox="1"/>
          <p:nvPr/>
        </p:nvSpPr>
        <p:spPr>
          <a:xfrm>
            <a:off x="4038599" y="2202418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C0960-2401-89FB-CFB0-45F3E4398D72}"/>
              </a:ext>
            </a:extLst>
          </p:cNvPr>
          <p:cNvSpPr txBox="1"/>
          <p:nvPr/>
        </p:nvSpPr>
        <p:spPr>
          <a:xfrm>
            <a:off x="6344478" y="2107132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CD6C5B-B4F6-83B5-A137-326ADEB62429}"/>
              </a:ext>
            </a:extLst>
          </p:cNvPr>
          <p:cNvCxnSpPr>
            <a:cxnSpLocks/>
          </p:cNvCxnSpPr>
          <p:nvPr/>
        </p:nvCxnSpPr>
        <p:spPr>
          <a:xfrm flipV="1">
            <a:off x="3551479" y="1799276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C4CCD-A986-87FC-5BD9-1A35D96BE7D9}"/>
              </a:ext>
            </a:extLst>
          </p:cNvPr>
          <p:cNvCxnSpPr>
            <a:cxnSpLocks/>
          </p:cNvCxnSpPr>
          <p:nvPr/>
        </p:nvCxnSpPr>
        <p:spPr>
          <a:xfrm flipV="1">
            <a:off x="5792796" y="1799277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5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AF646-B56B-CF32-ADA2-02C3A1C8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65722C-9094-8294-AF31-91059A1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19C3BE-8A47-15F4-9FB7-12E2F9AC8CBE}"/>
              </a:ext>
            </a:extLst>
          </p:cNvPr>
          <p:cNvSpPr txBox="1"/>
          <p:nvPr/>
        </p:nvSpPr>
        <p:spPr>
          <a:xfrm>
            <a:off x="2549387" y="397565"/>
            <a:ext cx="452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(occupancy) = </a:t>
            </a:r>
            <a:r>
              <a:rPr lang="el-GR" dirty="0"/>
              <a:t>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A2470-D907-7898-A363-23A81C9DF0B9}"/>
              </a:ext>
            </a:extLst>
          </p:cNvPr>
          <p:cNvSpPr txBox="1"/>
          <p:nvPr/>
        </p:nvSpPr>
        <p:spPr>
          <a:xfrm>
            <a:off x="1162877" y="2923797"/>
            <a:ext cx="31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4352A-BA7E-5D04-C39D-3FD42DB5AD23}"/>
              </a:ext>
            </a:extLst>
          </p:cNvPr>
          <p:cNvSpPr txBox="1"/>
          <p:nvPr/>
        </p:nvSpPr>
        <p:spPr>
          <a:xfrm>
            <a:off x="4038599" y="2202418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7AE04-405B-0B10-8462-DB7C5A2D39A8}"/>
              </a:ext>
            </a:extLst>
          </p:cNvPr>
          <p:cNvSpPr txBox="1"/>
          <p:nvPr/>
        </p:nvSpPr>
        <p:spPr>
          <a:xfrm>
            <a:off x="6344478" y="2107132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B81E0-9742-B621-5CC6-FDBA2089620A}"/>
              </a:ext>
            </a:extLst>
          </p:cNvPr>
          <p:cNvCxnSpPr>
            <a:cxnSpLocks/>
          </p:cNvCxnSpPr>
          <p:nvPr/>
        </p:nvCxnSpPr>
        <p:spPr>
          <a:xfrm flipV="1">
            <a:off x="3551479" y="1799276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61853-1247-FC40-5A2A-CC0DEAD372ED}"/>
              </a:ext>
            </a:extLst>
          </p:cNvPr>
          <p:cNvCxnSpPr>
            <a:cxnSpLocks/>
          </p:cNvCxnSpPr>
          <p:nvPr/>
        </p:nvCxnSpPr>
        <p:spPr>
          <a:xfrm flipV="1">
            <a:off x="5792796" y="1799277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3BB257-D00F-9E12-38A9-A44BC568A8E3}"/>
              </a:ext>
            </a:extLst>
          </p:cNvPr>
          <p:cNvCxnSpPr>
            <a:cxnSpLocks/>
          </p:cNvCxnSpPr>
          <p:nvPr/>
        </p:nvCxnSpPr>
        <p:spPr>
          <a:xfrm>
            <a:off x="3624466" y="3707250"/>
            <a:ext cx="1026145" cy="1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3B220C-1B38-2E5E-460C-73C242295390}"/>
              </a:ext>
            </a:extLst>
          </p:cNvPr>
          <p:cNvCxnSpPr>
            <a:cxnSpLocks/>
          </p:cNvCxnSpPr>
          <p:nvPr/>
        </p:nvCxnSpPr>
        <p:spPr>
          <a:xfrm>
            <a:off x="5916783" y="3719693"/>
            <a:ext cx="1026145" cy="1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93F40F-86E7-F5EC-CC3F-7B99AD504B9A}"/>
              </a:ext>
            </a:extLst>
          </p:cNvPr>
          <p:cNvSpPr txBox="1"/>
          <p:nvPr/>
        </p:nvSpPr>
        <p:spPr>
          <a:xfrm>
            <a:off x="3814490" y="3371036"/>
            <a:ext cx="56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Ψ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C0542-3B4D-F8A9-D76E-7DC13FD50CBE}"/>
              </a:ext>
            </a:extLst>
          </p:cNvPr>
          <p:cNvSpPr txBox="1"/>
          <p:nvPr/>
        </p:nvSpPr>
        <p:spPr>
          <a:xfrm>
            <a:off x="6106383" y="3371036"/>
            <a:ext cx="56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B58EE-3312-E2BD-F369-51939A10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4D34A-A987-F674-28F2-26510C86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6F18F3-A05B-D85E-7BF8-BD47706A026A}"/>
              </a:ext>
            </a:extLst>
          </p:cNvPr>
          <p:cNvSpPr txBox="1"/>
          <p:nvPr/>
        </p:nvSpPr>
        <p:spPr>
          <a:xfrm>
            <a:off x="2549387" y="397565"/>
            <a:ext cx="452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(occupancy| z</a:t>
            </a:r>
            <a:r>
              <a:rPr lang="en-US" baseline="-25000" dirty="0"/>
              <a:t>t-1</a:t>
            </a:r>
            <a:r>
              <a:rPr lang="en-US" dirty="0"/>
              <a:t>=1) = 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DCC411-6F4B-9D2B-1A07-DE3BAE6B2C86}"/>
              </a:ext>
            </a:extLst>
          </p:cNvPr>
          <p:cNvCxnSpPr>
            <a:cxnSpLocks/>
          </p:cNvCxnSpPr>
          <p:nvPr/>
        </p:nvCxnSpPr>
        <p:spPr>
          <a:xfrm>
            <a:off x="5831405" y="1927658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4AE0D-80D6-D04C-937C-42D74A7772AB}"/>
              </a:ext>
            </a:extLst>
          </p:cNvPr>
          <p:cNvCxnSpPr>
            <a:cxnSpLocks/>
          </p:cNvCxnSpPr>
          <p:nvPr/>
        </p:nvCxnSpPr>
        <p:spPr>
          <a:xfrm>
            <a:off x="3613323" y="1927657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2DDFAB-966B-DC20-4213-CBEC0DB966AB}"/>
              </a:ext>
            </a:extLst>
          </p:cNvPr>
          <p:cNvSpPr txBox="1"/>
          <p:nvPr/>
        </p:nvSpPr>
        <p:spPr>
          <a:xfrm>
            <a:off x="3829877" y="1556632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918A0-CFDF-28C4-B1B8-79037D98088D}"/>
              </a:ext>
            </a:extLst>
          </p:cNvPr>
          <p:cNvSpPr txBox="1"/>
          <p:nvPr/>
        </p:nvSpPr>
        <p:spPr>
          <a:xfrm>
            <a:off x="6089374" y="1553488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3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F695A-5D83-8A83-E9C8-C7D2F259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5FC5AF-5275-1361-F2D0-56BD7629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10FF2-283A-A20F-4536-D5E95A576708}"/>
              </a:ext>
            </a:extLst>
          </p:cNvPr>
          <p:cNvSpPr txBox="1"/>
          <p:nvPr/>
        </p:nvSpPr>
        <p:spPr>
          <a:xfrm>
            <a:off x="2549387" y="397565"/>
            <a:ext cx="452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(occupancy| z</a:t>
            </a:r>
            <a:r>
              <a:rPr lang="en-US" baseline="-25000" dirty="0"/>
              <a:t>t-1</a:t>
            </a:r>
            <a:r>
              <a:rPr lang="en-US" dirty="0"/>
              <a:t>=1) = 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4EDA5-3F47-7E62-2BCD-F23E46C1D9F3}"/>
              </a:ext>
            </a:extLst>
          </p:cNvPr>
          <p:cNvCxnSpPr>
            <a:cxnSpLocks/>
          </p:cNvCxnSpPr>
          <p:nvPr/>
        </p:nvCxnSpPr>
        <p:spPr>
          <a:xfrm>
            <a:off x="5831405" y="1927658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8D3875-7AE4-E3AD-FA54-3664289D0493}"/>
              </a:ext>
            </a:extLst>
          </p:cNvPr>
          <p:cNvCxnSpPr>
            <a:cxnSpLocks/>
          </p:cNvCxnSpPr>
          <p:nvPr/>
        </p:nvCxnSpPr>
        <p:spPr>
          <a:xfrm>
            <a:off x="3613323" y="1927657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7CA7AA-B1F9-23C2-4538-D511FDAEC497}"/>
              </a:ext>
            </a:extLst>
          </p:cNvPr>
          <p:cNvSpPr txBox="1"/>
          <p:nvPr/>
        </p:nvSpPr>
        <p:spPr>
          <a:xfrm>
            <a:off x="3829877" y="1556632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48976-FD0C-C3A2-C252-07EDC0C79698}"/>
              </a:ext>
            </a:extLst>
          </p:cNvPr>
          <p:cNvSpPr txBox="1"/>
          <p:nvPr/>
        </p:nvSpPr>
        <p:spPr>
          <a:xfrm>
            <a:off x="6089374" y="1553488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27D0B5-CE62-D6FE-1FF5-BCECF298EC98}"/>
              </a:ext>
            </a:extLst>
          </p:cNvPr>
          <p:cNvCxnSpPr>
            <a:cxnSpLocks/>
          </p:cNvCxnSpPr>
          <p:nvPr/>
        </p:nvCxnSpPr>
        <p:spPr>
          <a:xfrm>
            <a:off x="3545855" y="1925964"/>
            <a:ext cx="1109041" cy="1791271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77E8B2-27EE-704F-76FF-DF6B25B74706}"/>
              </a:ext>
            </a:extLst>
          </p:cNvPr>
          <p:cNvCxnSpPr>
            <a:cxnSpLocks/>
          </p:cNvCxnSpPr>
          <p:nvPr/>
        </p:nvCxnSpPr>
        <p:spPr>
          <a:xfrm>
            <a:off x="5763937" y="1922820"/>
            <a:ext cx="1148728" cy="1794415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2C7CBF-F209-D115-D878-DF6C0C0104F5}"/>
              </a:ext>
            </a:extLst>
          </p:cNvPr>
          <p:cNvSpPr txBox="1"/>
          <p:nvPr/>
        </p:nvSpPr>
        <p:spPr>
          <a:xfrm>
            <a:off x="4126395" y="2711815"/>
            <a:ext cx="68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1-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CE4EF-52F5-A1EF-2714-F6D57B074B25}"/>
              </a:ext>
            </a:extLst>
          </p:cNvPr>
          <p:cNvSpPr txBox="1"/>
          <p:nvPr/>
        </p:nvSpPr>
        <p:spPr>
          <a:xfrm>
            <a:off x="6382577" y="2759854"/>
            <a:ext cx="68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1-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1E4-2555-2D2C-7E63-400B6741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38" y="-236615"/>
            <a:ext cx="8418704" cy="871538"/>
          </a:xfrm>
        </p:spPr>
        <p:txBody>
          <a:bodyPr>
            <a:normAutofit/>
          </a:bodyPr>
          <a:lstStyle/>
          <a:p>
            <a:r>
              <a:rPr lang="en-US" sz="2000" dirty="0"/>
              <a:t>Camera traps and occupancy models work together…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A8AA-401E-472A-0079-810F3268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61" y="1344311"/>
            <a:ext cx="5235327" cy="2466540"/>
          </a:xfrm>
        </p:spPr>
        <p:txBody>
          <a:bodyPr>
            <a:normAutofit/>
          </a:bodyPr>
          <a:lstStyle/>
          <a:p>
            <a:r>
              <a:rPr lang="en-US" sz="1800" dirty="0"/>
              <a:t>Non-invasive sampling of many species at once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Collects data so that you can account for imperfect detection (i.e., detection probability)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Enables extensive, long-term monitoring across habitats</a:t>
            </a:r>
          </a:p>
        </p:txBody>
      </p:sp>
      <p:pic>
        <p:nvPicPr>
          <p:cNvPr id="1026" name="Picture 2" descr="Single-season occupancy models using a Bayesian approach | SEEC">
            <a:extLst>
              <a:ext uri="{FF2B5EF4-FFF2-40B4-BE49-F238E27FC236}">
                <a16:creationId xmlns:a16="http://schemas.microsoft.com/office/drawing/2014/main" id="{6047648B-298C-A61D-A600-8BC88984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80" y="1344311"/>
            <a:ext cx="3118062" cy="237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A3A17-711B-E271-B90C-6DAC6C9B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E6D88C-173A-8F5E-2589-9F4B7DC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ED8017-3C5D-C306-DB32-7C4D49941C2C}"/>
              </a:ext>
            </a:extLst>
          </p:cNvPr>
          <p:cNvSpPr txBox="1"/>
          <p:nvPr/>
        </p:nvSpPr>
        <p:spPr>
          <a:xfrm>
            <a:off x="2549387" y="397565"/>
            <a:ext cx="452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(occupancy| z</a:t>
            </a:r>
            <a:r>
              <a:rPr lang="en-US" baseline="-25000" dirty="0"/>
              <a:t>t-1</a:t>
            </a:r>
            <a:r>
              <a:rPr lang="en-US" dirty="0"/>
              <a:t>=1) = 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43205-AA7B-8763-6D5A-2BC2A04FD7F7}"/>
              </a:ext>
            </a:extLst>
          </p:cNvPr>
          <p:cNvSpPr txBox="1"/>
          <p:nvPr/>
        </p:nvSpPr>
        <p:spPr>
          <a:xfrm>
            <a:off x="3829877" y="1556632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76A1A-4F55-146E-6504-C2A00D7684D1}"/>
              </a:ext>
            </a:extLst>
          </p:cNvPr>
          <p:cNvSpPr txBox="1"/>
          <p:nvPr/>
        </p:nvSpPr>
        <p:spPr>
          <a:xfrm>
            <a:off x="6089374" y="1553488"/>
            <a:ext cx="55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C196A-1420-1242-7622-45054B88F6B2}"/>
              </a:ext>
            </a:extLst>
          </p:cNvPr>
          <p:cNvSpPr txBox="1"/>
          <p:nvPr/>
        </p:nvSpPr>
        <p:spPr>
          <a:xfrm>
            <a:off x="4126395" y="2711815"/>
            <a:ext cx="68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1-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45CAB-955F-1626-D064-5896BE2A72BC}"/>
              </a:ext>
            </a:extLst>
          </p:cNvPr>
          <p:cNvSpPr txBox="1"/>
          <p:nvPr/>
        </p:nvSpPr>
        <p:spPr>
          <a:xfrm>
            <a:off x="6382577" y="2759854"/>
            <a:ext cx="68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1-</a:t>
            </a:r>
            <a:r>
              <a:rPr lang="el-GR" dirty="0"/>
              <a:t>Ψ</a:t>
            </a:r>
            <a:r>
              <a:rPr lang="el-GR" baseline="30000" dirty="0"/>
              <a:t>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16E60-B506-5E27-76C9-5CC071869424}"/>
              </a:ext>
            </a:extLst>
          </p:cNvPr>
          <p:cNvSpPr txBox="1"/>
          <p:nvPr/>
        </p:nvSpPr>
        <p:spPr>
          <a:xfrm>
            <a:off x="4038599" y="2202418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E2300-7E71-6677-E6F6-C64EF4D612C1}"/>
              </a:ext>
            </a:extLst>
          </p:cNvPr>
          <p:cNvSpPr txBox="1"/>
          <p:nvPr/>
        </p:nvSpPr>
        <p:spPr>
          <a:xfrm>
            <a:off x="6344478" y="2107132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4976A-03FD-AF59-A030-668D3929B06C}"/>
              </a:ext>
            </a:extLst>
          </p:cNvPr>
          <p:cNvSpPr txBox="1"/>
          <p:nvPr/>
        </p:nvSpPr>
        <p:spPr>
          <a:xfrm>
            <a:off x="3814490" y="3371036"/>
            <a:ext cx="56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Ψ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FED581-4A53-A656-37B9-9133684C9A68}"/>
              </a:ext>
            </a:extLst>
          </p:cNvPr>
          <p:cNvSpPr txBox="1"/>
          <p:nvPr/>
        </p:nvSpPr>
        <p:spPr>
          <a:xfrm>
            <a:off x="6106383" y="3371036"/>
            <a:ext cx="56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</a:t>
            </a:r>
            <a:r>
              <a:rPr lang="el-GR" dirty="0"/>
              <a:t>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first sampling period is identical to a standard occupancy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1,…,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sites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1,…,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t> sampling periods (e.g., UWIN sampling season)</a:t>
                </a:r>
              </a:p>
              <a:p>
                <a:pPr lvl="0"/>
                <a: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be the occupancy state of your species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first sampling period is identical to a standard occupancy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1,…,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t> sites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1,…,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t> sampling periods (e.g., UWIN sampling season)</a:t>
                </a:r>
              </a:p>
              <a:p>
                <a:pPr lvl="0"/>
                <a: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be the occupancy state of your species</a:t>
                </a:r>
              </a:p>
              <a:p>
                <a:pPr marL="0" lvl="0" indent="0">
                  <a:buNone/>
                </a:pPr>
                <a:r>
                  <a:t>The probability of occupancy during the first sampling period could be…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After the first sampling period, autologistic models add a new parameter to the occupancy linear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The autologistic term,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helps control for temporal correlation in occupancy at a site between seasons. Therefore, the occupancy at a site in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depends on the occupancy state in the previous timestep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t>)!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6283B2-30FE-6948-1D49-330ABC35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37" y="3381646"/>
            <a:ext cx="5799909" cy="15548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little bit of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If this is our linear predictor…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little bit of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If this is our linear predictor…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And the species is not present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×0=0</m:t>
                    </m:r>
                  </m:oMath>
                </a14:m>
                <a:r>
                  <a:rPr dirty="0"/>
                  <a:t>, and so the probability of occupancy when a species is not present in the previous timestep simplifies to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little bit of algebra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If this is our linear predictor…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And the species is present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×1=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and so the probability of occupancy when a species is present in the previous timestep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logit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𝑓𝑜𝑟𝑒𝑠𝑡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 you interpret the autologistic term?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If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is positive, then the model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increases. That means the occupancy of the species at the site of interest is higher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if they were present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If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is negative, then the model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decreases. That means the occupancy of the species at the site of interest is lower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if they were present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Don’t forget that this is site-specific!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430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And what about the detection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The detection model is identical to the detection model in a dynamic occupancy model.</a:t>
            </a:r>
          </a:p>
          <a:p>
            <a:pPr lvl="0"/>
            <a:r>
              <a:t>Can include covariates that are spatial, temporal, and/or spatiotemporal covariates.</a:t>
            </a:r>
          </a:p>
          <a:p>
            <a:pPr lvl="0"/>
            <a:r>
              <a:t>Temporal or spatiotemporal covariates can vary among primary sampling periods (e.g., average temperature over a whole sampling period).</a:t>
            </a:r>
          </a:p>
          <a:p>
            <a:pPr lvl="0"/>
            <a:r>
              <a:t>In the detection model, temporal or spatiotemporal covariates can vary among primary sampling periods or secondary sampling periods within a primary sampling period (e.g., daily average rainfall).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 you fit autologistic occupancy models?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Code it up in your Bayesian software package of choice.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autoOcc</a:t>
            </a:r>
            <a:r>
              <a:t>, an R package Mason developed to fit autologistic models, compare their fit via AIC, and make model predictions.</a:t>
            </a:r>
          </a:p>
        </p:txBody>
      </p:sp>
      <p:pic>
        <p:nvPicPr>
          <p:cNvPr id="3" name="Picture 1" descr="./images/he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03200"/>
            <a:ext cx="379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5936-B36D-99E7-7A8A-EA28A42D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921" y="1531979"/>
            <a:ext cx="4634236" cy="17489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But if you collect a lot of data through time, what occupancy models can you use?</a:t>
            </a:r>
          </a:p>
        </p:txBody>
      </p:sp>
    </p:spTree>
    <p:extLst>
      <p:ext uri="{BB962C8B-B14F-4D97-AF65-F5344CB8AC3E}">
        <p14:creationId xmlns:p14="http://schemas.microsoft.com/office/powerpoint/2010/main" val="18117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CF2D-9CE1-C0BE-5290-3797BA28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992329" cy="404812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your standard analysis in </a:t>
            </a:r>
            <a:r>
              <a:rPr lang="en-US" dirty="0" err="1"/>
              <a:t>autoOcc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37A8-72FD-39CE-9057-A44FF380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12" y="1145381"/>
            <a:ext cx="4629150" cy="36552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Read in and format your detection data.</a:t>
            </a:r>
          </a:p>
          <a:p>
            <a:pPr marL="457200" indent="-457200">
              <a:buAutoNum type="arabicPeriod"/>
            </a:pPr>
            <a:r>
              <a:rPr lang="en-US" dirty="0"/>
              <a:t>Read in, scale, and format your covariates.</a:t>
            </a:r>
          </a:p>
          <a:p>
            <a:pPr marL="457200" indent="-457200">
              <a:buAutoNum type="arabicPeriod"/>
            </a:pPr>
            <a:r>
              <a:rPr lang="en-US" dirty="0"/>
              <a:t>Fit models.</a:t>
            </a:r>
          </a:p>
          <a:p>
            <a:pPr marL="457200" indent="-457200">
              <a:buAutoNum type="arabicPeriod"/>
            </a:pPr>
            <a:r>
              <a:rPr lang="en-US" dirty="0"/>
              <a:t>Compare and view models.</a:t>
            </a:r>
          </a:p>
          <a:p>
            <a:pPr marL="457200" indent="-457200">
              <a:buAutoNum type="arabicPeriod"/>
            </a:pPr>
            <a:r>
              <a:rPr lang="en-US" dirty="0"/>
              <a:t>Plot out relationships.</a:t>
            </a:r>
          </a:p>
        </p:txBody>
      </p:sp>
      <p:pic>
        <p:nvPicPr>
          <p:cNvPr id="5" name="Picture 1" descr="./images/hex.png">
            <a:extLst>
              <a:ext uri="{FF2B5EF4-FFF2-40B4-BE49-F238E27FC236}">
                <a16:creationId xmlns:a16="http://schemas.microsoft.com/office/drawing/2014/main" id="{D9C45B2E-7056-86C9-90A0-F4B98D7F6BC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5625" y="605345"/>
            <a:ext cx="379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6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/images/detection_data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3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F6273E-C8A4-CA3C-D629-4FA29083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your detection data 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format_y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F</a:t>
            </a:r>
            <a:r>
              <a:rPr dirty="0"/>
              <a:t>ormat your detection data</a:t>
            </a:r>
            <a:r>
              <a:rPr lang="en-US" dirty="0"/>
              <a:t> 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format_y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2BEEE-5DCE-7D3F-7096-5A3824AE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8" y="1017702"/>
            <a:ext cx="7050650" cy="406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0C4C-FBBD-CEFF-2BE9-4BAB61EA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41" y="1529906"/>
            <a:ext cx="3091851" cy="1708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Format your covariates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dplyr</a:t>
            </a:r>
            <a:endParaRPr dirty="0"/>
          </a:p>
        </p:txBody>
      </p:sp>
      <p:pic>
        <p:nvPicPr>
          <p:cNvPr id="3" name="Picture 1" descr="./images/covariat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193800"/>
            <a:ext cx="5829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</a:t>
            </a:r>
            <a:r>
              <a:rPr dirty="0"/>
              <a:t>ormat your covariates</a:t>
            </a:r>
            <a:r>
              <a:rPr lang="en-US" dirty="0"/>
              <a:t>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dplyr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A713-144F-084F-F556-959087AB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294"/>
            <a:ext cx="9144000" cy="304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EB783-F57F-63F9-2395-51694BBF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82" y="2648712"/>
            <a:ext cx="2762468" cy="17923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</a:t>
            </a:r>
            <a:r>
              <a:rPr lang="en-US" dirty="0"/>
              <a:t>t models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auto_occ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3DD4A-011C-7452-55A7-A159FEE6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042"/>
            <a:ext cx="9144000" cy="3293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Compare models</a:t>
            </a:r>
            <a:r>
              <a:rPr lang="en-US" dirty="0"/>
              <a:t> with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compare_models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6A3E0-0A19-7FAA-4172-B09BD6A5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402"/>
            <a:ext cx="9144000" cy="3512507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8BB791-1996-D818-C892-F830C58423B2}"/>
              </a:ext>
            </a:extLst>
          </p:cNvPr>
          <p:cNvCxnSpPr>
            <a:stCxn id="9" idx="1"/>
          </p:cNvCxnSpPr>
          <p:nvPr/>
        </p:nvCxnSpPr>
        <p:spPr>
          <a:xfrm rot="10800000">
            <a:off x="2791074" y="1268017"/>
            <a:ext cx="1505072" cy="928199"/>
          </a:xfrm>
          <a:prstGeom prst="bentConnector3">
            <a:avLst/>
          </a:prstGeom>
          <a:ln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A58AF3-33D2-48EE-4358-12425827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2246"/>
          <a:stretch/>
        </p:blipFill>
        <p:spPr>
          <a:xfrm>
            <a:off x="4296146" y="1342834"/>
            <a:ext cx="4500483" cy="17067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15" y="-213691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View model results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summary()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3B329-CD4F-18C3-718E-674D20AA323D}"/>
              </a:ext>
            </a:extLst>
          </p:cNvPr>
          <p:cNvSpPr txBox="1"/>
          <p:nvPr/>
        </p:nvSpPr>
        <p:spPr>
          <a:xfrm>
            <a:off x="743757" y="494172"/>
            <a:ext cx="77269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summary(m1)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100" dirty="0" err="1">
                <a:latin typeface="Lucida Console" panose="020B0609040504020204" pitchFamily="49" charset="0"/>
              </a:rPr>
              <a:t>auto_occ</a:t>
            </a:r>
            <a:r>
              <a:rPr lang="en-US" sz="1100" dirty="0">
                <a:latin typeface="Lucida Console" panose="020B0609040504020204" pitchFamily="49" charset="0"/>
              </a:rPr>
              <a:t>(formula = ~forest ~ forest, y = </a:t>
            </a:r>
            <a:r>
              <a:rPr lang="en-US" sz="1100" dirty="0" err="1">
                <a:latin typeface="Lucida Console" panose="020B0609040504020204" pitchFamily="49" charset="0"/>
              </a:rPr>
              <a:t>my_data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det_covs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my_scaled_df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occ_covs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my_scaled_df</a:t>
            </a:r>
            <a:r>
              <a:rPr lang="en-US" sz="1100" dirty="0">
                <a:latin typeface="Lucida Console" panose="020B0609040504020204" pitchFamily="49" charset="0"/>
              </a:rPr>
              <a:t>, level = 0.85)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err="1">
                <a:latin typeface="Lucida Console" panose="020B0609040504020204" pitchFamily="49" charset="0"/>
              </a:rPr>
              <a:t>optim</a:t>
            </a:r>
            <a:r>
              <a:rPr lang="en-US" sz="1100" dirty="0">
                <a:latin typeface="Lucida Console" panose="020B0609040504020204" pitchFamily="49" charset="0"/>
              </a:rPr>
              <a:t> convergence code: 0</a:t>
            </a:r>
          </a:p>
          <a:p>
            <a:r>
              <a:rPr lang="en-US" sz="1100" dirty="0" err="1">
                <a:latin typeface="Lucida Console" panose="020B0609040504020204" pitchFamily="49" charset="0"/>
              </a:rPr>
              <a:t>optim</a:t>
            </a:r>
            <a:r>
              <a:rPr lang="en-US" sz="1100" dirty="0">
                <a:latin typeface="Lucida Console" panose="020B0609040504020204" pitchFamily="49" charset="0"/>
              </a:rPr>
              <a:t> iterations: 32 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Occupancy estimates: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      parameter    Est    SE  lower  upper        p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1 psi - (Intercept) -0.533 0.156 -0.758 -0.308 6.39e-04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2      psi - forest  1.167 0.153  0.947  1.387 2.39e-14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3       psi - theta  1.006 0.274  0.611  1.401 2.45e-04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Note: psi - theta is the </a:t>
            </a:r>
            <a:r>
              <a:rPr lang="en-US" sz="1100" dirty="0" err="1">
                <a:latin typeface="Lucida Console" panose="020B0609040504020204" pitchFamily="49" charset="0"/>
              </a:rPr>
              <a:t>autologistic</a:t>
            </a:r>
            <a:r>
              <a:rPr lang="en-US" sz="1100" dirty="0">
                <a:latin typeface="Lucida Console" panose="020B0609040504020204" pitchFamily="49" charset="0"/>
              </a:rPr>
              <a:t> term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Detection estimates: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      parameter   Est    SE lower upper        p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4 rho - (Intercept) 0.335 0.107 0.180 0.489 1.82e-03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5      rho - forest 0.642 0.113 0.479 0.805 1.47e-08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AIC: 1302.625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Make model predictions with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predict()</a:t>
            </a:r>
            <a:endParaRPr dirty="0">
              <a:solidFill>
                <a:schemeClr val="tx2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1" descr="occupancy2_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B4DCCE-E5EF-2A60-6939-27CA3278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12" y="0"/>
            <a:ext cx="6313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87E46C-87A0-A5BA-525A-B456A612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5D74-B158-A4ED-22D2-FEE18A59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D8451-69CC-F817-7269-F1D3F09E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10006-D885-2A9A-8351-D98EA0AAE553}"/>
              </a:ext>
            </a:extLst>
          </p:cNvPr>
          <p:cNvSpPr txBox="1"/>
          <p:nvPr/>
        </p:nvSpPr>
        <p:spPr>
          <a:xfrm>
            <a:off x="3113105" y="387178"/>
            <a:ext cx="291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(initial occupancy) = </a:t>
            </a:r>
            <a:r>
              <a:rPr lang="el-GR" dirty="0"/>
              <a:t>ψ</a:t>
            </a:r>
            <a:endParaRPr lang="en-US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D9A8C5A-2C7C-9E34-A132-1F02507E3A9C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1341783" y="571844"/>
            <a:ext cx="1771322" cy="1351378"/>
          </a:xfrm>
          <a:prstGeom prst="curvedConnector3">
            <a:avLst>
              <a:gd name="adj1" fmla="val 10022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0675-3903-8FB1-1A0A-BBDB4212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878462-AA7B-EE0C-7A45-C9A95D06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54E596-5E4C-28FB-C957-4948B6F62436}"/>
              </a:ext>
            </a:extLst>
          </p:cNvPr>
          <p:cNvCxnSpPr>
            <a:cxnSpLocks/>
          </p:cNvCxnSpPr>
          <p:nvPr/>
        </p:nvCxnSpPr>
        <p:spPr>
          <a:xfrm flipV="1">
            <a:off x="5792796" y="1799277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D81024-DA51-A09F-8B8A-9E3E77F2044C}"/>
              </a:ext>
            </a:extLst>
          </p:cNvPr>
          <p:cNvCxnSpPr>
            <a:cxnSpLocks/>
          </p:cNvCxnSpPr>
          <p:nvPr/>
        </p:nvCxnSpPr>
        <p:spPr>
          <a:xfrm flipV="1">
            <a:off x="3551479" y="1799276"/>
            <a:ext cx="1172120" cy="1925347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9922EA-A392-BCCE-132C-680BD1A300BC}"/>
              </a:ext>
            </a:extLst>
          </p:cNvPr>
          <p:cNvSpPr txBox="1"/>
          <p:nvPr/>
        </p:nvSpPr>
        <p:spPr>
          <a:xfrm>
            <a:off x="3113105" y="387178"/>
            <a:ext cx="291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(Colonization) = </a:t>
            </a:r>
            <a:r>
              <a:rPr lang="el-GR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2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B4FF2-AB6E-9700-694F-ABA40CA7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3376E-4F77-280D-B707-18F1F600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31F0CD-933C-A7E8-8C28-779658DF8190}"/>
              </a:ext>
            </a:extLst>
          </p:cNvPr>
          <p:cNvCxnSpPr>
            <a:cxnSpLocks/>
          </p:cNvCxnSpPr>
          <p:nvPr/>
        </p:nvCxnSpPr>
        <p:spPr>
          <a:xfrm rot="7020000" flipV="1">
            <a:off x="3551478" y="1863879"/>
            <a:ext cx="1172120" cy="1925347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C7C0E3-93DD-DDBB-70C3-32951C1DBDD1}"/>
              </a:ext>
            </a:extLst>
          </p:cNvPr>
          <p:cNvSpPr txBox="1"/>
          <p:nvPr/>
        </p:nvSpPr>
        <p:spPr>
          <a:xfrm>
            <a:off x="3113105" y="387178"/>
            <a:ext cx="291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(extinction) = </a:t>
            </a:r>
            <a:r>
              <a:rPr lang="el-GR" dirty="0"/>
              <a:t>ε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824A76C-E17C-1EDA-273F-6B92E5515A35}"/>
              </a:ext>
            </a:extLst>
          </p:cNvPr>
          <p:cNvCxnSpPr>
            <a:cxnSpLocks/>
          </p:cNvCxnSpPr>
          <p:nvPr/>
        </p:nvCxnSpPr>
        <p:spPr>
          <a:xfrm rot="7020000" flipV="1">
            <a:off x="5799107" y="1863878"/>
            <a:ext cx="1172120" cy="1925347"/>
          </a:xfrm>
          <a:prstGeom prst="straightConnector1">
            <a:avLst/>
          </a:prstGeom>
          <a:ln w="76200">
            <a:solidFill>
              <a:srgbClr val="D4AA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0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A06E3-47F5-BE15-A3E1-D0993B91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DCFFD5-8186-C5EE-EDB0-623E642E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5" y="756510"/>
            <a:ext cx="7731710" cy="36304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8FCA4-59D4-9CB0-95BB-B0035372D7D9}"/>
              </a:ext>
            </a:extLst>
          </p:cNvPr>
          <p:cNvCxnSpPr>
            <a:cxnSpLocks/>
          </p:cNvCxnSpPr>
          <p:nvPr/>
        </p:nvCxnSpPr>
        <p:spPr>
          <a:xfrm>
            <a:off x="3618992" y="1885970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EA9149-C5AD-37D8-5893-D8F19C751CDB}"/>
              </a:ext>
            </a:extLst>
          </p:cNvPr>
          <p:cNvSpPr txBox="1"/>
          <p:nvPr/>
        </p:nvSpPr>
        <p:spPr>
          <a:xfrm>
            <a:off x="2014831" y="322573"/>
            <a:ext cx="52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</a:t>
            </a:r>
            <a:r>
              <a:rPr lang="en-US" dirty="0"/>
              <a:t>(persistence) = </a:t>
            </a:r>
            <a:r>
              <a:rPr lang="el-GR" dirty="0"/>
              <a:t>ϕ</a:t>
            </a:r>
            <a:r>
              <a:rPr lang="en-US" dirty="0"/>
              <a:t> = (1 – </a:t>
            </a:r>
            <a:r>
              <a:rPr lang="el-GR" dirty="0"/>
              <a:t>ε</a:t>
            </a:r>
            <a:r>
              <a:rPr lang="en-US" dirty="0"/>
              <a:t>) = 1 – </a:t>
            </a:r>
            <a:r>
              <a:rPr lang="en-US" dirty="0" err="1"/>
              <a:t>Pr</a:t>
            </a:r>
            <a:r>
              <a:rPr lang="en-US" dirty="0"/>
              <a:t>(extinction)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AAC8C7-E272-2959-128D-73AE107CDEAF}"/>
              </a:ext>
            </a:extLst>
          </p:cNvPr>
          <p:cNvCxnSpPr>
            <a:cxnSpLocks/>
          </p:cNvCxnSpPr>
          <p:nvPr/>
        </p:nvCxnSpPr>
        <p:spPr>
          <a:xfrm>
            <a:off x="5828792" y="1906698"/>
            <a:ext cx="1026145" cy="1"/>
          </a:xfrm>
          <a:prstGeom prst="straightConnector1">
            <a:avLst/>
          </a:prstGeom>
          <a:ln w="76200">
            <a:solidFill>
              <a:srgbClr val="ACA7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1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1111</Words>
  <Application>Microsoft Office PowerPoint</Application>
  <PresentationFormat>On-screen Show (16:9)</PresentationFormat>
  <Paragraphs>129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Courier</vt:lpstr>
      <vt:lpstr>Lucida Console</vt:lpstr>
      <vt:lpstr>Office Theme</vt:lpstr>
      <vt:lpstr>Autologistic occupancy models</vt:lpstr>
      <vt:lpstr>Camera traps and occupancy models work together…</vt:lpstr>
      <vt:lpstr>But if you collect a lot of data through time, what occupancy models can you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Autologistic occupancy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first sampling period is identical to a standard occupancy model</vt:lpstr>
      <vt:lpstr>The first sampling period is identical to a standard occupancy model</vt:lpstr>
      <vt:lpstr>After the first sampling period, autologistic models add a new parameter to the occupancy linear predictor</vt:lpstr>
      <vt:lpstr>A little bit of algebra</vt:lpstr>
      <vt:lpstr>A little bit of algebra</vt:lpstr>
      <vt:lpstr>A little bit of algebra (continued)</vt:lpstr>
      <vt:lpstr>How do you interpret the autologistic term?</vt:lpstr>
      <vt:lpstr>And what about the detection model?</vt:lpstr>
      <vt:lpstr>How do you fit autologistic occupancy models?</vt:lpstr>
      <vt:lpstr>Steps for your standard analysis in autoOcc</vt:lpstr>
      <vt:lpstr>Format your detection data  with format_y()</vt:lpstr>
      <vt:lpstr>Format your detection data  with format_y()</vt:lpstr>
      <vt:lpstr>Format your covariates with dplyr</vt:lpstr>
      <vt:lpstr>Format your covariates with dplyr</vt:lpstr>
      <vt:lpstr>Fit models with auto_occ()</vt:lpstr>
      <vt:lpstr>Compare models with compare_models()</vt:lpstr>
      <vt:lpstr>View model results with summary()</vt:lpstr>
      <vt:lpstr>Make model predictions with predict()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 fidino</dc:creator>
  <cp:keywords/>
  <cp:lastModifiedBy>Fidino, Mason</cp:lastModifiedBy>
  <cp:revision>4</cp:revision>
  <dcterms:created xsi:type="dcterms:W3CDTF">2025-01-13T17:09:11Z</dcterms:created>
  <dcterms:modified xsi:type="dcterms:W3CDTF">2025-01-28T20:24:32Z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