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5"/>
  </p:notesMasterIdLst>
  <p:sldIdLst>
    <p:sldId id="290" r:id="rId2"/>
    <p:sldId id="259" r:id="rId3"/>
    <p:sldId id="260" r:id="rId4"/>
    <p:sldId id="261" r:id="rId5"/>
    <p:sldId id="262" r:id="rId6"/>
    <p:sldId id="264" r:id="rId7"/>
    <p:sldId id="266" r:id="rId8"/>
    <p:sldId id="268" r:id="rId9"/>
    <p:sldId id="292" r:id="rId10"/>
    <p:sldId id="269" r:id="rId11"/>
    <p:sldId id="291" r:id="rId12"/>
    <p:sldId id="273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272" r:id="rId30"/>
    <p:sldId id="309" r:id="rId31"/>
    <p:sldId id="310" r:id="rId32"/>
    <p:sldId id="311" r:id="rId33"/>
    <p:sldId id="312" r:id="rId34"/>
    <p:sldId id="276" r:id="rId35"/>
    <p:sldId id="313" r:id="rId36"/>
    <p:sldId id="316" r:id="rId37"/>
    <p:sldId id="315" r:id="rId38"/>
    <p:sldId id="277" r:id="rId39"/>
    <p:sldId id="283" r:id="rId40"/>
    <p:sldId id="284" r:id="rId41"/>
    <p:sldId id="285" r:id="rId42"/>
    <p:sldId id="286" r:id="rId43"/>
    <p:sldId id="287" r:id="rId4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B8E1"/>
    <a:srgbClr val="242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94" autoAdjust="0"/>
  </p:normalViewPr>
  <p:slideViewPr>
    <p:cSldViewPr snapToGrid="0" snapToObjects="1">
      <p:cViewPr varScale="1">
        <p:scale>
          <a:sx n="199" d="100"/>
          <a:sy n="199" d="100"/>
        </p:scale>
        <p:origin x="732" y="1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612FA-21AD-4EA5-BF54-3DAD016192F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180E5-C90D-43CF-AF65-21757E759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17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8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Name">
  <p:cSld name="Photo and Nam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3"/>
          <p:cNvSpPr txBox="1">
            <a:spLocks noGrp="1"/>
          </p:cNvSpPr>
          <p:nvPr>
            <p:ph type="body" idx="1"/>
          </p:nvPr>
        </p:nvSpPr>
        <p:spPr>
          <a:xfrm>
            <a:off x="4800601" y="2034208"/>
            <a:ext cx="3457574" cy="94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2pPr>
            <a:lvl3pPr marL="1028700" lvl="2" indent="-2667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371600" lvl="3" indent="-25717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43"/>
          <p:cNvSpPr>
            <a:spLocks noGrp="1"/>
          </p:cNvSpPr>
          <p:nvPr>
            <p:ph type="pic" idx="2"/>
          </p:nvPr>
        </p:nvSpPr>
        <p:spPr>
          <a:xfrm>
            <a:off x="571500" y="1343026"/>
            <a:ext cx="3723708" cy="3272186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4432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hart">
  <p:cSld name="Title Char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4"/>
          <p:cNvSpPr txBox="1">
            <a:spLocks noGrp="1"/>
          </p:cNvSpPr>
          <p:nvPr>
            <p:ph type="body" idx="1"/>
          </p:nvPr>
        </p:nvSpPr>
        <p:spPr>
          <a:xfrm>
            <a:off x="583635" y="1041800"/>
            <a:ext cx="8012112" cy="215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350" b="1">
                <a:solidFill>
                  <a:schemeClr val="lt2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4"/>
          <p:cNvSpPr>
            <a:spLocks noGrp="1"/>
          </p:cNvSpPr>
          <p:nvPr>
            <p:ph type="chart" idx="2"/>
          </p:nvPr>
        </p:nvSpPr>
        <p:spPr>
          <a:xfrm>
            <a:off x="571500" y="1343025"/>
            <a:ext cx="8001000" cy="328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185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ubhead Content">
  <p:cSld name="Title Subhead Conten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5"/>
          <p:cNvSpPr txBox="1">
            <a:spLocks noGrp="1"/>
          </p:cNvSpPr>
          <p:nvPr>
            <p:ph type="title"/>
          </p:nvPr>
        </p:nvSpPr>
        <p:spPr>
          <a:xfrm>
            <a:off x="574273" y="698514"/>
            <a:ext cx="7943850" cy="3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45"/>
          <p:cNvSpPr txBox="1">
            <a:spLocks noGrp="1"/>
          </p:cNvSpPr>
          <p:nvPr>
            <p:ph type="body" idx="2"/>
          </p:nvPr>
        </p:nvSpPr>
        <p:spPr>
          <a:xfrm>
            <a:off x="571502" y="457200"/>
            <a:ext cx="7997825" cy="191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350" b="1">
                <a:solidFill>
                  <a:schemeClr val="dk2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1974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6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ubhead Content No Bullets">
  <p:cSld name="Title Subhead Content No Bulle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6"/>
          <p:cNvSpPr txBox="1">
            <a:spLocks noGrp="1"/>
          </p:cNvSpPr>
          <p:nvPr>
            <p:ph type="title"/>
          </p:nvPr>
        </p:nvSpPr>
        <p:spPr>
          <a:xfrm>
            <a:off x="576256" y="698514"/>
            <a:ext cx="7943850" cy="3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46"/>
          <p:cNvSpPr txBox="1">
            <a:spLocks noGrp="1"/>
          </p:cNvSpPr>
          <p:nvPr>
            <p:ph type="body" idx="2"/>
          </p:nvPr>
        </p:nvSpPr>
        <p:spPr>
          <a:xfrm>
            <a:off x="571502" y="457200"/>
            <a:ext cx="7997825" cy="191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350" b="1">
                <a:solidFill>
                  <a:schemeClr val="dk2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4941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6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ubhead Two Content">
  <p:cSld name="Title Subhead Two Conte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7"/>
          <p:cNvSpPr txBox="1">
            <a:spLocks noGrp="1"/>
          </p:cNvSpPr>
          <p:nvPr>
            <p:ph type="title"/>
          </p:nvPr>
        </p:nvSpPr>
        <p:spPr>
          <a:xfrm>
            <a:off x="576256" y="700681"/>
            <a:ext cx="7943850" cy="3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7"/>
          <p:cNvSpPr txBox="1">
            <a:spLocks noGrp="1"/>
          </p:cNvSpPr>
          <p:nvPr>
            <p:ph type="body" idx="1"/>
          </p:nvPr>
        </p:nvSpPr>
        <p:spPr>
          <a:xfrm>
            <a:off x="575357" y="1344121"/>
            <a:ext cx="3839891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47"/>
          <p:cNvSpPr txBox="1">
            <a:spLocks noGrp="1"/>
          </p:cNvSpPr>
          <p:nvPr>
            <p:ph type="body" idx="2"/>
          </p:nvPr>
        </p:nvSpPr>
        <p:spPr>
          <a:xfrm>
            <a:off x="4732611" y="1344121"/>
            <a:ext cx="3839891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47"/>
          <p:cNvSpPr txBox="1">
            <a:spLocks noGrp="1"/>
          </p:cNvSpPr>
          <p:nvPr>
            <p:ph type="body" idx="3"/>
          </p:nvPr>
        </p:nvSpPr>
        <p:spPr>
          <a:xfrm>
            <a:off x="571502" y="457200"/>
            <a:ext cx="7997825" cy="191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350" b="1">
                <a:solidFill>
                  <a:schemeClr val="dk2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3791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ubhead Left Column">
  <p:cSld name="Title Subhead Left Colum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8"/>
          <p:cNvSpPr txBox="1">
            <a:spLocks noGrp="1"/>
          </p:cNvSpPr>
          <p:nvPr>
            <p:ph type="body" idx="1"/>
          </p:nvPr>
        </p:nvSpPr>
        <p:spPr>
          <a:xfrm>
            <a:off x="575357" y="1344121"/>
            <a:ext cx="3839891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48"/>
          <p:cNvSpPr txBox="1">
            <a:spLocks noGrp="1"/>
          </p:cNvSpPr>
          <p:nvPr>
            <p:ph type="title"/>
          </p:nvPr>
        </p:nvSpPr>
        <p:spPr>
          <a:xfrm>
            <a:off x="576256" y="700681"/>
            <a:ext cx="7943850" cy="3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8"/>
          <p:cNvSpPr txBox="1">
            <a:spLocks noGrp="1"/>
          </p:cNvSpPr>
          <p:nvPr>
            <p:ph type="body" idx="2"/>
          </p:nvPr>
        </p:nvSpPr>
        <p:spPr>
          <a:xfrm>
            <a:off x="571502" y="457200"/>
            <a:ext cx="7997825" cy="191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350" b="1">
                <a:solidFill>
                  <a:schemeClr val="dk2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4488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ubhead Right Content">
  <p:cSld name="Title Subhead Right Conte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9"/>
          <p:cNvSpPr txBox="1">
            <a:spLocks noGrp="1"/>
          </p:cNvSpPr>
          <p:nvPr>
            <p:ph type="body" idx="1"/>
          </p:nvPr>
        </p:nvSpPr>
        <p:spPr>
          <a:xfrm>
            <a:off x="4732611" y="1344121"/>
            <a:ext cx="3839891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49"/>
          <p:cNvSpPr txBox="1">
            <a:spLocks noGrp="1"/>
          </p:cNvSpPr>
          <p:nvPr>
            <p:ph type="title"/>
          </p:nvPr>
        </p:nvSpPr>
        <p:spPr>
          <a:xfrm>
            <a:off x="576256" y="700681"/>
            <a:ext cx="7943850" cy="3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9"/>
          <p:cNvSpPr txBox="1">
            <a:spLocks noGrp="1"/>
          </p:cNvSpPr>
          <p:nvPr>
            <p:ph type="body" idx="2"/>
          </p:nvPr>
        </p:nvSpPr>
        <p:spPr>
          <a:xfrm>
            <a:off x="571502" y="457200"/>
            <a:ext cx="7997825" cy="191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350" b="1">
                <a:solidFill>
                  <a:schemeClr val="dk2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436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ub Low Content">
  <p:cSld name="Title Sub Low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0"/>
          <p:cNvSpPr txBox="1">
            <a:spLocks noGrp="1"/>
          </p:cNvSpPr>
          <p:nvPr>
            <p:ph type="body" idx="1"/>
          </p:nvPr>
        </p:nvSpPr>
        <p:spPr>
          <a:xfrm>
            <a:off x="575357" y="3158428"/>
            <a:ext cx="7997145" cy="147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50"/>
          <p:cNvSpPr txBox="1">
            <a:spLocks noGrp="1"/>
          </p:cNvSpPr>
          <p:nvPr>
            <p:ph type="title"/>
          </p:nvPr>
        </p:nvSpPr>
        <p:spPr>
          <a:xfrm>
            <a:off x="576256" y="700681"/>
            <a:ext cx="7943850" cy="3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0"/>
          <p:cNvSpPr txBox="1">
            <a:spLocks noGrp="1"/>
          </p:cNvSpPr>
          <p:nvPr>
            <p:ph type="body" idx="2"/>
          </p:nvPr>
        </p:nvSpPr>
        <p:spPr>
          <a:xfrm>
            <a:off x="571502" y="457200"/>
            <a:ext cx="7997825" cy="191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350" b="1">
                <a:solidFill>
                  <a:schemeClr val="dk2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7895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ubhead Only">
  <p:cSld name="Title Subhead 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1"/>
          <p:cNvSpPr txBox="1">
            <a:spLocks noGrp="1"/>
          </p:cNvSpPr>
          <p:nvPr>
            <p:ph type="title"/>
          </p:nvPr>
        </p:nvSpPr>
        <p:spPr>
          <a:xfrm>
            <a:off x="576256" y="700681"/>
            <a:ext cx="7943850" cy="3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1"/>
          <p:cNvSpPr txBox="1">
            <a:spLocks noGrp="1"/>
          </p:cNvSpPr>
          <p:nvPr>
            <p:ph type="body" idx="1"/>
          </p:nvPr>
        </p:nvSpPr>
        <p:spPr>
          <a:xfrm>
            <a:off x="571502" y="457200"/>
            <a:ext cx="7997825" cy="191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350" b="1">
                <a:solidFill>
                  <a:schemeClr val="dk2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57707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Photo and Name">
  <p:cSld name="Subhead Photo and Nam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2"/>
          <p:cNvSpPr txBox="1">
            <a:spLocks noGrp="1"/>
          </p:cNvSpPr>
          <p:nvPr>
            <p:ph type="body" idx="1"/>
          </p:nvPr>
        </p:nvSpPr>
        <p:spPr>
          <a:xfrm>
            <a:off x="4800601" y="2034208"/>
            <a:ext cx="3457574" cy="94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2pPr>
            <a:lvl3pPr marL="1028700" lvl="2" indent="-2667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371600" lvl="3" indent="-25717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52"/>
          <p:cNvSpPr>
            <a:spLocks noGrp="1"/>
          </p:cNvSpPr>
          <p:nvPr>
            <p:ph type="pic" idx="2"/>
          </p:nvPr>
        </p:nvSpPr>
        <p:spPr>
          <a:xfrm>
            <a:off x="571500" y="1343026"/>
            <a:ext cx="3723708" cy="3272186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52"/>
          <p:cNvSpPr txBox="1">
            <a:spLocks noGrp="1"/>
          </p:cNvSpPr>
          <p:nvPr>
            <p:ph type="title"/>
          </p:nvPr>
        </p:nvSpPr>
        <p:spPr>
          <a:xfrm>
            <a:off x="576256" y="700681"/>
            <a:ext cx="7943850" cy="3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52"/>
          <p:cNvSpPr txBox="1">
            <a:spLocks noGrp="1"/>
          </p:cNvSpPr>
          <p:nvPr>
            <p:ph type="body" idx="3"/>
          </p:nvPr>
        </p:nvSpPr>
        <p:spPr>
          <a:xfrm>
            <a:off x="571502" y="457200"/>
            <a:ext cx="7997825" cy="191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350" b="1">
                <a:solidFill>
                  <a:schemeClr val="dk2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703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5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3238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400"/>
            </a:lvl1pPr>
            <a:lvl2pPr marL="685800" lvl="1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100"/>
            </a:lvl2pPr>
            <a:lvl3pPr marL="1028700" lvl="2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371600" lvl="3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4pPr>
            <a:lvl5pPr marL="1714500" lvl="4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5pPr>
            <a:lvl6pPr marL="2057400" lvl="5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6pPr>
            <a:lvl7pPr marL="2400300" lvl="6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7pPr>
            <a:lvl8pPr marL="2743200" lvl="7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8pPr>
            <a:lvl9pPr marL="3086100" lvl="8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78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ubhead Chart">
  <p:cSld name="Title Subhead Char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3"/>
          <p:cNvSpPr>
            <a:spLocks noGrp="1"/>
          </p:cNvSpPr>
          <p:nvPr>
            <p:ph type="chart" idx="2"/>
          </p:nvPr>
        </p:nvSpPr>
        <p:spPr>
          <a:xfrm>
            <a:off x="571500" y="1343025"/>
            <a:ext cx="8001000" cy="328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53"/>
          <p:cNvSpPr txBox="1">
            <a:spLocks noGrp="1"/>
          </p:cNvSpPr>
          <p:nvPr>
            <p:ph type="title"/>
          </p:nvPr>
        </p:nvSpPr>
        <p:spPr>
          <a:xfrm>
            <a:off x="576256" y="700681"/>
            <a:ext cx="7943850" cy="3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3"/>
          <p:cNvSpPr txBox="1">
            <a:spLocks noGrp="1"/>
          </p:cNvSpPr>
          <p:nvPr>
            <p:ph type="body" idx="1"/>
          </p:nvPr>
        </p:nvSpPr>
        <p:spPr>
          <a:xfrm>
            <a:off x="571502" y="457200"/>
            <a:ext cx="7997825" cy="191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350" b="1">
                <a:solidFill>
                  <a:schemeClr val="dk2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53"/>
          <p:cNvSpPr txBox="1">
            <a:spLocks noGrp="1"/>
          </p:cNvSpPr>
          <p:nvPr>
            <p:ph type="body" idx="3"/>
          </p:nvPr>
        </p:nvSpPr>
        <p:spPr>
          <a:xfrm>
            <a:off x="583635" y="1041800"/>
            <a:ext cx="8012112" cy="215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350" b="1">
                <a:solidFill>
                  <a:schemeClr val="lt2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0927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-page Photo Layout">
  <p:cSld name="Full-page Photo Layou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438784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ttern 1 Divider">
  <p:cSld name="Pattern 1 Divider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55"/>
          <p:cNvGrpSpPr/>
          <p:nvPr/>
        </p:nvGrpSpPr>
        <p:grpSpPr>
          <a:xfrm>
            <a:off x="0" y="-6605"/>
            <a:ext cx="9144000" cy="5150105"/>
            <a:chOff x="0" y="-8807"/>
            <a:chExt cx="9144000" cy="6866807"/>
          </a:xfrm>
        </p:grpSpPr>
        <p:pic>
          <p:nvPicPr>
            <p:cNvPr id="147" name="Google Shape;147;p5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-8807"/>
              <a:ext cx="9144000" cy="55517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55"/>
            <p:cNvPicPr preferRelativeResize="0"/>
            <p:nvPr/>
          </p:nvPicPr>
          <p:blipFill rotWithShape="1">
            <a:blip r:embed="rId2">
              <a:alphaModFix/>
            </a:blip>
            <a:srcRect b="60347"/>
            <a:stretch/>
          </p:blipFill>
          <p:spPr>
            <a:xfrm>
              <a:off x="0" y="4656569"/>
              <a:ext cx="9144000" cy="22014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9" name="Google Shape;149;p55"/>
          <p:cNvGrpSpPr/>
          <p:nvPr/>
        </p:nvGrpSpPr>
        <p:grpSpPr>
          <a:xfrm>
            <a:off x="-4631" y="1"/>
            <a:ext cx="9153321" cy="1513925"/>
            <a:chOff x="-4632" y="1"/>
            <a:chExt cx="9153321" cy="2018567"/>
          </a:xfrm>
        </p:grpSpPr>
        <p:sp>
          <p:nvSpPr>
            <p:cNvPr id="150" name="Google Shape;150;p55"/>
            <p:cNvSpPr/>
            <p:nvPr/>
          </p:nvSpPr>
          <p:spPr>
            <a:xfrm>
              <a:off x="-4471" y="1"/>
              <a:ext cx="9152942" cy="169758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5"/>
            <p:cNvSpPr/>
            <p:nvPr/>
          </p:nvSpPr>
          <p:spPr>
            <a:xfrm>
              <a:off x="-4632" y="1651788"/>
              <a:ext cx="9153321" cy="366780"/>
            </a:xfrm>
            <a:custGeom>
              <a:avLst/>
              <a:gdLst/>
              <a:ahLst/>
              <a:cxnLst/>
              <a:rect l="l" t="t" r="r" b="b"/>
              <a:pathLst>
                <a:path w="10008" h="10067" extrusionOk="0">
                  <a:moveTo>
                    <a:pt x="5" y="66"/>
                  </a:moveTo>
                  <a:lnTo>
                    <a:pt x="10003" y="0"/>
                  </a:lnTo>
                  <a:cubicBezTo>
                    <a:pt x="10004" y="2614"/>
                    <a:pt x="10007" y="2614"/>
                    <a:pt x="10008" y="5228"/>
                  </a:cubicBezTo>
                  <a:lnTo>
                    <a:pt x="1129" y="5323"/>
                  </a:lnTo>
                  <a:cubicBezTo>
                    <a:pt x="969" y="5323"/>
                    <a:pt x="838" y="6040"/>
                    <a:pt x="725" y="8098"/>
                  </a:cubicBezTo>
                  <a:lnTo>
                    <a:pt x="725" y="8098"/>
                  </a:lnTo>
                  <a:cubicBezTo>
                    <a:pt x="712" y="8366"/>
                    <a:pt x="697" y="8635"/>
                    <a:pt x="684" y="8993"/>
                  </a:cubicBezTo>
                  <a:cubicBezTo>
                    <a:pt x="665" y="9261"/>
                    <a:pt x="649" y="9709"/>
                    <a:pt x="633" y="10067"/>
                  </a:cubicBezTo>
                  <a:cubicBezTo>
                    <a:pt x="615" y="9709"/>
                    <a:pt x="600" y="9261"/>
                    <a:pt x="584" y="8993"/>
                  </a:cubicBezTo>
                  <a:cubicBezTo>
                    <a:pt x="568" y="8635"/>
                    <a:pt x="555" y="8366"/>
                    <a:pt x="540" y="8098"/>
                  </a:cubicBezTo>
                  <a:lnTo>
                    <a:pt x="540" y="8098"/>
                  </a:lnTo>
                  <a:cubicBezTo>
                    <a:pt x="429" y="6129"/>
                    <a:pt x="291" y="5323"/>
                    <a:pt x="136" y="5323"/>
                  </a:cubicBezTo>
                  <a:lnTo>
                    <a:pt x="0" y="5329"/>
                  </a:lnTo>
                  <a:cubicBezTo>
                    <a:pt x="2" y="3575"/>
                    <a:pt x="3" y="1820"/>
                    <a:pt x="5" y="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" name="Google Shape;152;p5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55"/>
          <p:cNvSpPr/>
          <p:nvPr/>
        </p:nvSpPr>
        <p:spPr>
          <a:xfrm>
            <a:off x="1" y="4629150"/>
            <a:ext cx="9152942" cy="514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5"/>
          <p:cNvSpPr txBox="1"/>
          <p:nvPr/>
        </p:nvSpPr>
        <p:spPr>
          <a:xfrm>
            <a:off x="7972832" y="4805244"/>
            <a:ext cx="314619" cy="10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7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890" y="4744642"/>
            <a:ext cx="1926121" cy="261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96897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ttern 3 Thank You">
  <p:cSld name="Pattern 3 Thank You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56"/>
          <p:cNvGrpSpPr/>
          <p:nvPr/>
        </p:nvGrpSpPr>
        <p:grpSpPr>
          <a:xfrm>
            <a:off x="2" y="0"/>
            <a:ext cx="9147261" cy="5143500"/>
            <a:chOff x="0" y="0"/>
            <a:chExt cx="9147261" cy="6858000"/>
          </a:xfrm>
        </p:grpSpPr>
        <p:pic>
          <p:nvPicPr>
            <p:cNvPr id="158" name="Google Shape;158;p5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9144000" cy="55517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56"/>
            <p:cNvPicPr preferRelativeResize="0"/>
            <p:nvPr/>
          </p:nvPicPr>
          <p:blipFill rotWithShape="1">
            <a:blip r:embed="rId2">
              <a:alphaModFix/>
            </a:blip>
            <a:srcRect b="47184"/>
            <a:stretch/>
          </p:blipFill>
          <p:spPr>
            <a:xfrm>
              <a:off x="3261" y="3925832"/>
              <a:ext cx="9144000" cy="29321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56"/>
          <p:cNvSpPr txBox="1">
            <a:spLocks noGrp="1"/>
          </p:cNvSpPr>
          <p:nvPr>
            <p:ph type="title"/>
          </p:nvPr>
        </p:nvSpPr>
        <p:spPr>
          <a:xfrm>
            <a:off x="827976" y="2225338"/>
            <a:ext cx="7430201" cy="432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sz="2025" b="0" i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1" name="Google Shape;161;p56"/>
          <p:cNvGrpSpPr/>
          <p:nvPr/>
        </p:nvGrpSpPr>
        <p:grpSpPr>
          <a:xfrm>
            <a:off x="3590926" y="3812384"/>
            <a:ext cx="1962150" cy="709613"/>
            <a:chOff x="3590926" y="5083175"/>
            <a:chExt cx="1962150" cy="946151"/>
          </a:xfrm>
        </p:grpSpPr>
        <p:sp>
          <p:nvSpPr>
            <p:cNvPr id="162" name="Google Shape;162;p56"/>
            <p:cNvSpPr/>
            <p:nvPr/>
          </p:nvSpPr>
          <p:spPr>
            <a:xfrm>
              <a:off x="4276726" y="5175250"/>
              <a:ext cx="201613" cy="90488"/>
            </a:xfrm>
            <a:custGeom>
              <a:avLst/>
              <a:gdLst/>
              <a:ahLst/>
              <a:cxnLst/>
              <a:rect l="l" t="t" r="r" b="b"/>
              <a:pathLst>
                <a:path w="127" h="58" extrusionOk="0">
                  <a:moveTo>
                    <a:pt x="19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43" y="20"/>
                    <a:pt x="84" y="35"/>
                    <a:pt x="118" y="58"/>
                  </a:cubicBezTo>
                  <a:cubicBezTo>
                    <a:pt x="121" y="53"/>
                    <a:pt x="124" y="47"/>
                    <a:pt x="127" y="42"/>
                  </a:cubicBezTo>
                  <a:cubicBezTo>
                    <a:pt x="96" y="20"/>
                    <a:pt x="59" y="4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6"/>
            <p:cNvSpPr/>
            <p:nvPr/>
          </p:nvSpPr>
          <p:spPr>
            <a:xfrm>
              <a:off x="4424363" y="5083175"/>
              <a:ext cx="285750" cy="333375"/>
            </a:xfrm>
            <a:custGeom>
              <a:avLst/>
              <a:gdLst/>
              <a:ahLst/>
              <a:cxnLst/>
              <a:rect l="l" t="t" r="r" b="b"/>
              <a:pathLst>
                <a:path w="181" h="211" extrusionOk="0">
                  <a:moveTo>
                    <a:pt x="164" y="0"/>
                  </a:moveTo>
                  <a:cubicBezTo>
                    <a:pt x="109" y="16"/>
                    <a:pt x="63" y="53"/>
                    <a:pt x="34" y="100"/>
                  </a:cubicBezTo>
                  <a:cubicBezTo>
                    <a:pt x="31" y="105"/>
                    <a:pt x="28" y="111"/>
                    <a:pt x="25" y="116"/>
                  </a:cubicBezTo>
                  <a:cubicBezTo>
                    <a:pt x="11" y="142"/>
                    <a:pt x="3" y="171"/>
                    <a:pt x="0" y="202"/>
                  </a:cubicBezTo>
                  <a:cubicBezTo>
                    <a:pt x="10" y="211"/>
                    <a:pt x="10" y="211"/>
                    <a:pt x="10" y="211"/>
                  </a:cubicBezTo>
                  <a:cubicBezTo>
                    <a:pt x="11" y="180"/>
                    <a:pt x="21" y="150"/>
                    <a:pt x="36" y="124"/>
                  </a:cubicBezTo>
                  <a:cubicBezTo>
                    <a:pt x="38" y="119"/>
                    <a:pt x="42" y="114"/>
                    <a:pt x="45" y="109"/>
                  </a:cubicBezTo>
                  <a:cubicBezTo>
                    <a:pt x="76" y="63"/>
                    <a:pt x="125" y="29"/>
                    <a:pt x="181" y="17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6"/>
            <p:cNvSpPr/>
            <p:nvPr/>
          </p:nvSpPr>
          <p:spPr>
            <a:xfrm>
              <a:off x="4371976" y="5083175"/>
              <a:ext cx="284163" cy="333375"/>
            </a:xfrm>
            <a:custGeom>
              <a:avLst/>
              <a:gdLst/>
              <a:ahLst/>
              <a:cxnLst/>
              <a:rect l="l" t="t" r="r" b="b"/>
              <a:pathLst>
                <a:path w="180" h="211" extrusionOk="0">
                  <a:moveTo>
                    <a:pt x="16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92" y="38"/>
                    <a:pt x="166" y="116"/>
                    <a:pt x="171" y="211"/>
                  </a:cubicBezTo>
                  <a:cubicBezTo>
                    <a:pt x="180" y="202"/>
                    <a:pt x="180" y="202"/>
                    <a:pt x="180" y="202"/>
                  </a:cubicBezTo>
                  <a:cubicBezTo>
                    <a:pt x="173" y="106"/>
                    <a:pt x="106" y="26"/>
                    <a:pt x="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6"/>
            <p:cNvSpPr/>
            <p:nvPr/>
          </p:nvSpPr>
          <p:spPr>
            <a:xfrm>
              <a:off x="4467226" y="5319713"/>
              <a:ext cx="73025" cy="136525"/>
            </a:xfrm>
            <a:custGeom>
              <a:avLst/>
              <a:gdLst/>
              <a:ahLst/>
              <a:cxnLst/>
              <a:rect l="l" t="t" r="r" b="b"/>
              <a:pathLst>
                <a:path w="47" h="87" extrusionOk="0">
                  <a:moveTo>
                    <a:pt x="0" y="78"/>
                  </a:moveTo>
                  <a:cubicBezTo>
                    <a:pt x="9" y="87"/>
                    <a:pt x="9" y="87"/>
                    <a:pt x="9" y="87"/>
                  </a:cubicBezTo>
                  <a:cubicBezTo>
                    <a:pt x="16" y="59"/>
                    <a:pt x="29" y="34"/>
                    <a:pt x="47" y="12"/>
                  </a:cubicBezTo>
                  <a:cubicBezTo>
                    <a:pt x="44" y="8"/>
                    <a:pt x="40" y="4"/>
                    <a:pt x="37" y="0"/>
                  </a:cubicBezTo>
                  <a:cubicBezTo>
                    <a:pt x="20" y="23"/>
                    <a:pt x="7" y="50"/>
                    <a:pt x="0" y="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6"/>
            <p:cNvSpPr/>
            <p:nvPr/>
          </p:nvSpPr>
          <p:spPr>
            <a:xfrm>
              <a:off x="4540251" y="5175250"/>
              <a:ext cx="265113" cy="144463"/>
            </a:xfrm>
            <a:custGeom>
              <a:avLst/>
              <a:gdLst/>
              <a:ahLst/>
              <a:cxnLst/>
              <a:rect l="l" t="t" r="r" b="b"/>
              <a:pathLst>
                <a:path w="167" h="92" extrusionOk="0">
                  <a:moveTo>
                    <a:pt x="167" y="18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89" y="7"/>
                    <a:pt x="36" y="36"/>
                    <a:pt x="0" y="80"/>
                  </a:cubicBezTo>
                  <a:cubicBezTo>
                    <a:pt x="3" y="84"/>
                    <a:pt x="7" y="88"/>
                    <a:pt x="10" y="92"/>
                  </a:cubicBezTo>
                  <a:cubicBezTo>
                    <a:pt x="49" y="49"/>
                    <a:pt x="106" y="21"/>
                    <a:pt x="167" y="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6"/>
            <p:cNvSpPr/>
            <p:nvPr/>
          </p:nvSpPr>
          <p:spPr>
            <a:xfrm>
              <a:off x="4481513" y="5254625"/>
              <a:ext cx="133350" cy="201613"/>
            </a:xfrm>
            <a:custGeom>
              <a:avLst/>
              <a:gdLst/>
              <a:ahLst/>
              <a:cxnLst/>
              <a:rect l="l" t="t" r="r" b="b"/>
              <a:pathLst>
                <a:path w="85" h="128" extrusionOk="0">
                  <a:moveTo>
                    <a:pt x="48" y="41"/>
                  </a:moveTo>
                  <a:cubicBezTo>
                    <a:pt x="45" y="37"/>
                    <a:pt x="41" y="33"/>
                    <a:pt x="38" y="29"/>
                  </a:cubicBezTo>
                  <a:cubicBezTo>
                    <a:pt x="29" y="18"/>
                    <a:pt x="19" y="9"/>
                    <a:pt x="9" y="0"/>
                  </a:cubicBezTo>
                  <a:cubicBezTo>
                    <a:pt x="6" y="5"/>
                    <a:pt x="2" y="10"/>
                    <a:pt x="0" y="15"/>
                  </a:cubicBezTo>
                  <a:cubicBezTo>
                    <a:pt x="10" y="23"/>
                    <a:pt x="19" y="32"/>
                    <a:pt x="28" y="41"/>
                  </a:cubicBezTo>
                  <a:cubicBezTo>
                    <a:pt x="31" y="45"/>
                    <a:pt x="35" y="49"/>
                    <a:pt x="38" y="53"/>
                  </a:cubicBezTo>
                  <a:cubicBezTo>
                    <a:pt x="55" y="75"/>
                    <a:pt x="69" y="100"/>
                    <a:pt x="76" y="128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78" y="91"/>
                    <a:pt x="65" y="64"/>
                    <a:pt x="48" y="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6"/>
            <p:cNvSpPr/>
            <p:nvPr/>
          </p:nvSpPr>
          <p:spPr>
            <a:xfrm>
              <a:off x="4716463" y="5921375"/>
              <a:ext cx="50800" cy="106363"/>
            </a:xfrm>
            <a:custGeom>
              <a:avLst/>
              <a:gdLst/>
              <a:ahLst/>
              <a:cxnLst/>
              <a:rect l="l" t="t" r="r" b="b"/>
              <a:pathLst>
                <a:path w="32" h="67" extrusionOk="0">
                  <a:moveTo>
                    <a:pt x="0" y="67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10"/>
                  </a:lnTo>
                  <a:lnTo>
                    <a:pt x="11" y="10"/>
                  </a:lnTo>
                  <a:lnTo>
                    <a:pt x="11" y="27"/>
                  </a:lnTo>
                  <a:lnTo>
                    <a:pt x="27" y="27"/>
                  </a:lnTo>
                  <a:lnTo>
                    <a:pt x="27" y="37"/>
                  </a:lnTo>
                  <a:lnTo>
                    <a:pt x="11" y="37"/>
                  </a:lnTo>
                  <a:lnTo>
                    <a:pt x="11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56"/>
            <p:cNvSpPr/>
            <p:nvPr/>
          </p:nvSpPr>
          <p:spPr>
            <a:xfrm>
              <a:off x="4781551" y="5919788"/>
              <a:ext cx="55563" cy="109538"/>
            </a:xfrm>
            <a:custGeom>
              <a:avLst/>
              <a:gdLst/>
              <a:ahLst/>
              <a:cxnLst/>
              <a:rect l="l" t="t" r="r" b="b"/>
              <a:pathLst>
                <a:path w="35" h="69" extrusionOk="0">
                  <a:moveTo>
                    <a:pt x="0" y="17"/>
                  </a:moveTo>
                  <a:cubicBezTo>
                    <a:pt x="0" y="8"/>
                    <a:pt x="5" y="0"/>
                    <a:pt x="17" y="0"/>
                  </a:cubicBezTo>
                  <a:cubicBezTo>
                    <a:pt x="29" y="0"/>
                    <a:pt x="35" y="8"/>
                    <a:pt x="35" y="17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5" y="61"/>
                    <a:pt x="29" y="69"/>
                    <a:pt x="17" y="69"/>
                  </a:cubicBezTo>
                  <a:cubicBezTo>
                    <a:pt x="5" y="69"/>
                    <a:pt x="0" y="61"/>
                    <a:pt x="0" y="52"/>
                  </a:cubicBezTo>
                  <a:lnTo>
                    <a:pt x="0" y="17"/>
                  </a:lnTo>
                  <a:close/>
                  <a:moveTo>
                    <a:pt x="11" y="52"/>
                  </a:moveTo>
                  <a:cubicBezTo>
                    <a:pt x="11" y="57"/>
                    <a:pt x="13" y="59"/>
                    <a:pt x="17" y="59"/>
                  </a:cubicBezTo>
                  <a:cubicBezTo>
                    <a:pt x="22" y="59"/>
                    <a:pt x="23" y="57"/>
                    <a:pt x="23" y="5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3"/>
                    <a:pt x="22" y="10"/>
                    <a:pt x="17" y="10"/>
                  </a:cubicBezTo>
                  <a:cubicBezTo>
                    <a:pt x="13" y="10"/>
                    <a:pt x="11" y="13"/>
                    <a:pt x="11" y="18"/>
                  </a:cubicBezTo>
                  <a:lnTo>
                    <a:pt x="1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6"/>
            <p:cNvSpPr/>
            <p:nvPr/>
          </p:nvSpPr>
          <p:spPr>
            <a:xfrm>
              <a:off x="4852988" y="5921375"/>
              <a:ext cx="58738" cy="106363"/>
            </a:xfrm>
            <a:custGeom>
              <a:avLst/>
              <a:gdLst/>
              <a:ahLst/>
              <a:cxnLst/>
              <a:rect l="l" t="t" r="r" b="b"/>
              <a:pathLst>
                <a:path w="37" h="67" extrusionOk="0">
                  <a:moveTo>
                    <a:pt x="11" y="67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9" y="0"/>
                    <a:pt x="35" y="6"/>
                    <a:pt x="35" y="20"/>
                  </a:cubicBezTo>
                  <a:cubicBezTo>
                    <a:pt x="35" y="31"/>
                    <a:pt x="31" y="35"/>
                    <a:pt x="27" y="37"/>
                  </a:cubicBezTo>
                  <a:cubicBezTo>
                    <a:pt x="37" y="67"/>
                    <a:pt x="37" y="67"/>
                    <a:pt x="37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6" y="40"/>
                    <a:pt x="13" y="40"/>
                    <a:pt x="11" y="40"/>
                  </a:cubicBezTo>
                  <a:lnTo>
                    <a:pt x="11" y="67"/>
                  </a:lnTo>
                  <a:close/>
                  <a:moveTo>
                    <a:pt x="11" y="30"/>
                  </a:moveTo>
                  <a:cubicBezTo>
                    <a:pt x="15" y="30"/>
                    <a:pt x="15" y="30"/>
                    <a:pt x="15" y="30"/>
                  </a:cubicBezTo>
                  <a:cubicBezTo>
                    <a:pt x="22" y="30"/>
                    <a:pt x="24" y="28"/>
                    <a:pt x="24" y="20"/>
                  </a:cubicBezTo>
                  <a:cubicBezTo>
                    <a:pt x="24" y="12"/>
                    <a:pt x="22" y="10"/>
                    <a:pt x="15" y="10"/>
                  </a:cubicBezTo>
                  <a:cubicBezTo>
                    <a:pt x="11" y="10"/>
                    <a:pt x="11" y="10"/>
                    <a:pt x="11" y="10"/>
                  </a:cubicBezTo>
                  <a:lnTo>
                    <a:pt x="11" y="3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56"/>
            <p:cNvSpPr/>
            <p:nvPr/>
          </p:nvSpPr>
          <p:spPr>
            <a:xfrm>
              <a:off x="3889376" y="5921375"/>
              <a:ext cx="50800" cy="106363"/>
            </a:xfrm>
            <a:custGeom>
              <a:avLst/>
              <a:gdLst/>
              <a:ahLst/>
              <a:cxnLst/>
              <a:rect l="l" t="t" r="r" b="b"/>
              <a:pathLst>
                <a:path w="32" h="67" extrusionOk="0">
                  <a:moveTo>
                    <a:pt x="0" y="67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10"/>
                  </a:lnTo>
                  <a:lnTo>
                    <a:pt x="11" y="10"/>
                  </a:lnTo>
                  <a:lnTo>
                    <a:pt x="11" y="27"/>
                  </a:lnTo>
                  <a:lnTo>
                    <a:pt x="27" y="27"/>
                  </a:lnTo>
                  <a:lnTo>
                    <a:pt x="27" y="37"/>
                  </a:lnTo>
                  <a:lnTo>
                    <a:pt x="11" y="37"/>
                  </a:lnTo>
                  <a:lnTo>
                    <a:pt x="11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56"/>
            <p:cNvSpPr/>
            <p:nvPr/>
          </p:nvSpPr>
          <p:spPr>
            <a:xfrm>
              <a:off x="3954463" y="5919788"/>
              <a:ext cx="55563" cy="109538"/>
            </a:xfrm>
            <a:custGeom>
              <a:avLst/>
              <a:gdLst/>
              <a:ahLst/>
              <a:cxnLst/>
              <a:rect l="l" t="t" r="r" b="b"/>
              <a:pathLst>
                <a:path w="35" h="69" extrusionOk="0">
                  <a:moveTo>
                    <a:pt x="0" y="17"/>
                  </a:moveTo>
                  <a:cubicBezTo>
                    <a:pt x="0" y="8"/>
                    <a:pt x="5" y="0"/>
                    <a:pt x="17" y="0"/>
                  </a:cubicBezTo>
                  <a:cubicBezTo>
                    <a:pt x="29" y="0"/>
                    <a:pt x="35" y="8"/>
                    <a:pt x="35" y="17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5" y="61"/>
                    <a:pt x="29" y="69"/>
                    <a:pt x="17" y="69"/>
                  </a:cubicBezTo>
                  <a:cubicBezTo>
                    <a:pt x="5" y="69"/>
                    <a:pt x="0" y="61"/>
                    <a:pt x="0" y="52"/>
                  </a:cubicBezTo>
                  <a:lnTo>
                    <a:pt x="0" y="17"/>
                  </a:lnTo>
                  <a:close/>
                  <a:moveTo>
                    <a:pt x="11" y="52"/>
                  </a:moveTo>
                  <a:cubicBezTo>
                    <a:pt x="11" y="57"/>
                    <a:pt x="13" y="59"/>
                    <a:pt x="17" y="59"/>
                  </a:cubicBezTo>
                  <a:cubicBezTo>
                    <a:pt x="22" y="59"/>
                    <a:pt x="23" y="57"/>
                    <a:pt x="23" y="5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3"/>
                    <a:pt x="22" y="10"/>
                    <a:pt x="17" y="10"/>
                  </a:cubicBezTo>
                  <a:cubicBezTo>
                    <a:pt x="13" y="10"/>
                    <a:pt x="11" y="13"/>
                    <a:pt x="11" y="18"/>
                  </a:cubicBezTo>
                  <a:lnTo>
                    <a:pt x="1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56"/>
            <p:cNvSpPr/>
            <p:nvPr/>
          </p:nvSpPr>
          <p:spPr>
            <a:xfrm>
              <a:off x="4025901" y="5921375"/>
              <a:ext cx="58738" cy="106363"/>
            </a:xfrm>
            <a:custGeom>
              <a:avLst/>
              <a:gdLst/>
              <a:ahLst/>
              <a:cxnLst/>
              <a:rect l="l" t="t" r="r" b="b"/>
              <a:pathLst>
                <a:path w="37" h="67" extrusionOk="0">
                  <a:moveTo>
                    <a:pt x="11" y="67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9" y="0"/>
                    <a:pt x="36" y="6"/>
                    <a:pt x="36" y="20"/>
                  </a:cubicBezTo>
                  <a:cubicBezTo>
                    <a:pt x="36" y="31"/>
                    <a:pt x="31" y="35"/>
                    <a:pt x="27" y="37"/>
                  </a:cubicBezTo>
                  <a:cubicBezTo>
                    <a:pt x="37" y="67"/>
                    <a:pt x="37" y="67"/>
                    <a:pt x="37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6" y="40"/>
                    <a:pt x="13" y="40"/>
                    <a:pt x="11" y="40"/>
                  </a:cubicBezTo>
                  <a:lnTo>
                    <a:pt x="11" y="67"/>
                  </a:lnTo>
                  <a:close/>
                  <a:moveTo>
                    <a:pt x="11" y="30"/>
                  </a:moveTo>
                  <a:cubicBezTo>
                    <a:pt x="15" y="30"/>
                    <a:pt x="15" y="30"/>
                    <a:pt x="15" y="30"/>
                  </a:cubicBezTo>
                  <a:cubicBezTo>
                    <a:pt x="22" y="30"/>
                    <a:pt x="24" y="28"/>
                    <a:pt x="24" y="20"/>
                  </a:cubicBezTo>
                  <a:cubicBezTo>
                    <a:pt x="24" y="12"/>
                    <a:pt x="22" y="10"/>
                    <a:pt x="15" y="10"/>
                  </a:cubicBezTo>
                  <a:cubicBezTo>
                    <a:pt x="11" y="10"/>
                    <a:pt x="11" y="10"/>
                    <a:pt x="11" y="10"/>
                  </a:cubicBezTo>
                  <a:lnTo>
                    <a:pt x="11" y="3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56"/>
            <p:cNvSpPr/>
            <p:nvPr/>
          </p:nvSpPr>
          <p:spPr>
            <a:xfrm>
              <a:off x="4125913" y="5921375"/>
              <a:ext cx="96838" cy="106363"/>
            </a:xfrm>
            <a:custGeom>
              <a:avLst/>
              <a:gdLst/>
              <a:ahLst/>
              <a:cxnLst/>
              <a:rect l="l" t="t" r="r" b="b"/>
              <a:pathLst>
                <a:path w="61" h="67" extrusionOk="0">
                  <a:moveTo>
                    <a:pt x="26" y="0"/>
                  </a:moveTo>
                  <a:lnTo>
                    <a:pt x="35" y="0"/>
                  </a:lnTo>
                  <a:lnTo>
                    <a:pt x="43" y="43"/>
                  </a:lnTo>
                  <a:lnTo>
                    <a:pt x="43" y="43"/>
                  </a:lnTo>
                  <a:lnTo>
                    <a:pt x="50" y="0"/>
                  </a:lnTo>
                  <a:lnTo>
                    <a:pt x="61" y="0"/>
                  </a:lnTo>
                  <a:lnTo>
                    <a:pt x="49" y="67"/>
                  </a:lnTo>
                  <a:lnTo>
                    <a:pt x="39" y="67"/>
                  </a:lnTo>
                  <a:lnTo>
                    <a:pt x="31" y="23"/>
                  </a:lnTo>
                  <a:lnTo>
                    <a:pt x="31" y="23"/>
                  </a:lnTo>
                  <a:lnTo>
                    <a:pt x="23" y="67"/>
                  </a:lnTo>
                  <a:lnTo>
                    <a:pt x="13" y="67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8" y="43"/>
                  </a:lnTo>
                  <a:lnTo>
                    <a:pt x="18" y="43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56"/>
            <p:cNvSpPr/>
            <p:nvPr/>
          </p:nvSpPr>
          <p:spPr>
            <a:xfrm>
              <a:off x="4240213" y="5921375"/>
              <a:ext cx="17463" cy="1063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56"/>
            <p:cNvSpPr/>
            <p:nvPr/>
          </p:nvSpPr>
          <p:spPr>
            <a:xfrm>
              <a:off x="4281488" y="5921375"/>
              <a:ext cx="46038" cy="106363"/>
            </a:xfrm>
            <a:custGeom>
              <a:avLst/>
              <a:gdLst/>
              <a:ahLst/>
              <a:cxnLst/>
              <a:rect l="l" t="t" r="r" b="b"/>
              <a:pathLst>
                <a:path w="29" h="67" extrusionOk="0">
                  <a:moveTo>
                    <a:pt x="0" y="67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57"/>
                  </a:lnTo>
                  <a:lnTo>
                    <a:pt x="29" y="57"/>
                  </a:lnTo>
                  <a:lnTo>
                    <a:pt x="29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56"/>
            <p:cNvSpPr/>
            <p:nvPr/>
          </p:nvSpPr>
          <p:spPr>
            <a:xfrm>
              <a:off x="4343401" y="5921375"/>
              <a:ext cx="55563" cy="106363"/>
            </a:xfrm>
            <a:custGeom>
              <a:avLst/>
              <a:gdLst/>
              <a:ahLst/>
              <a:cxnLst/>
              <a:rect l="l" t="t" r="r" b="b"/>
              <a:pathLst>
                <a:path w="35" h="67" extrusionOk="0">
                  <a:moveTo>
                    <a:pt x="0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29" y="0"/>
                    <a:pt x="35" y="7"/>
                    <a:pt x="35" y="20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61"/>
                    <a:pt x="29" y="67"/>
                    <a:pt x="17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0"/>
                  </a:lnTo>
                  <a:close/>
                  <a:moveTo>
                    <a:pt x="11" y="58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21" y="58"/>
                    <a:pt x="23" y="55"/>
                    <a:pt x="23" y="4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2"/>
                    <a:pt x="21" y="10"/>
                    <a:pt x="15" y="10"/>
                  </a:cubicBezTo>
                  <a:cubicBezTo>
                    <a:pt x="11" y="10"/>
                    <a:pt x="11" y="10"/>
                    <a:pt x="11" y="10"/>
                  </a:cubicBezTo>
                  <a:lnTo>
                    <a:pt x="11" y="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56"/>
            <p:cNvSpPr/>
            <p:nvPr/>
          </p:nvSpPr>
          <p:spPr>
            <a:xfrm>
              <a:off x="4419601" y="5921375"/>
              <a:ext cx="46038" cy="106363"/>
            </a:xfrm>
            <a:custGeom>
              <a:avLst/>
              <a:gdLst/>
              <a:ahLst/>
              <a:cxnLst/>
              <a:rect l="l" t="t" r="r" b="b"/>
              <a:pathLst>
                <a:path w="29" h="67" extrusionOk="0">
                  <a:moveTo>
                    <a:pt x="0" y="67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57"/>
                  </a:lnTo>
                  <a:lnTo>
                    <a:pt x="29" y="57"/>
                  </a:lnTo>
                  <a:lnTo>
                    <a:pt x="29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56"/>
            <p:cNvSpPr/>
            <p:nvPr/>
          </p:nvSpPr>
          <p:spPr>
            <a:xfrm>
              <a:off x="4483101" y="5921375"/>
              <a:ext cx="19050" cy="1063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6"/>
            <p:cNvSpPr/>
            <p:nvPr/>
          </p:nvSpPr>
          <p:spPr>
            <a:xfrm>
              <a:off x="4524376" y="5921375"/>
              <a:ext cx="50800" cy="106363"/>
            </a:xfrm>
            <a:custGeom>
              <a:avLst/>
              <a:gdLst/>
              <a:ahLst/>
              <a:cxnLst/>
              <a:rect l="l" t="t" r="r" b="b"/>
              <a:pathLst>
                <a:path w="32" h="67" extrusionOk="0">
                  <a:moveTo>
                    <a:pt x="0" y="67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32" y="10"/>
                  </a:lnTo>
                  <a:lnTo>
                    <a:pt x="11" y="10"/>
                  </a:lnTo>
                  <a:lnTo>
                    <a:pt x="11" y="27"/>
                  </a:lnTo>
                  <a:lnTo>
                    <a:pt x="27" y="27"/>
                  </a:lnTo>
                  <a:lnTo>
                    <a:pt x="27" y="37"/>
                  </a:lnTo>
                  <a:lnTo>
                    <a:pt x="11" y="37"/>
                  </a:lnTo>
                  <a:lnTo>
                    <a:pt x="11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6"/>
            <p:cNvSpPr/>
            <p:nvPr/>
          </p:nvSpPr>
          <p:spPr>
            <a:xfrm>
              <a:off x="4592638" y="5921375"/>
              <a:ext cx="50800" cy="106363"/>
            </a:xfrm>
            <a:custGeom>
              <a:avLst/>
              <a:gdLst/>
              <a:ahLst/>
              <a:cxnLst/>
              <a:rect l="l" t="t" r="r" b="b"/>
              <a:pathLst>
                <a:path w="32" h="67" extrusionOk="0">
                  <a:moveTo>
                    <a:pt x="0" y="67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31" y="10"/>
                  </a:lnTo>
                  <a:lnTo>
                    <a:pt x="11" y="10"/>
                  </a:lnTo>
                  <a:lnTo>
                    <a:pt x="11" y="27"/>
                  </a:lnTo>
                  <a:lnTo>
                    <a:pt x="26" y="27"/>
                  </a:lnTo>
                  <a:lnTo>
                    <a:pt x="26" y="37"/>
                  </a:lnTo>
                  <a:lnTo>
                    <a:pt x="11" y="37"/>
                  </a:lnTo>
                  <a:lnTo>
                    <a:pt x="11" y="57"/>
                  </a:lnTo>
                  <a:lnTo>
                    <a:pt x="32" y="57"/>
                  </a:lnTo>
                  <a:lnTo>
                    <a:pt x="32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56"/>
            <p:cNvSpPr/>
            <p:nvPr/>
          </p:nvSpPr>
          <p:spPr>
            <a:xfrm>
              <a:off x="4656138" y="6010275"/>
              <a:ext cx="17463" cy="174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56"/>
            <p:cNvSpPr/>
            <p:nvPr/>
          </p:nvSpPr>
          <p:spPr>
            <a:xfrm>
              <a:off x="4959351" y="5921375"/>
              <a:ext cx="61913" cy="106363"/>
            </a:xfrm>
            <a:custGeom>
              <a:avLst/>
              <a:gdLst/>
              <a:ahLst/>
              <a:cxnLst/>
              <a:rect l="l" t="t" r="r" b="b"/>
              <a:pathLst>
                <a:path w="39" h="67" extrusionOk="0">
                  <a:moveTo>
                    <a:pt x="11" y="67"/>
                  </a:moveTo>
                  <a:lnTo>
                    <a:pt x="0" y="67"/>
                  </a:lnTo>
                  <a:lnTo>
                    <a:pt x="13" y="0"/>
                  </a:lnTo>
                  <a:lnTo>
                    <a:pt x="27" y="0"/>
                  </a:lnTo>
                  <a:lnTo>
                    <a:pt x="39" y="67"/>
                  </a:lnTo>
                  <a:lnTo>
                    <a:pt x="28" y="67"/>
                  </a:lnTo>
                  <a:lnTo>
                    <a:pt x="26" y="52"/>
                  </a:lnTo>
                  <a:lnTo>
                    <a:pt x="13" y="52"/>
                  </a:lnTo>
                  <a:lnTo>
                    <a:pt x="11" y="67"/>
                  </a:lnTo>
                  <a:close/>
                  <a:moveTo>
                    <a:pt x="15" y="42"/>
                  </a:moveTo>
                  <a:lnTo>
                    <a:pt x="24" y="42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15" y="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56"/>
            <p:cNvSpPr/>
            <p:nvPr/>
          </p:nvSpPr>
          <p:spPr>
            <a:xfrm>
              <a:off x="5037138" y="5921375"/>
              <a:ext cx="46038" cy="106363"/>
            </a:xfrm>
            <a:custGeom>
              <a:avLst/>
              <a:gdLst/>
              <a:ahLst/>
              <a:cxnLst/>
              <a:rect l="l" t="t" r="r" b="b"/>
              <a:pathLst>
                <a:path w="29" h="67" extrusionOk="0">
                  <a:moveTo>
                    <a:pt x="0" y="67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57"/>
                  </a:lnTo>
                  <a:lnTo>
                    <a:pt x="29" y="57"/>
                  </a:lnTo>
                  <a:lnTo>
                    <a:pt x="29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6"/>
            <p:cNvSpPr/>
            <p:nvPr/>
          </p:nvSpPr>
          <p:spPr>
            <a:xfrm>
              <a:off x="5095876" y="5921375"/>
              <a:ext cx="47625" cy="106363"/>
            </a:xfrm>
            <a:custGeom>
              <a:avLst/>
              <a:gdLst/>
              <a:ahLst/>
              <a:cxnLst/>
              <a:rect l="l" t="t" r="r" b="b"/>
              <a:pathLst>
                <a:path w="30" h="67" extrusionOk="0">
                  <a:moveTo>
                    <a:pt x="0" y="67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57"/>
                  </a:lnTo>
                  <a:lnTo>
                    <a:pt x="30" y="57"/>
                  </a:lnTo>
                  <a:lnTo>
                    <a:pt x="30" y="67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56"/>
            <p:cNvSpPr/>
            <p:nvPr/>
          </p:nvSpPr>
          <p:spPr>
            <a:xfrm>
              <a:off x="5156201" y="6010275"/>
              <a:ext cx="17463" cy="174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56"/>
            <p:cNvSpPr/>
            <p:nvPr/>
          </p:nvSpPr>
          <p:spPr>
            <a:xfrm>
              <a:off x="3590926" y="5618163"/>
              <a:ext cx="90488" cy="203200"/>
            </a:xfrm>
            <a:custGeom>
              <a:avLst/>
              <a:gdLst/>
              <a:ahLst/>
              <a:cxnLst/>
              <a:rect l="l" t="t" r="r" b="b"/>
              <a:pathLst>
                <a:path w="57" h="128" extrusionOk="0">
                  <a:moveTo>
                    <a:pt x="0" y="128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109"/>
                  </a:lnTo>
                  <a:lnTo>
                    <a:pt x="57" y="109"/>
                  </a:lnTo>
                  <a:lnTo>
                    <a:pt x="57" y="128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56"/>
            <p:cNvSpPr/>
            <p:nvPr/>
          </p:nvSpPr>
          <p:spPr>
            <a:xfrm>
              <a:off x="3713163" y="5618163"/>
              <a:ext cx="36513" cy="20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56"/>
            <p:cNvSpPr/>
            <p:nvPr/>
          </p:nvSpPr>
          <p:spPr>
            <a:xfrm>
              <a:off x="3783013" y="5618163"/>
              <a:ext cx="107950" cy="203200"/>
            </a:xfrm>
            <a:custGeom>
              <a:avLst/>
              <a:gdLst/>
              <a:ahLst/>
              <a:cxnLst/>
              <a:rect l="l" t="t" r="r" b="b"/>
              <a:pathLst>
                <a:path w="68" h="128" extrusionOk="0">
                  <a:moveTo>
                    <a:pt x="0" y="128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48" y="73"/>
                  </a:lnTo>
                  <a:lnTo>
                    <a:pt x="48" y="73"/>
                  </a:lnTo>
                  <a:lnTo>
                    <a:pt x="48" y="0"/>
                  </a:lnTo>
                  <a:lnTo>
                    <a:pt x="68" y="0"/>
                  </a:lnTo>
                  <a:lnTo>
                    <a:pt x="68" y="128"/>
                  </a:lnTo>
                  <a:lnTo>
                    <a:pt x="49" y="128"/>
                  </a:lnTo>
                  <a:lnTo>
                    <a:pt x="20" y="47"/>
                  </a:lnTo>
                  <a:lnTo>
                    <a:pt x="20" y="47"/>
                  </a:lnTo>
                  <a:lnTo>
                    <a:pt x="20" y="128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56"/>
            <p:cNvSpPr/>
            <p:nvPr/>
          </p:nvSpPr>
          <p:spPr>
            <a:xfrm>
              <a:off x="3924301" y="5613400"/>
              <a:ext cx="106363" cy="209550"/>
            </a:xfrm>
            <a:custGeom>
              <a:avLst/>
              <a:gdLst/>
              <a:ahLst/>
              <a:cxnLst/>
              <a:rect l="l" t="t" r="r" b="b"/>
              <a:pathLst>
                <a:path w="67" h="133" extrusionOk="0">
                  <a:moveTo>
                    <a:pt x="45" y="45"/>
                  </a:moveTo>
                  <a:cubicBezTo>
                    <a:pt x="45" y="35"/>
                    <a:pt x="45" y="35"/>
                    <a:pt x="45" y="35"/>
                  </a:cubicBezTo>
                  <a:cubicBezTo>
                    <a:pt x="45" y="24"/>
                    <a:pt x="40" y="20"/>
                    <a:pt x="34" y="20"/>
                  </a:cubicBezTo>
                  <a:cubicBezTo>
                    <a:pt x="25" y="20"/>
                    <a:pt x="23" y="24"/>
                    <a:pt x="23" y="34"/>
                  </a:cubicBezTo>
                  <a:cubicBezTo>
                    <a:pt x="23" y="100"/>
                    <a:pt x="23" y="100"/>
                    <a:pt x="23" y="100"/>
                  </a:cubicBezTo>
                  <a:cubicBezTo>
                    <a:pt x="23" y="109"/>
                    <a:pt x="25" y="114"/>
                    <a:pt x="34" y="114"/>
                  </a:cubicBezTo>
                  <a:cubicBezTo>
                    <a:pt x="42" y="114"/>
                    <a:pt x="45" y="109"/>
                    <a:pt x="45" y="101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67" y="118"/>
                    <a:pt x="57" y="133"/>
                    <a:pt x="34" y="133"/>
                  </a:cubicBezTo>
                  <a:cubicBezTo>
                    <a:pt x="11" y="133"/>
                    <a:pt x="0" y="118"/>
                    <a:pt x="0" y="10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1" y="0"/>
                    <a:pt x="34" y="0"/>
                  </a:cubicBezTo>
                  <a:cubicBezTo>
                    <a:pt x="57" y="0"/>
                    <a:pt x="67" y="16"/>
                    <a:pt x="67" y="36"/>
                  </a:cubicBezTo>
                  <a:cubicBezTo>
                    <a:pt x="67" y="45"/>
                    <a:pt x="67" y="45"/>
                    <a:pt x="67" y="45"/>
                  </a:cubicBezTo>
                  <a:lnTo>
                    <a:pt x="45" y="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56"/>
            <p:cNvSpPr/>
            <p:nvPr/>
          </p:nvSpPr>
          <p:spPr>
            <a:xfrm>
              <a:off x="4064001" y="5613400"/>
              <a:ext cx="107950" cy="209550"/>
            </a:xfrm>
            <a:custGeom>
              <a:avLst/>
              <a:gdLst/>
              <a:ahLst/>
              <a:cxnLst/>
              <a:rect l="l" t="t" r="r" b="b"/>
              <a:pathLst>
                <a:path w="68" h="133" extrusionOk="0">
                  <a:moveTo>
                    <a:pt x="0" y="33"/>
                  </a:moveTo>
                  <a:cubicBezTo>
                    <a:pt x="0" y="15"/>
                    <a:pt x="11" y="0"/>
                    <a:pt x="34" y="0"/>
                  </a:cubicBezTo>
                  <a:cubicBezTo>
                    <a:pt x="57" y="0"/>
                    <a:pt x="68" y="15"/>
                    <a:pt x="68" y="33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8" y="118"/>
                    <a:pt x="57" y="133"/>
                    <a:pt x="34" y="133"/>
                  </a:cubicBezTo>
                  <a:cubicBezTo>
                    <a:pt x="11" y="133"/>
                    <a:pt x="0" y="118"/>
                    <a:pt x="0" y="100"/>
                  </a:cubicBezTo>
                  <a:lnTo>
                    <a:pt x="0" y="33"/>
                  </a:lnTo>
                  <a:close/>
                  <a:moveTo>
                    <a:pt x="22" y="100"/>
                  </a:moveTo>
                  <a:cubicBezTo>
                    <a:pt x="22" y="109"/>
                    <a:pt x="25" y="114"/>
                    <a:pt x="34" y="114"/>
                  </a:cubicBezTo>
                  <a:cubicBezTo>
                    <a:pt x="43" y="114"/>
                    <a:pt x="46" y="109"/>
                    <a:pt x="46" y="100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6" y="24"/>
                    <a:pt x="43" y="20"/>
                    <a:pt x="34" y="20"/>
                  </a:cubicBezTo>
                  <a:cubicBezTo>
                    <a:pt x="25" y="20"/>
                    <a:pt x="22" y="24"/>
                    <a:pt x="22" y="34"/>
                  </a:cubicBezTo>
                  <a:lnTo>
                    <a:pt x="22" y="1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56"/>
            <p:cNvSpPr/>
            <p:nvPr/>
          </p:nvSpPr>
          <p:spPr>
            <a:xfrm>
              <a:off x="4205288" y="5616575"/>
              <a:ext cx="90488" cy="204788"/>
            </a:xfrm>
            <a:custGeom>
              <a:avLst/>
              <a:gdLst/>
              <a:ahLst/>
              <a:cxnLst/>
              <a:rect l="l" t="t" r="r" b="b"/>
              <a:pathLst>
                <a:path w="57" h="129" extrusionOk="0">
                  <a:moveTo>
                    <a:pt x="0" y="129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110"/>
                  </a:lnTo>
                  <a:lnTo>
                    <a:pt x="57" y="110"/>
                  </a:lnTo>
                  <a:lnTo>
                    <a:pt x="57" y="129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56"/>
            <p:cNvSpPr/>
            <p:nvPr/>
          </p:nvSpPr>
          <p:spPr>
            <a:xfrm>
              <a:off x="4324351" y="5616575"/>
              <a:ext cx="109538" cy="204788"/>
            </a:xfrm>
            <a:custGeom>
              <a:avLst/>
              <a:gdLst/>
              <a:ahLst/>
              <a:cxnLst/>
              <a:rect l="l" t="t" r="r" b="b"/>
              <a:pathLst>
                <a:path w="69" h="129" extrusionOk="0">
                  <a:moveTo>
                    <a:pt x="0" y="129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48" y="73"/>
                  </a:lnTo>
                  <a:lnTo>
                    <a:pt x="49" y="73"/>
                  </a:lnTo>
                  <a:lnTo>
                    <a:pt x="49" y="0"/>
                  </a:lnTo>
                  <a:lnTo>
                    <a:pt x="69" y="0"/>
                  </a:lnTo>
                  <a:lnTo>
                    <a:pt x="69" y="129"/>
                  </a:lnTo>
                  <a:lnTo>
                    <a:pt x="49" y="129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21" y="129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56"/>
            <p:cNvSpPr/>
            <p:nvPr/>
          </p:nvSpPr>
          <p:spPr>
            <a:xfrm>
              <a:off x="4540251" y="5618163"/>
              <a:ext cx="114300" cy="203200"/>
            </a:xfrm>
            <a:custGeom>
              <a:avLst/>
              <a:gdLst/>
              <a:ahLst/>
              <a:cxnLst/>
              <a:rect l="l" t="t" r="r" b="b"/>
              <a:pathLst>
                <a:path w="72" h="129" extrusionOk="0">
                  <a:moveTo>
                    <a:pt x="0" y="12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9" y="0"/>
                    <a:pt x="72" y="10"/>
                    <a:pt x="72" y="38"/>
                  </a:cubicBezTo>
                  <a:cubicBezTo>
                    <a:pt x="72" y="65"/>
                    <a:pt x="59" y="76"/>
                    <a:pt x="32" y="76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2" y="129"/>
                    <a:pt x="22" y="129"/>
                    <a:pt x="22" y="129"/>
                  </a:cubicBezTo>
                  <a:lnTo>
                    <a:pt x="0" y="129"/>
                  </a:lnTo>
                  <a:close/>
                  <a:moveTo>
                    <a:pt x="22" y="58"/>
                  </a:moveTo>
                  <a:cubicBezTo>
                    <a:pt x="31" y="58"/>
                    <a:pt x="31" y="58"/>
                    <a:pt x="31" y="58"/>
                  </a:cubicBezTo>
                  <a:cubicBezTo>
                    <a:pt x="45" y="58"/>
                    <a:pt x="50" y="53"/>
                    <a:pt x="50" y="38"/>
                  </a:cubicBezTo>
                  <a:cubicBezTo>
                    <a:pt x="50" y="22"/>
                    <a:pt x="45" y="18"/>
                    <a:pt x="31" y="18"/>
                  </a:cubicBezTo>
                  <a:cubicBezTo>
                    <a:pt x="22" y="18"/>
                    <a:pt x="22" y="18"/>
                    <a:pt x="22" y="18"/>
                  </a:cubicBezTo>
                  <a:lnTo>
                    <a:pt x="22" y="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56"/>
            <p:cNvSpPr/>
            <p:nvPr/>
          </p:nvSpPr>
          <p:spPr>
            <a:xfrm>
              <a:off x="4656138" y="5618163"/>
              <a:ext cx="119063" cy="203200"/>
            </a:xfrm>
            <a:custGeom>
              <a:avLst/>
              <a:gdLst/>
              <a:ahLst/>
              <a:cxnLst/>
              <a:rect l="l" t="t" r="r" b="b"/>
              <a:pathLst>
                <a:path w="75" h="128" extrusionOk="0">
                  <a:moveTo>
                    <a:pt x="21" y="128"/>
                  </a:moveTo>
                  <a:lnTo>
                    <a:pt x="0" y="128"/>
                  </a:lnTo>
                  <a:lnTo>
                    <a:pt x="24" y="0"/>
                  </a:lnTo>
                  <a:lnTo>
                    <a:pt x="51" y="0"/>
                  </a:lnTo>
                  <a:lnTo>
                    <a:pt x="75" y="128"/>
                  </a:lnTo>
                  <a:lnTo>
                    <a:pt x="54" y="128"/>
                  </a:lnTo>
                  <a:lnTo>
                    <a:pt x="50" y="99"/>
                  </a:lnTo>
                  <a:lnTo>
                    <a:pt x="25" y="99"/>
                  </a:lnTo>
                  <a:lnTo>
                    <a:pt x="21" y="128"/>
                  </a:lnTo>
                  <a:close/>
                  <a:moveTo>
                    <a:pt x="28" y="80"/>
                  </a:moveTo>
                  <a:lnTo>
                    <a:pt x="46" y="80"/>
                  </a:lnTo>
                  <a:lnTo>
                    <a:pt x="38" y="25"/>
                  </a:lnTo>
                  <a:lnTo>
                    <a:pt x="37" y="25"/>
                  </a:lnTo>
                  <a:lnTo>
                    <a:pt x="28" y="8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6"/>
            <p:cNvSpPr/>
            <p:nvPr/>
          </p:nvSpPr>
          <p:spPr>
            <a:xfrm>
              <a:off x="4799013" y="5618163"/>
              <a:ext cx="114300" cy="203200"/>
            </a:xfrm>
            <a:custGeom>
              <a:avLst/>
              <a:gdLst/>
              <a:ahLst/>
              <a:cxnLst/>
              <a:rect l="l" t="t" r="r" b="b"/>
              <a:pathLst>
                <a:path w="72" h="129" extrusionOk="0">
                  <a:moveTo>
                    <a:pt x="22" y="129"/>
                  </a:move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6" y="0"/>
                    <a:pt x="68" y="10"/>
                    <a:pt x="68" y="38"/>
                  </a:cubicBezTo>
                  <a:cubicBezTo>
                    <a:pt x="68" y="59"/>
                    <a:pt x="60" y="67"/>
                    <a:pt x="53" y="70"/>
                  </a:cubicBezTo>
                  <a:cubicBezTo>
                    <a:pt x="72" y="129"/>
                    <a:pt x="72" y="129"/>
                    <a:pt x="72" y="129"/>
                  </a:cubicBezTo>
                  <a:cubicBezTo>
                    <a:pt x="49" y="129"/>
                    <a:pt x="49" y="129"/>
                    <a:pt x="49" y="129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0" y="76"/>
                    <a:pt x="26" y="76"/>
                    <a:pt x="22" y="76"/>
                  </a:cubicBezTo>
                  <a:lnTo>
                    <a:pt x="22" y="129"/>
                  </a:lnTo>
                  <a:close/>
                  <a:moveTo>
                    <a:pt x="22" y="58"/>
                  </a:moveTo>
                  <a:cubicBezTo>
                    <a:pt x="30" y="58"/>
                    <a:pt x="30" y="58"/>
                    <a:pt x="30" y="58"/>
                  </a:cubicBezTo>
                  <a:cubicBezTo>
                    <a:pt x="42" y="58"/>
                    <a:pt x="46" y="53"/>
                    <a:pt x="46" y="38"/>
                  </a:cubicBezTo>
                  <a:cubicBezTo>
                    <a:pt x="46" y="22"/>
                    <a:pt x="42" y="18"/>
                    <a:pt x="30" y="18"/>
                  </a:cubicBezTo>
                  <a:cubicBezTo>
                    <a:pt x="22" y="18"/>
                    <a:pt x="22" y="18"/>
                    <a:pt x="22" y="18"/>
                  </a:cubicBezTo>
                  <a:lnTo>
                    <a:pt x="22" y="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56"/>
            <p:cNvSpPr/>
            <p:nvPr/>
          </p:nvSpPr>
          <p:spPr>
            <a:xfrm>
              <a:off x="4935538" y="5618163"/>
              <a:ext cx="112713" cy="203200"/>
            </a:xfrm>
            <a:custGeom>
              <a:avLst/>
              <a:gdLst/>
              <a:ahLst/>
              <a:cxnLst/>
              <a:rect l="l" t="t" r="r" b="b"/>
              <a:pathLst>
                <a:path w="71" h="128" extrusionOk="0">
                  <a:moveTo>
                    <a:pt x="0" y="128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46" y="0"/>
                  </a:lnTo>
                  <a:lnTo>
                    <a:pt x="68" y="0"/>
                  </a:lnTo>
                  <a:lnTo>
                    <a:pt x="44" y="47"/>
                  </a:lnTo>
                  <a:lnTo>
                    <a:pt x="71" y="128"/>
                  </a:lnTo>
                  <a:lnTo>
                    <a:pt x="48" y="128"/>
                  </a:lnTo>
                  <a:lnTo>
                    <a:pt x="30" y="68"/>
                  </a:lnTo>
                  <a:lnTo>
                    <a:pt x="30" y="68"/>
                  </a:lnTo>
                  <a:lnTo>
                    <a:pt x="22" y="82"/>
                  </a:lnTo>
                  <a:lnTo>
                    <a:pt x="22" y="128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56"/>
            <p:cNvSpPr/>
            <p:nvPr/>
          </p:nvSpPr>
          <p:spPr>
            <a:xfrm>
              <a:off x="5124451" y="5618163"/>
              <a:ext cx="101600" cy="203200"/>
            </a:xfrm>
            <a:custGeom>
              <a:avLst/>
              <a:gdLst/>
              <a:ahLst/>
              <a:cxnLst/>
              <a:rect l="l" t="t" r="r" b="b"/>
              <a:pathLst>
                <a:path w="64" h="128" extrusionOk="0">
                  <a:moveTo>
                    <a:pt x="5" y="19"/>
                  </a:moveTo>
                  <a:lnTo>
                    <a:pt x="5" y="0"/>
                  </a:lnTo>
                  <a:lnTo>
                    <a:pt x="64" y="0"/>
                  </a:lnTo>
                  <a:lnTo>
                    <a:pt x="64" y="21"/>
                  </a:lnTo>
                  <a:lnTo>
                    <a:pt x="23" y="109"/>
                  </a:lnTo>
                  <a:lnTo>
                    <a:pt x="64" y="109"/>
                  </a:lnTo>
                  <a:lnTo>
                    <a:pt x="64" y="128"/>
                  </a:lnTo>
                  <a:lnTo>
                    <a:pt x="0" y="128"/>
                  </a:lnTo>
                  <a:lnTo>
                    <a:pt x="0" y="107"/>
                  </a:lnTo>
                  <a:lnTo>
                    <a:pt x="42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56"/>
            <p:cNvSpPr/>
            <p:nvPr/>
          </p:nvSpPr>
          <p:spPr>
            <a:xfrm>
              <a:off x="5248276" y="5614988"/>
              <a:ext cx="107950" cy="209550"/>
            </a:xfrm>
            <a:custGeom>
              <a:avLst/>
              <a:gdLst/>
              <a:ahLst/>
              <a:cxnLst/>
              <a:rect l="l" t="t" r="r" b="b"/>
              <a:pathLst>
                <a:path w="68" h="133" extrusionOk="0">
                  <a:moveTo>
                    <a:pt x="0" y="33"/>
                  </a:moveTo>
                  <a:cubicBezTo>
                    <a:pt x="0" y="15"/>
                    <a:pt x="11" y="0"/>
                    <a:pt x="34" y="0"/>
                  </a:cubicBezTo>
                  <a:cubicBezTo>
                    <a:pt x="58" y="0"/>
                    <a:pt x="68" y="15"/>
                    <a:pt x="68" y="33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8" y="118"/>
                    <a:pt x="58" y="133"/>
                    <a:pt x="34" y="133"/>
                  </a:cubicBezTo>
                  <a:cubicBezTo>
                    <a:pt x="11" y="133"/>
                    <a:pt x="0" y="118"/>
                    <a:pt x="0" y="100"/>
                  </a:cubicBezTo>
                  <a:lnTo>
                    <a:pt x="0" y="33"/>
                  </a:lnTo>
                  <a:close/>
                  <a:moveTo>
                    <a:pt x="23" y="99"/>
                  </a:moveTo>
                  <a:cubicBezTo>
                    <a:pt x="23" y="109"/>
                    <a:pt x="25" y="113"/>
                    <a:pt x="34" y="113"/>
                  </a:cubicBezTo>
                  <a:cubicBezTo>
                    <a:pt x="43" y="113"/>
                    <a:pt x="46" y="109"/>
                    <a:pt x="46" y="99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6" y="24"/>
                    <a:pt x="43" y="19"/>
                    <a:pt x="34" y="19"/>
                  </a:cubicBezTo>
                  <a:cubicBezTo>
                    <a:pt x="25" y="19"/>
                    <a:pt x="23" y="24"/>
                    <a:pt x="23" y="34"/>
                  </a:cubicBezTo>
                  <a:lnTo>
                    <a:pt x="23" y="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6"/>
            <p:cNvSpPr/>
            <p:nvPr/>
          </p:nvSpPr>
          <p:spPr>
            <a:xfrm>
              <a:off x="5381626" y="5614988"/>
              <a:ext cx="109538" cy="209550"/>
            </a:xfrm>
            <a:custGeom>
              <a:avLst/>
              <a:gdLst/>
              <a:ahLst/>
              <a:cxnLst/>
              <a:rect l="l" t="t" r="r" b="b"/>
              <a:pathLst>
                <a:path w="69" h="133" extrusionOk="0">
                  <a:moveTo>
                    <a:pt x="0" y="33"/>
                  </a:moveTo>
                  <a:cubicBezTo>
                    <a:pt x="0" y="15"/>
                    <a:pt x="11" y="0"/>
                    <a:pt x="34" y="0"/>
                  </a:cubicBezTo>
                  <a:cubicBezTo>
                    <a:pt x="58" y="0"/>
                    <a:pt x="69" y="15"/>
                    <a:pt x="69" y="33"/>
                  </a:cubicBezTo>
                  <a:cubicBezTo>
                    <a:pt x="69" y="100"/>
                    <a:pt x="69" y="100"/>
                    <a:pt x="69" y="100"/>
                  </a:cubicBezTo>
                  <a:cubicBezTo>
                    <a:pt x="69" y="118"/>
                    <a:pt x="58" y="133"/>
                    <a:pt x="34" y="133"/>
                  </a:cubicBezTo>
                  <a:cubicBezTo>
                    <a:pt x="11" y="133"/>
                    <a:pt x="0" y="118"/>
                    <a:pt x="0" y="100"/>
                  </a:cubicBezTo>
                  <a:lnTo>
                    <a:pt x="0" y="33"/>
                  </a:lnTo>
                  <a:close/>
                  <a:moveTo>
                    <a:pt x="23" y="99"/>
                  </a:moveTo>
                  <a:cubicBezTo>
                    <a:pt x="23" y="109"/>
                    <a:pt x="26" y="113"/>
                    <a:pt x="34" y="113"/>
                  </a:cubicBezTo>
                  <a:cubicBezTo>
                    <a:pt x="43" y="113"/>
                    <a:pt x="46" y="109"/>
                    <a:pt x="46" y="99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6" y="24"/>
                    <a:pt x="43" y="19"/>
                    <a:pt x="34" y="19"/>
                  </a:cubicBezTo>
                  <a:cubicBezTo>
                    <a:pt x="26" y="19"/>
                    <a:pt x="23" y="24"/>
                    <a:pt x="23" y="34"/>
                  </a:cubicBezTo>
                  <a:lnTo>
                    <a:pt x="23" y="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6"/>
            <p:cNvSpPr/>
            <p:nvPr/>
          </p:nvSpPr>
          <p:spPr>
            <a:xfrm>
              <a:off x="5511801" y="5784850"/>
              <a:ext cx="41275" cy="39688"/>
            </a:xfrm>
            <a:custGeom>
              <a:avLst/>
              <a:gdLst/>
              <a:ahLst/>
              <a:cxnLst/>
              <a:rect l="l" t="t" r="r" b="b"/>
              <a:pathLst>
                <a:path w="26" h="25" extrusionOk="0">
                  <a:moveTo>
                    <a:pt x="0" y="13"/>
                  </a:moveTo>
                  <a:cubicBezTo>
                    <a:pt x="0" y="5"/>
                    <a:pt x="6" y="0"/>
                    <a:pt x="13" y="0"/>
                  </a:cubicBezTo>
                  <a:cubicBezTo>
                    <a:pt x="20" y="0"/>
                    <a:pt x="26" y="5"/>
                    <a:pt x="26" y="13"/>
                  </a:cubicBezTo>
                  <a:cubicBezTo>
                    <a:pt x="26" y="20"/>
                    <a:pt x="20" y="25"/>
                    <a:pt x="13" y="25"/>
                  </a:cubicBezTo>
                  <a:cubicBezTo>
                    <a:pt x="6" y="25"/>
                    <a:pt x="0" y="20"/>
                    <a:pt x="0" y="13"/>
                  </a:cubicBezTo>
                  <a:close/>
                  <a:moveTo>
                    <a:pt x="13" y="3"/>
                  </a:moveTo>
                  <a:cubicBezTo>
                    <a:pt x="8" y="3"/>
                    <a:pt x="4" y="7"/>
                    <a:pt x="4" y="13"/>
                  </a:cubicBezTo>
                  <a:cubicBezTo>
                    <a:pt x="4" y="18"/>
                    <a:pt x="8" y="23"/>
                    <a:pt x="13" y="23"/>
                  </a:cubicBezTo>
                  <a:cubicBezTo>
                    <a:pt x="18" y="23"/>
                    <a:pt x="23" y="18"/>
                    <a:pt x="23" y="13"/>
                  </a:cubicBezTo>
                  <a:cubicBezTo>
                    <a:pt x="23" y="7"/>
                    <a:pt x="18" y="3"/>
                    <a:pt x="13" y="3"/>
                  </a:cubicBezTo>
                  <a:close/>
                  <a:moveTo>
                    <a:pt x="11" y="2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7" y="6"/>
                    <a:pt x="19" y="7"/>
                    <a:pt x="19" y="10"/>
                  </a:cubicBezTo>
                  <a:cubicBezTo>
                    <a:pt x="19" y="12"/>
                    <a:pt x="17" y="13"/>
                    <a:pt x="15" y="14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1" y="14"/>
                    <a:pt x="11" y="14"/>
                    <a:pt x="11" y="14"/>
                  </a:cubicBezTo>
                  <a:lnTo>
                    <a:pt x="11" y="20"/>
                  </a:lnTo>
                  <a:close/>
                  <a:moveTo>
                    <a:pt x="11" y="11"/>
                  </a:moveTo>
                  <a:cubicBezTo>
                    <a:pt x="13" y="11"/>
                    <a:pt x="13" y="11"/>
                    <a:pt x="13" y="11"/>
                  </a:cubicBezTo>
                  <a:cubicBezTo>
                    <a:pt x="15" y="11"/>
                    <a:pt x="16" y="11"/>
                    <a:pt x="16" y="10"/>
                  </a:cubicBezTo>
                  <a:cubicBezTo>
                    <a:pt x="16" y="8"/>
                    <a:pt x="15" y="8"/>
                    <a:pt x="13" y="8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1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28780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857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3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36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685800" lvl="1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028700" lvl="2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371600" lvl="3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1714500" lvl="4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057400" lvl="5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2400300" lvl="6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2743200" lvl="7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3086100" lvl="8" indent="-171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4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80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4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8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1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Two Content">
  <p:cSld name="Title 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body" idx="1"/>
          </p:nvPr>
        </p:nvSpPr>
        <p:spPr>
          <a:xfrm>
            <a:off x="575357" y="1344121"/>
            <a:ext cx="3839891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body" idx="2"/>
          </p:nvPr>
        </p:nvSpPr>
        <p:spPr>
          <a:xfrm>
            <a:off x="4732611" y="1344121"/>
            <a:ext cx="3839891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1963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eft Column">
  <p:cSld name="Title Left Colum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 txBox="1">
            <a:spLocks noGrp="1"/>
          </p:cNvSpPr>
          <p:nvPr>
            <p:ph type="body" idx="1"/>
          </p:nvPr>
        </p:nvSpPr>
        <p:spPr>
          <a:xfrm>
            <a:off x="575357" y="1344121"/>
            <a:ext cx="3839891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7692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Right Content">
  <p:cSld name="Title Right Conte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1"/>
          <p:cNvSpPr txBox="1">
            <a:spLocks noGrp="1"/>
          </p:cNvSpPr>
          <p:nvPr>
            <p:ph type="body" idx="1"/>
          </p:nvPr>
        </p:nvSpPr>
        <p:spPr>
          <a:xfrm>
            <a:off x="4732611" y="1344121"/>
            <a:ext cx="3839891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4209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ow Content">
  <p:cSld name="Title Low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2"/>
          <p:cNvSpPr txBox="1">
            <a:spLocks noGrp="1"/>
          </p:cNvSpPr>
          <p:nvPr>
            <p:ph type="body" idx="1"/>
          </p:nvPr>
        </p:nvSpPr>
        <p:spPr>
          <a:xfrm>
            <a:off x="575357" y="3158428"/>
            <a:ext cx="7997145" cy="147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35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383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Google Shape;11;p27"/>
          <p:cNvSpPr txBox="1"/>
          <p:nvPr/>
        </p:nvSpPr>
        <p:spPr>
          <a:xfrm>
            <a:off x="8257739" y="4805244"/>
            <a:ext cx="314619" cy="10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7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27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523890" y="4744642"/>
            <a:ext cx="1926121" cy="2619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7"/>
          <p:cNvSpPr/>
          <p:nvPr/>
        </p:nvSpPr>
        <p:spPr>
          <a:xfrm>
            <a:off x="-4631" y="-1831"/>
            <a:ext cx="9153321" cy="275085"/>
          </a:xfrm>
          <a:custGeom>
            <a:avLst/>
            <a:gdLst/>
            <a:ahLst/>
            <a:cxnLst/>
            <a:rect l="l" t="t" r="r" b="b"/>
            <a:pathLst>
              <a:path w="10008" h="10067" extrusionOk="0">
                <a:moveTo>
                  <a:pt x="5" y="66"/>
                </a:moveTo>
                <a:lnTo>
                  <a:pt x="10003" y="0"/>
                </a:lnTo>
                <a:cubicBezTo>
                  <a:pt x="10004" y="2614"/>
                  <a:pt x="10007" y="2614"/>
                  <a:pt x="10008" y="5228"/>
                </a:cubicBezTo>
                <a:lnTo>
                  <a:pt x="1129" y="5323"/>
                </a:lnTo>
                <a:cubicBezTo>
                  <a:pt x="969" y="5323"/>
                  <a:pt x="838" y="6040"/>
                  <a:pt x="725" y="8098"/>
                </a:cubicBezTo>
                <a:lnTo>
                  <a:pt x="725" y="8098"/>
                </a:lnTo>
                <a:cubicBezTo>
                  <a:pt x="712" y="8366"/>
                  <a:pt x="697" y="8635"/>
                  <a:pt x="684" y="8993"/>
                </a:cubicBezTo>
                <a:cubicBezTo>
                  <a:pt x="665" y="9261"/>
                  <a:pt x="649" y="9709"/>
                  <a:pt x="633" y="10067"/>
                </a:cubicBezTo>
                <a:cubicBezTo>
                  <a:pt x="615" y="9709"/>
                  <a:pt x="600" y="9261"/>
                  <a:pt x="584" y="8993"/>
                </a:cubicBezTo>
                <a:cubicBezTo>
                  <a:pt x="568" y="8635"/>
                  <a:pt x="555" y="8366"/>
                  <a:pt x="540" y="8098"/>
                </a:cubicBezTo>
                <a:lnTo>
                  <a:pt x="540" y="8098"/>
                </a:lnTo>
                <a:cubicBezTo>
                  <a:pt x="429" y="6129"/>
                  <a:pt x="291" y="5323"/>
                  <a:pt x="136" y="5323"/>
                </a:cubicBezTo>
                <a:lnTo>
                  <a:pt x="0" y="5329"/>
                </a:lnTo>
                <a:cubicBezTo>
                  <a:pt x="2" y="3575"/>
                  <a:pt x="3" y="1820"/>
                  <a:pt x="5" y="6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1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35286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04">
          <p15:clr>
            <a:srgbClr val="F26B43"/>
          </p15:clr>
        </p15:guide>
        <p15:guide id="2" orient="horz" pos="3888">
          <p15:clr>
            <a:srgbClr val="F26B43"/>
          </p15:clr>
        </p15:guide>
        <p15:guide id="3" orient="horz" pos="1128">
          <p15:clr>
            <a:srgbClr val="F26B43"/>
          </p15:clr>
        </p15:guide>
        <p15:guide id="4" orient="horz" pos="1056">
          <p15:clr>
            <a:srgbClr val="F26B43"/>
          </p15:clr>
        </p15:guide>
        <p15:guide id="5" orient="horz" pos="384">
          <p15:clr>
            <a:srgbClr val="F26B43"/>
          </p15:clr>
        </p15:guide>
        <p15:guide id="6" pos="768">
          <p15:clr>
            <a:srgbClr val="F26B43"/>
          </p15:clr>
        </p15:guide>
        <p15:guide id="7" pos="480">
          <p15:clr>
            <a:srgbClr val="F26B43"/>
          </p15:clr>
        </p15:guide>
        <p15:guide id="8" pos="7200">
          <p15:clr>
            <a:srgbClr val="F26B43"/>
          </p15:clr>
        </p15:guide>
        <p15:guide id="9" orient="horz" pos="3456">
          <p15:clr>
            <a:srgbClr val="F26B43"/>
          </p15:clr>
        </p15:guide>
        <p15:guide id="10" pos="3840">
          <p15:clr>
            <a:srgbClr val="F26B43"/>
          </p15:clr>
        </p15:guide>
        <p15:guide id="11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DC8DF-5004-C60F-8C62-D0394D2AA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2D32-169C-3886-82AF-AF536574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799" y="305990"/>
            <a:ext cx="6024985" cy="871538"/>
          </a:xfrm>
        </p:spPr>
        <p:txBody>
          <a:bodyPr>
            <a:normAutofit fontScale="90000"/>
          </a:bodyPr>
          <a:lstStyle/>
          <a:p>
            <a:pPr marL="0" lvl="0" indent="0" algn="ctr">
              <a:buNone/>
            </a:pPr>
            <a:r>
              <a:rPr sz="3600" dirty="0"/>
              <a:t>GitHub and Data Reproducibility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D1D6B-5B34-B5EE-A2B6-640D9B4B3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02030" y="4099906"/>
            <a:ext cx="1739939" cy="429372"/>
          </a:xfrm>
        </p:spPr>
        <p:txBody>
          <a:bodyPr>
            <a:normAutofit fontScale="92500" lnSpcReduction="10000"/>
          </a:bodyPr>
          <a:lstStyle/>
          <a:p>
            <a:pPr marL="0" lvl="0" indent="0" algn="ctr">
              <a:buNone/>
            </a:pPr>
            <a:r>
              <a:rPr sz="2000" dirty="0"/>
              <a:t>Mason Fidino</a:t>
            </a:r>
          </a:p>
        </p:txBody>
      </p:sp>
      <p:pic>
        <p:nvPicPr>
          <p:cNvPr id="3" name="Picture 1" descr="./images/github-mark.png">
            <a:extLst>
              <a:ext uri="{FF2B5EF4-FFF2-40B4-BE49-F238E27FC236}">
                <a16:creationId xmlns:a16="http://schemas.microsoft.com/office/drawing/2014/main" id="{C0120645-AD05-BFCB-F3D1-DC3C976EAC8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8991" y="1543051"/>
            <a:ext cx="2406018" cy="240601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727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E6E547-ED0A-14B1-26CB-1D8CE4DCFD8A}"/>
              </a:ext>
            </a:extLst>
          </p:cNvPr>
          <p:cNvSpPr/>
          <p:nvPr/>
        </p:nvSpPr>
        <p:spPr>
          <a:xfrm>
            <a:off x="459594" y="4495401"/>
            <a:ext cx="2522978" cy="6480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What is a </a:t>
            </a:r>
            <a:r>
              <a:rPr dirty="0"/>
              <a:t>Repository</a:t>
            </a:r>
            <a:r>
              <a:rPr lang="en-US" dirty="0"/>
              <a:t> (repo)?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06367"/>
            <a:ext cx="7886700" cy="1340469"/>
          </a:xfrm>
        </p:spPr>
        <p:txBody>
          <a:bodyPr>
            <a:normAutofit/>
          </a:bodyPr>
          <a:lstStyle/>
          <a:p>
            <a:pPr marL="85725" lvl="0" indent="0">
              <a:buNone/>
            </a:pPr>
            <a:r>
              <a:rPr sz="2000" b="1" dirty="0"/>
              <a:t>Definition</a:t>
            </a:r>
            <a:r>
              <a:rPr sz="2000" dirty="0"/>
              <a:t>: a</a:t>
            </a:r>
            <a:r>
              <a:rPr lang="en-US" sz="2000" dirty="0"/>
              <a:t> project folder that GitHub is tracking (i.e., where you have your code and data for a project). These can be </a:t>
            </a:r>
            <a:r>
              <a:rPr lang="en-US" sz="2000" i="1" dirty="0"/>
              <a:t>local</a:t>
            </a:r>
            <a:r>
              <a:rPr lang="en-US" sz="2000" dirty="0"/>
              <a:t> and </a:t>
            </a:r>
            <a:r>
              <a:rPr lang="en-US" sz="2000" i="1" dirty="0"/>
              <a:t>remote</a:t>
            </a:r>
            <a:r>
              <a:rPr lang="en-US" sz="2000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16ED8B-C526-431B-2C34-1E9444EB575F}"/>
              </a:ext>
            </a:extLst>
          </p:cNvPr>
          <p:cNvGrpSpPr/>
          <p:nvPr/>
        </p:nvGrpSpPr>
        <p:grpSpPr>
          <a:xfrm>
            <a:off x="1377371" y="1555995"/>
            <a:ext cx="2067701" cy="2424940"/>
            <a:chOff x="1029299" y="2343345"/>
            <a:chExt cx="2067701" cy="242494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BDD68D8-52E8-F312-B5F3-D045BE87C091}"/>
                </a:ext>
              </a:extLst>
            </p:cNvPr>
            <p:cNvSpPr/>
            <p:nvPr/>
          </p:nvSpPr>
          <p:spPr>
            <a:xfrm>
              <a:off x="1029299" y="2571750"/>
              <a:ext cx="1862314" cy="21965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omputer&quot; Icon - Download for free – Iconduck">
              <a:extLst>
                <a:ext uri="{FF2B5EF4-FFF2-40B4-BE49-F238E27FC236}">
                  <a16:creationId xmlns:a16="http://schemas.microsoft.com/office/drawing/2014/main" id="{F0B7C94F-77DC-EAF7-5327-23A88066E4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8062" y="2343345"/>
              <a:ext cx="528938" cy="528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897B89B-9D10-079E-2F96-7CC2F34CDB08}"/>
                </a:ext>
              </a:extLst>
            </p:cNvPr>
            <p:cNvSpPr/>
            <p:nvPr/>
          </p:nvSpPr>
          <p:spPr>
            <a:xfrm>
              <a:off x="1352849" y="3100688"/>
              <a:ext cx="1215213" cy="143919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Folder - Free files and folders icons">
              <a:extLst>
                <a:ext uri="{FF2B5EF4-FFF2-40B4-BE49-F238E27FC236}">
                  <a16:creationId xmlns:a16="http://schemas.microsoft.com/office/drawing/2014/main" id="{00A6DB44-AC81-A81B-C400-AEC2E8B8D1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3810" y="2925210"/>
              <a:ext cx="426599" cy="426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B74ED6-26F4-26BF-B92A-4C4F61B9C74E}"/>
                </a:ext>
              </a:extLst>
            </p:cNvPr>
            <p:cNvSpPr txBox="1"/>
            <p:nvPr/>
          </p:nvSpPr>
          <p:spPr>
            <a:xfrm>
              <a:off x="1639309" y="3259295"/>
              <a:ext cx="742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CA0BA2-D37D-29D4-1F30-BDA641B953FD}"/>
                </a:ext>
              </a:extLst>
            </p:cNvPr>
            <p:cNvSpPr txBox="1"/>
            <p:nvPr/>
          </p:nvSpPr>
          <p:spPr>
            <a:xfrm>
              <a:off x="1639309" y="3619439"/>
              <a:ext cx="742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4DF27D-B3C2-9C2E-9AA8-E45760CA63A8}"/>
                </a:ext>
              </a:extLst>
            </p:cNvPr>
            <p:cNvSpPr txBox="1"/>
            <p:nvPr/>
          </p:nvSpPr>
          <p:spPr>
            <a:xfrm>
              <a:off x="1527605" y="3972899"/>
              <a:ext cx="96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plots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CB3C6D1-F8A6-1272-7532-052327408CA4}"/>
              </a:ext>
            </a:extLst>
          </p:cNvPr>
          <p:cNvSpPr txBox="1"/>
          <p:nvPr/>
        </p:nvSpPr>
        <p:spPr>
          <a:xfrm>
            <a:off x="302952" y="4161283"/>
            <a:ext cx="411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repo on your computer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95FB80-C78D-8A81-63B9-6FF5DF89173E}"/>
              </a:ext>
            </a:extLst>
          </p:cNvPr>
          <p:cNvGrpSpPr/>
          <p:nvPr/>
        </p:nvGrpSpPr>
        <p:grpSpPr>
          <a:xfrm>
            <a:off x="5448191" y="1502816"/>
            <a:ext cx="2162725" cy="2500774"/>
            <a:chOff x="5448191" y="1881173"/>
            <a:chExt cx="2162725" cy="250077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D833FE0-92A2-5E41-AB2B-BFB6F665AB83}"/>
                </a:ext>
              </a:extLst>
            </p:cNvPr>
            <p:cNvSpPr/>
            <p:nvPr/>
          </p:nvSpPr>
          <p:spPr>
            <a:xfrm>
              <a:off x="5448191" y="2185412"/>
              <a:ext cx="1862314" cy="21965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EC48649-9DA2-782B-E154-B11E99272BDC}"/>
                </a:ext>
              </a:extLst>
            </p:cNvPr>
            <p:cNvSpPr/>
            <p:nvPr/>
          </p:nvSpPr>
          <p:spPr>
            <a:xfrm>
              <a:off x="5771741" y="2714350"/>
              <a:ext cx="1215213" cy="143919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4" descr="Folder - Free files and folders icons">
              <a:extLst>
                <a:ext uri="{FF2B5EF4-FFF2-40B4-BE49-F238E27FC236}">
                  <a16:creationId xmlns:a16="http://schemas.microsoft.com/office/drawing/2014/main" id="{EC84F060-372E-1C55-0583-F941E8C9AE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702" y="2538872"/>
              <a:ext cx="426599" cy="426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CD9CFC-BD7D-EA92-10CF-A55DB9B52CD3}"/>
                </a:ext>
              </a:extLst>
            </p:cNvPr>
            <p:cNvSpPr txBox="1"/>
            <p:nvPr/>
          </p:nvSpPr>
          <p:spPr>
            <a:xfrm>
              <a:off x="6058201" y="2872957"/>
              <a:ext cx="742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1F545D-0C00-1717-0F93-EED656EA7BA9}"/>
                </a:ext>
              </a:extLst>
            </p:cNvPr>
            <p:cNvSpPr txBox="1"/>
            <p:nvPr/>
          </p:nvSpPr>
          <p:spPr>
            <a:xfrm>
              <a:off x="6058201" y="3233101"/>
              <a:ext cx="742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6B5A9C-422D-6878-716E-4350AE8F1889}"/>
                </a:ext>
              </a:extLst>
            </p:cNvPr>
            <p:cNvSpPr txBox="1"/>
            <p:nvPr/>
          </p:nvSpPr>
          <p:spPr>
            <a:xfrm>
              <a:off x="5946497" y="3586561"/>
              <a:ext cx="96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plots</a:t>
              </a:r>
            </a:p>
          </p:txBody>
        </p:sp>
        <p:pic>
          <p:nvPicPr>
            <p:cNvPr id="1030" name="Picture 6" descr="Server - Free computer icons">
              <a:extLst>
                <a:ext uri="{FF2B5EF4-FFF2-40B4-BE49-F238E27FC236}">
                  <a16:creationId xmlns:a16="http://schemas.microsoft.com/office/drawing/2014/main" id="{089CB7AD-CB3B-AB24-E9A6-4F90F59FD1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6954" y="1881173"/>
              <a:ext cx="623962" cy="623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65BE8F7-72D5-502F-760B-2541F8359597}"/>
              </a:ext>
            </a:extLst>
          </p:cNvPr>
          <p:cNvSpPr txBox="1"/>
          <p:nvPr/>
        </p:nvSpPr>
        <p:spPr>
          <a:xfrm>
            <a:off x="4407884" y="4088122"/>
            <a:ext cx="443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remote repo is a version of your local repo stored on a GitHub server </a:t>
            </a:r>
          </a:p>
        </p:txBody>
      </p:sp>
    </p:spTree>
    <p:extLst>
      <p:ext uri="{BB962C8B-B14F-4D97-AF65-F5344CB8AC3E}">
        <p14:creationId xmlns:p14="http://schemas.microsoft.com/office/powerpoint/2010/main" val="14608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5468-C778-BCE7-CDC9-801AC8FA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How you sync information between your local and remote repo is related to most of the other GitHub terms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9A4B90-FF26-574A-D2DA-2D5F87569F15}"/>
              </a:ext>
            </a:extLst>
          </p:cNvPr>
          <p:cNvGrpSpPr/>
          <p:nvPr/>
        </p:nvGrpSpPr>
        <p:grpSpPr>
          <a:xfrm>
            <a:off x="1377371" y="1555995"/>
            <a:ext cx="2067701" cy="2424940"/>
            <a:chOff x="1029299" y="2343345"/>
            <a:chExt cx="2067701" cy="242494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5ED31F4-DA58-E4BE-080E-895FAB79C806}"/>
                </a:ext>
              </a:extLst>
            </p:cNvPr>
            <p:cNvSpPr/>
            <p:nvPr/>
          </p:nvSpPr>
          <p:spPr>
            <a:xfrm>
              <a:off x="1029299" y="2571750"/>
              <a:ext cx="1862314" cy="21965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2" descr="computer&quot; Icon - Download for free – Iconduck">
              <a:extLst>
                <a:ext uri="{FF2B5EF4-FFF2-40B4-BE49-F238E27FC236}">
                  <a16:creationId xmlns:a16="http://schemas.microsoft.com/office/drawing/2014/main" id="{1B182D39-F867-E652-5775-8CD849C9FC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8062" y="2343345"/>
              <a:ext cx="528938" cy="528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212A0F9-C961-5E7D-41CB-90D59E3047F0}"/>
                </a:ext>
              </a:extLst>
            </p:cNvPr>
            <p:cNvSpPr/>
            <p:nvPr/>
          </p:nvSpPr>
          <p:spPr>
            <a:xfrm>
              <a:off x="1352849" y="3100688"/>
              <a:ext cx="1215213" cy="143919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4" descr="Folder - Free files and folders icons">
              <a:extLst>
                <a:ext uri="{FF2B5EF4-FFF2-40B4-BE49-F238E27FC236}">
                  <a16:creationId xmlns:a16="http://schemas.microsoft.com/office/drawing/2014/main" id="{A5900D00-D458-04F5-9319-EB57245636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3810" y="2925210"/>
              <a:ext cx="426599" cy="426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684827-3BC1-5B3D-A550-2A9D07E1EADD}"/>
                </a:ext>
              </a:extLst>
            </p:cNvPr>
            <p:cNvSpPr txBox="1"/>
            <p:nvPr/>
          </p:nvSpPr>
          <p:spPr>
            <a:xfrm>
              <a:off x="1639309" y="3259295"/>
              <a:ext cx="742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6E49B6-E419-8CB4-974C-6AD2AC277C8F}"/>
                </a:ext>
              </a:extLst>
            </p:cNvPr>
            <p:cNvSpPr txBox="1"/>
            <p:nvPr/>
          </p:nvSpPr>
          <p:spPr>
            <a:xfrm>
              <a:off x="1639309" y="3619439"/>
              <a:ext cx="742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D28F10-80DB-9108-5ECA-FB90BDA1708E}"/>
                </a:ext>
              </a:extLst>
            </p:cNvPr>
            <p:cNvSpPr txBox="1"/>
            <p:nvPr/>
          </p:nvSpPr>
          <p:spPr>
            <a:xfrm>
              <a:off x="1527605" y="3972899"/>
              <a:ext cx="96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plots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14E7D8-13FD-83C3-4D25-8D193AD35270}"/>
              </a:ext>
            </a:extLst>
          </p:cNvPr>
          <p:cNvGrpSpPr/>
          <p:nvPr/>
        </p:nvGrpSpPr>
        <p:grpSpPr>
          <a:xfrm>
            <a:off x="5448191" y="1502816"/>
            <a:ext cx="2162725" cy="2500774"/>
            <a:chOff x="5448191" y="1881173"/>
            <a:chExt cx="2162725" cy="250077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19FEC11-8E9C-117A-30E8-6850578F4776}"/>
                </a:ext>
              </a:extLst>
            </p:cNvPr>
            <p:cNvSpPr/>
            <p:nvPr/>
          </p:nvSpPr>
          <p:spPr>
            <a:xfrm>
              <a:off x="5448191" y="2185412"/>
              <a:ext cx="1862314" cy="21965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C3D9FA5-A3F7-C9C0-2D2D-DB6871B7C6D9}"/>
                </a:ext>
              </a:extLst>
            </p:cNvPr>
            <p:cNvSpPr/>
            <p:nvPr/>
          </p:nvSpPr>
          <p:spPr>
            <a:xfrm>
              <a:off x="5771741" y="2714350"/>
              <a:ext cx="1215213" cy="143919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4" descr="Folder - Free files and folders icons">
              <a:extLst>
                <a:ext uri="{FF2B5EF4-FFF2-40B4-BE49-F238E27FC236}">
                  <a16:creationId xmlns:a16="http://schemas.microsoft.com/office/drawing/2014/main" id="{3209C30A-B793-B667-27CD-E99733933F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702" y="2538872"/>
              <a:ext cx="426599" cy="426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8E1F5A-4B11-E577-1F47-1D3467407E12}"/>
                </a:ext>
              </a:extLst>
            </p:cNvPr>
            <p:cNvSpPr txBox="1"/>
            <p:nvPr/>
          </p:nvSpPr>
          <p:spPr>
            <a:xfrm>
              <a:off x="6058201" y="2872957"/>
              <a:ext cx="742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C15754-D4FE-77E7-9418-04D0A4988BEF}"/>
                </a:ext>
              </a:extLst>
            </p:cNvPr>
            <p:cNvSpPr txBox="1"/>
            <p:nvPr/>
          </p:nvSpPr>
          <p:spPr>
            <a:xfrm>
              <a:off x="6058201" y="3233101"/>
              <a:ext cx="742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B10727-ECA8-9696-692D-4F1EB4CF7210}"/>
                </a:ext>
              </a:extLst>
            </p:cNvPr>
            <p:cNvSpPr txBox="1"/>
            <p:nvPr/>
          </p:nvSpPr>
          <p:spPr>
            <a:xfrm>
              <a:off x="5946497" y="3586561"/>
              <a:ext cx="96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plots</a:t>
              </a:r>
            </a:p>
          </p:txBody>
        </p:sp>
        <p:pic>
          <p:nvPicPr>
            <p:cNvPr id="19" name="Picture 6" descr="Server - Free computer icons">
              <a:extLst>
                <a:ext uri="{FF2B5EF4-FFF2-40B4-BE49-F238E27FC236}">
                  <a16:creationId xmlns:a16="http://schemas.microsoft.com/office/drawing/2014/main" id="{387003B5-D29D-ED91-990B-04E26C9531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6954" y="1881173"/>
              <a:ext cx="623962" cy="623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1E9A068-DF92-7E74-3484-596D08EF96F9}"/>
              </a:ext>
            </a:extLst>
          </p:cNvPr>
          <p:cNvSpPr/>
          <p:nvPr/>
        </p:nvSpPr>
        <p:spPr>
          <a:xfrm>
            <a:off x="3445072" y="3185549"/>
            <a:ext cx="1679568" cy="4529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3BDB1F9-0005-92F5-D08F-10CE0142ADD2}"/>
              </a:ext>
            </a:extLst>
          </p:cNvPr>
          <p:cNvSpPr/>
          <p:nvPr/>
        </p:nvSpPr>
        <p:spPr>
          <a:xfrm rot="10800000">
            <a:off x="3445072" y="2353582"/>
            <a:ext cx="1679568" cy="4529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2A6C05-4F94-9796-E7A2-2309A3449A43}"/>
              </a:ext>
            </a:extLst>
          </p:cNvPr>
          <p:cNvSpPr txBox="1"/>
          <p:nvPr/>
        </p:nvSpPr>
        <p:spPr>
          <a:xfrm>
            <a:off x="1875677" y="4073632"/>
            <a:ext cx="85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local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FE9E44-993D-C000-1334-1A1D142841AC}"/>
              </a:ext>
            </a:extLst>
          </p:cNvPr>
          <p:cNvSpPr txBox="1"/>
          <p:nvPr/>
        </p:nvSpPr>
        <p:spPr>
          <a:xfrm>
            <a:off x="5937322" y="4071065"/>
            <a:ext cx="98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remote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93BFCAC-FAE0-09F0-02DA-AC5E4E401F24}"/>
              </a:ext>
            </a:extLst>
          </p:cNvPr>
          <p:cNvSpPr/>
          <p:nvPr/>
        </p:nvSpPr>
        <p:spPr>
          <a:xfrm>
            <a:off x="3294608" y="2832089"/>
            <a:ext cx="1980495" cy="1139658"/>
          </a:xfrm>
          <a:prstGeom prst="ellipse">
            <a:avLst/>
          </a:prstGeom>
          <a:noFill/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2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Git </a:t>
            </a:r>
            <a:r>
              <a:rPr b="1" dirty="0"/>
              <a:t>Commit</a:t>
            </a:r>
            <a:r>
              <a:rPr lang="en-US" dirty="0"/>
              <a:t>: what is it?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152146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 snapshot of your project at a point in time</a:t>
            </a:r>
          </a:p>
          <a:p>
            <a:pPr lvl="0"/>
            <a:r>
              <a:rPr lang="en-US" dirty="0"/>
              <a:t>It saves changes to your </a:t>
            </a:r>
            <a:r>
              <a:rPr lang="en-US" i="1" dirty="0"/>
              <a:t>local</a:t>
            </a:r>
            <a:r>
              <a:rPr lang="en-US" dirty="0"/>
              <a:t> repo, not your </a:t>
            </a:r>
            <a:r>
              <a:rPr lang="en-US" i="1" dirty="0"/>
              <a:t>remote</a:t>
            </a:r>
            <a:r>
              <a:rPr lang="en-US" dirty="0"/>
              <a:t> repo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621D8-EB61-86E3-E2E1-F955D871B070}"/>
              </a:ext>
            </a:extLst>
          </p:cNvPr>
          <p:cNvSpPr txBox="1"/>
          <p:nvPr/>
        </p:nvSpPr>
        <p:spPr>
          <a:xfrm>
            <a:off x="781664" y="2890684"/>
            <a:ext cx="7443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Mason writes some code and creates a figure for a paper. GitHub has not yet tracked this change. To do so Mason needs to make a commit action.</a:t>
            </a:r>
          </a:p>
        </p:txBody>
      </p:sp>
    </p:spTree>
    <p:extLst>
      <p:ext uri="{BB962C8B-B14F-4D97-AF65-F5344CB8AC3E}">
        <p14:creationId xmlns:p14="http://schemas.microsoft.com/office/powerpoint/2010/main" val="3225085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77D5-F90A-0E31-0BF2-57C82716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13938"/>
            <a:ext cx="7886700" cy="994172"/>
          </a:xfrm>
        </p:spPr>
        <p:txBody>
          <a:bodyPr>
            <a:noAutofit/>
          </a:bodyPr>
          <a:lstStyle/>
          <a:p>
            <a:r>
              <a:rPr lang="en-US" sz="2800" dirty="0"/>
              <a:t>How to do </a:t>
            </a:r>
            <a:r>
              <a:rPr lang="en-US" sz="2800" b="1" dirty="0"/>
              <a:t>commits</a:t>
            </a:r>
            <a:r>
              <a:rPr lang="en-US" sz="2800" dirty="0"/>
              <a:t> with GitHub Desktop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CBDFA-E825-F390-4430-9C6300CF0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873933"/>
            <a:ext cx="3651316" cy="3263504"/>
          </a:xfrm>
        </p:spPr>
        <p:txBody>
          <a:bodyPr>
            <a:normAutofit fontScale="92500" lnSpcReduction="20000"/>
          </a:bodyPr>
          <a:lstStyle/>
          <a:p>
            <a:pPr marL="600075" indent="-514350">
              <a:buFont typeface="+mj-lt"/>
              <a:buAutoNum type="arabicPeriod"/>
            </a:pPr>
            <a:r>
              <a:rPr lang="en-US" sz="2000" dirty="0"/>
              <a:t>Make changes – Edit your files in a project in </a:t>
            </a:r>
            <a:r>
              <a:rPr lang="en-US" sz="2000" dirty="0" err="1"/>
              <a:t>Rstudio</a:t>
            </a:r>
            <a:endParaRPr lang="en-US" sz="2000" dirty="0"/>
          </a:p>
          <a:p>
            <a:pPr marL="600075" indent="-514350">
              <a:buFont typeface="+mj-lt"/>
              <a:buAutoNum type="arabicPeriod"/>
            </a:pPr>
            <a:r>
              <a:rPr lang="en-US" sz="2000" dirty="0"/>
              <a:t>Open GitHub Desktop (if you have not done it yet)</a:t>
            </a:r>
          </a:p>
          <a:p>
            <a:pPr marL="600075" indent="-514350">
              <a:buFont typeface="+mj-lt"/>
              <a:buAutoNum type="arabicPeriod"/>
            </a:pPr>
            <a:r>
              <a:rPr lang="en-US" sz="2000" dirty="0"/>
              <a:t>Review changes (you can click on files to see how they were changed)</a:t>
            </a:r>
          </a:p>
          <a:p>
            <a:pPr marL="600075" indent="-514350">
              <a:buFont typeface="+mj-lt"/>
              <a:buAutoNum type="arabicPeriod"/>
            </a:pPr>
            <a:r>
              <a:rPr lang="en-US" sz="2000" dirty="0"/>
              <a:t>Write a commit message that is short and clear (e.g., fixed typo in README.md)</a:t>
            </a:r>
          </a:p>
          <a:p>
            <a:pPr marL="600075" indent="-514350">
              <a:buFont typeface="+mj-lt"/>
              <a:buAutoNum type="arabicPeriod"/>
            </a:pPr>
            <a:r>
              <a:rPr lang="en-US" sz="2000" dirty="0"/>
              <a:t>Click button on bottom left to do your </a:t>
            </a:r>
            <a:r>
              <a:rPr lang="en-US" sz="2000" b="1" dirty="0"/>
              <a:t>commit</a:t>
            </a:r>
            <a:r>
              <a:rPr lang="en-US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BB601-238B-1FC3-5689-9AE7A56A72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7135"/>
          <a:stretch/>
        </p:blipFill>
        <p:spPr>
          <a:xfrm>
            <a:off x="4572000" y="732477"/>
            <a:ext cx="4382682" cy="24439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D93833-82B0-24C5-6831-6B4AAF0B8A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5390" b="-1461"/>
          <a:stretch/>
        </p:blipFill>
        <p:spPr>
          <a:xfrm>
            <a:off x="4538488" y="3231592"/>
            <a:ext cx="2505425" cy="181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3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EEA1-4968-834D-D12B-7B474EE3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Commit</a:t>
            </a:r>
            <a:r>
              <a:rPr lang="en-US" dirty="0"/>
              <a:t> 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444FA-9235-A455-F98F-43961140DA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Commit</a:t>
            </a:r>
            <a:r>
              <a:rPr lang="en-US" dirty="0"/>
              <a:t> small, logical changes (not everything at once)</a:t>
            </a:r>
          </a:p>
          <a:p>
            <a:r>
              <a:rPr lang="en-US" dirty="0"/>
              <a:t>Use descriptive, BUT SHORT, messages. There is a description box as well to contain longer info if needed.</a:t>
            </a:r>
          </a:p>
          <a:p>
            <a:r>
              <a:rPr lang="en-US" b="1" dirty="0"/>
              <a:t>Commit</a:t>
            </a:r>
            <a:r>
              <a:rPr lang="en-US" dirty="0"/>
              <a:t> early and often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29379-ED55-ED7B-9F0A-87DA56FB72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390" b="-1461"/>
          <a:stretch/>
        </p:blipFill>
        <p:spPr>
          <a:xfrm>
            <a:off x="5665344" y="3174143"/>
            <a:ext cx="2505425" cy="181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1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15DBD-26B2-E9F0-14D2-527A18472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Commits</a:t>
            </a:r>
            <a:r>
              <a:rPr lang="en-US" sz="2800" dirty="0"/>
              <a:t> do not move changes to your </a:t>
            </a:r>
            <a:r>
              <a:rPr lang="en-US" sz="2800" i="1" dirty="0"/>
              <a:t>remote </a:t>
            </a:r>
            <a:r>
              <a:rPr lang="en-US" sz="2800" dirty="0"/>
              <a:t>repo. They are in a staging area waiting to be </a:t>
            </a:r>
            <a:r>
              <a:rPr lang="en-US" sz="2800" b="1" dirty="0"/>
              <a:t>pushed</a:t>
            </a:r>
            <a:r>
              <a:rPr lang="en-US" sz="2800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07751-6CF2-8911-032B-A620FCE79F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Push </a:t>
            </a:r>
            <a:r>
              <a:rPr lang="en-US" dirty="0"/>
              <a:t>actions send your committed changes from your </a:t>
            </a:r>
            <a:r>
              <a:rPr lang="en-US" i="1" dirty="0"/>
              <a:t>local</a:t>
            </a:r>
            <a:r>
              <a:rPr lang="en-US" dirty="0"/>
              <a:t> repo to your </a:t>
            </a:r>
            <a:r>
              <a:rPr lang="en-US" i="1" dirty="0"/>
              <a:t>remote</a:t>
            </a:r>
            <a:r>
              <a:rPr lang="en-US" dirty="0"/>
              <a:t> repo</a:t>
            </a:r>
          </a:p>
          <a:p>
            <a:r>
              <a:rPr lang="en-US" dirty="0"/>
              <a:t>Thus, </a:t>
            </a:r>
            <a:r>
              <a:rPr lang="en-US" b="1" dirty="0"/>
              <a:t>push </a:t>
            </a:r>
            <a:r>
              <a:rPr lang="en-US" dirty="0"/>
              <a:t>actions are the way you update the </a:t>
            </a:r>
            <a:r>
              <a:rPr lang="en-US" i="1" dirty="0"/>
              <a:t>remote</a:t>
            </a:r>
            <a:r>
              <a:rPr lang="en-US" dirty="0"/>
              <a:t> repo so collaborators can see your work</a:t>
            </a:r>
          </a:p>
          <a:p>
            <a:r>
              <a:rPr lang="en-US" dirty="0"/>
              <a:t>Can be one, or often, multiple </a:t>
            </a:r>
            <a:r>
              <a:rPr lang="en-US" b="1" dirty="0"/>
              <a:t>commits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0617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A840-0E8D-44D1-852B-AFECF0DA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push on GitHub desktop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72A20-D1F4-0ED6-B823-F9DB62D8E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89539"/>
            <a:ext cx="7626350" cy="179054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Make and </a:t>
            </a:r>
            <a:r>
              <a:rPr lang="en-US" b="1" dirty="0"/>
              <a:t>commit</a:t>
            </a:r>
            <a:r>
              <a:rPr lang="en-US" b="1" i="1" dirty="0"/>
              <a:t> </a:t>
            </a:r>
            <a:r>
              <a:rPr lang="en-US" dirty="0"/>
              <a:t>your changes</a:t>
            </a:r>
          </a:p>
          <a:p>
            <a:r>
              <a:rPr lang="en-US" dirty="0"/>
              <a:t>Check status bar on top, if you see ‘Push origin’ you have commits to upload</a:t>
            </a:r>
          </a:p>
          <a:p>
            <a:r>
              <a:rPr lang="en-US" dirty="0"/>
              <a:t>Click ‘Push origin’ to send those changes to the </a:t>
            </a:r>
            <a:r>
              <a:rPr lang="en-US" i="1" dirty="0"/>
              <a:t>remote</a:t>
            </a:r>
            <a:r>
              <a:rPr lang="en-US" dirty="0"/>
              <a:t> repo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2D320-9A98-9FB7-7501-12D056210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45" y="3269400"/>
            <a:ext cx="6735115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54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41419-8DFA-D7D2-B44E-553068484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5481-B0D3-F2F5-A09B-EC88DAFF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We talked about going from the local </a:t>
            </a:r>
            <a:r>
              <a:rPr lang="en-US" sz="2400" i="1" dirty="0"/>
              <a:t>repo</a:t>
            </a:r>
            <a:r>
              <a:rPr lang="en-US" sz="2400" dirty="0"/>
              <a:t> to the </a:t>
            </a:r>
            <a:r>
              <a:rPr lang="en-US" sz="2400" i="1" dirty="0"/>
              <a:t>remote</a:t>
            </a:r>
            <a:r>
              <a:rPr lang="en-US" sz="2400" dirty="0"/>
              <a:t>. How do you go from the </a:t>
            </a:r>
            <a:r>
              <a:rPr lang="en-US" sz="2400" i="1" dirty="0"/>
              <a:t>remote</a:t>
            </a:r>
            <a:r>
              <a:rPr lang="en-US" sz="2400" dirty="0"/>
              <a:t> repo to a </a:t>
            </a:r>
            <a:r>
              <a:rPr lang="en-US" sz="2400" i="1" dirty="0"/>
              <a:t>local</a:t>
            </a:r>
            <a:r>
              <a:rPr lang="en-US" sz="2400" dirty="0"/>
              <a:t> repo?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5A1E15-B68F-2088-1D65-DFD7587B4D60}"/>
              </a:ext>
            </a:extLst>
          </p:cNvPr>
          <p:cNvGrpSpPr/>
          <p:nvPr/>
        </p:nvGrpSpPr>
        <p:grpSpPr>
          <a:xfrm>
            <a:off x="1377371" y="1555995"/>
            <a:ext cx="2067701" cy="2424940"/>
            <a:chOff x="1029299" y="2343345"/>
            <a:chExt cx="2067701" cy="242494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38BF7CF-15D5-E813-8702-8B42BE1AC03F}"/>
                </a:ext>
              </a:extLst>
            </p:cNvPr>
            <p:cNvSpPr/>
            <p:nvPr/>
          </p:nvSpPr>
          <p:spPr>
            <a:xfrm>
              <a:off x="1029299" y="2571750"/>
              <a:ext cx="1862314" cy="21965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2" descr="computer&quot; Icon - Download for free – Iconduck">
              <a:extLst>
                <a:ext uri="{FF2B5EF4-FFF2-40B4-BE49-F238E27FC236}">
                  <a16:creationId xmlns:a16="http://schemas.microsoft.com/office/drawing/2014/main" id="{ECABDD98-938C-D394-F908-2D0CB2DCB8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8062" y="2343345"/>
              <a:ext cx="528938" cy="528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2D5A1D6-5BA8-A787-EAD9-72ACFBF964AA}"/>
                </a:ext>
              </a:extLst>
            </p:cNvPr>
            <p:cNvSpPr/>
            <p:nvPr/>
          </p:nvSpPr>
          <p:spPr>
            <a:xfrm>
              <a:off x="1352849" y="3100688"/>
              <a:ext cx="1215213" cy="143919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4" descr="Folder - Free files and folders icons">
              <a:extLst>
                <a:ext uri="{FF2B5EF4-FFF2-40B4-BE49-F238E27FC236}">
                  <a16:creationId xmlns:a16="http://schemas.microsoft.com/office/drawing/2014/main" id="{924F5217-C1A7-0438-03E6-1A9218323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3810" y="2925210"/>
              <a:ext cx="426599" cy="426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D0BE30-D6A4-6BF6-E5AE-A7D836F94EEB}"/>
                </a:ext>
              </a:extLst>
            </p:cNvPr>
            <p:cNvSpPr txBox="1"/>
            <p:nvPr/>
          </p:nvSpPr>
          <p:spPr>
            <a:xfrm>
              <a:off x="1639309" y="3259295"/>
              <a:ext cx="742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99204A-0BE4-0918-A76C-340D7FC7F4E2}"/>
                </a:ext>
              </a:extLst>
            </p:cNvPr>
            <p:cNvSpPr txBox="1"/>
            <p:nvPr/>
          </p:nvSpPr>
          <p:spPr>
            <a:xfrm>
              <a:off x="1639309" y="3619439"/>
              <a:ext cx="742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C2EBD0-688E-8856-5287-8F99DE6ADF90}"/>
                </a:ext>
              </a:extLst>
            </p:cNvPr>
            <p:cNvSpPr txBox="1"/>
            <p:nvPr/>
          </p:nvSpPr>
          <p:spPr>
            <a:xfrm>
              <a:off x="1527605" y="3972899"/>
              <a:ext cx="96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plots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C9B891-DB5C-1A1D-EFF3-DF77E542FA8E}"/>
              </a:ext>
            </a:extLst>
          </p:cNvPr>
          <p:cNvGrpSpPr/>
          <p:nvPr/>
        </p:nvGrpSpPr>
        <p:grpSpPr>
          <a:xfrm>
            <a:off x="5448191" y="1502816"/>
            <a:ext cx="2162725" cy="2500774"/>
            <a:chOff x="5448191" y="1881173"/>
            <a:chExt cx="2162725" cy="250077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D4E8FCC-A327-F338-271F-A7AC34FC33AF}"/>
                </a:ext>
              </a:extLst>
            </p:cNvPr>
            <p:cNvSpPr/>
            <p:nvPr/>
          </p:nvSpPr>
          <p:spPr>
            <a:xfrm>
              <a:off x="5448191" y="2185412"/>
              <a:ext cx="1862314" cy="21965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076321C-7A70-4A1C-F4A8-4C73632C935F}"/>
                </a:ext>
              </a:extLst>
            </p:cNvPr>
            <p:cNvSpPr/>
            <p:nvPr/>
          </p:nvSpPr>
          <p:spPr>
            <a:xfrm>
              <a:off x="5771741" y="2714350"/>
              <a:ext cx="1215213" cy="143919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4" descr="Folder - Free files and folders icons">
              <a:extLst>
                <a:ext uri="{FF2B5EF4-FFF2-40B4-BE49-F238E27FC236}">
                  <a16:creationId xmlns:a16="http://schemas.microsoft.com/office/drawing/2014/main" id="{578DE00F-4491-DD65-6D65-DADF35BE1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702" y="2538872"/>
              <a:ext cx="426599" cy="426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3E43B6-ACE6-75F8-C356-14FAD6C3B256}"/>
                </a:ext>
              </a:extLst>
            </p:cNvPr>
            <p:cNvSpPr txBox="1"/>
            <p:nvPr/>
          </p:nvSpPr>
          <p:spPr>
            <a:xfrm>
              <a:off x="6058201" y="2872957"/>
              <a:ext cx="742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318539-70EE-C52A-33BB-CF598B674907}"/>
                </a:ext>
              </a:extLst>
            </p:cNvPr>
            <p:cNvSpPr txBox="1"/>
            <p:nvPr/>
          </p:nvSpPr>
          <p:spPr>
            <a:xfrm>
              <a:off x="6058201" y="3233101"/>
              <a:ext cx="742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BED9ED-0995-61A0-66BD-8D1E5CAF5106}"/>
                </a:ext>
              </a:extLst>
            </p:cNvPr>
            <p:cNvSpPr txBox="1"/>
            <p:nvPr/>
          </p:nvSpPr>
          <p:spPr>
            <a:xfrm>
              <a:off x="5946497" y="3586561"/>
              <a:ext cx="96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plots</a:t>
              </a:r>
            </a:p>
          </p:txBody>
        </p:sp>
        <p:pic>
          <p:nvPicPr>
            <p:cNvPr id="19" name="Picture 6" descr="Server - Free computer icons">
              <a:extLst>
                <a:ext uri="{FF2B5EF4-FFF2-40B4-BE49-F238E27FC236}">
                  <a16:creationId xmlns:a16="http://schemas.microsoft.com/office/drawing/2014/main" id="{436443E9-61D1-BFC1-E96C-43F2B47D8F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6954" y="1881173"/>
              <a:ext cx="623962" cy="623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6EB7055-23EB-27BD-DC97-8ACAC458F08D}"/>
              </a:ext>
            </a:extLst>
          </p:cNvPr>
          <p:cNvSpPr/>
          <p:nvPr/>
        </p:nvSpPr>
        <p:spPr>
          <a:xfrm>
            <a:off x="3445072" y="3185549"/>
            <a:ext cx="1679568" cy="4529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713DDEE-A4B2-8D6F-B055-30F4D21A95C6}"/>
              </a:ext>
            </a:extLst>
          </p:cNvPr>
          <p:cNvSpPr/>
          <p:nvPr/>
        </p:nvSpPr>
        <p:spPr>
          <a:xfrm rot="10800000">
            <a:off x="3445072" y="2353582"/>
            <a:ext cx="1679568" cy="4529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ADB4E6-D30C-9961-104A-533A50F61028}"/>
              </a:ext>
            </a:extLst>
          </p:cNvPr>
          <p:cNvSpPr txBox="1"/>
          <p:nvPr/>
        </p:nvSpPr>
        <p:spPr>
          <a:xfrm>
            <a:off x="1875677" y="4073632"/>
            <a:ext cx="85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local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079A5D-331E-1B2E-2589-83C7A0829743}"/>
              </a:ext>
            </a:extLst>
          </p:cNvPr>
          <p:cNvSpPr txBox="1"/>
          <p:nvPr/>
        </p:nvSpPr>
        <p:spPr>
          <a:xfrm>
            <a:off x="5937322" y="4071065"/>
            <a:ext cx="98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remote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5224D5B-0ECB-AC24-83E4-92BB2A2C7801}"/>
              </a:ext>
            </a:extLst>
          </p:cNvPr>
          <p:cNvSpPr/>
          <p:nvPr/>
        </p:nvSpPr>
        <p:spPr>
          <a:xfrm>
            <a:off x="3316492" y="1957951"/>
            <a:ext cx="1980495" cy="1139658"/>
          </a:xfrm>
          <a:prstGeom prst="ellipse">
            <a:avLst/>
          </a:prstGeom>
          <a:noFill/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21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8B667E-787D-0765-0C5A-434FC15123EF}"/>
              </a:ext>
            </a:extLst>
          </p:cNvPr>
          <p:cNvSpPr txBox="1"/>
          <p:nvPr/>
        </p:nvSpPr>
        <p:spPr>
          <a:xfrm>
            <a:off x="3325872" y="749764"/>
            <a:ext cx="21591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 the </a:t>
            </a:r>
            <a:r>
              <a:rPr lang="en-US" i="1" dirty="0"/>
              <a:t>remote</a:t>
            </a:r>
            <a:r>
              <a:rPr lang="en-US" dirty="0"/>
              <a:t> repository yours?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9E09BE-A3D3-9F3C-F9F8-D8113169A919}"/>
              </a:ext>
            </a:extLst>
          </p:cNvPr>
          <p:cNvSpPr txBox="1"/>
          <p:nvPr/>
        </p:nvSpPr>
        <p:spPr>
          <a:xfrm>
            <a:off x="1486699" y="2159628"/>
            <a:ext cx="215913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Clone </a:t>
            </a:r>
            <a:r>
              <a:rPr lang="en-US" dirty="0"/>
              <a:t>the </a:t>
            </a:r>
            <a:r>
              <a:rPr lang="en-US" i="1" dirty="0"/>
              <a:t>remote </a:t>
            </a:r>
            <a:r>
              <a:rPr lang="en-US" dirty="0"/>
              <a:t>repo to make a </a:t>
            </a:r>
            <a:r>
              <a:rPr lang="en-US" i="1" dirty="0"/>
              <a:t>local</a:t>
            </a:r>
            <a:r>
              <a:rPr lang="en-US" dirty="0"/>
              <a:t> repo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B8F866-D585-9B36-C044-D541AEA7984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677175" y="1396095"/>
            <a:ext cx="1728264" cy="70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35610A-1A3C-2EAC-BEFA-4C4A28E26952}"/>
              </a:ext>
            </a:extLst>
          </p:cNvPr>
          <p:cNvSpPr txBox="1"/>
          <p:nvPr/>
        </p:nvSpPr>
        <p:spPr>
          <a:xfrm>
            <a:off x="3541307" y="1611929"/>
            <a:ext cx="60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BF2F52-FCFF-50CC-F0CA-707D9FE203AD}"/>
              </a:ext>
            </a:extLst>
          </p:cNvPr>
          <p:cNvSpPr txBox="1"/>
          <p:nvPr/>
        </p:nvSpPr>
        <p:spPr>
          <a:xfrm>
            <a:off x="4818815" y="2074174"/>
            <a:ext cx="215913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Have you been set up as a collaborator on the </a:t>
            </a:r>
            <a:r>
              <a:rPr lang="en-US" i="1" dirty="0"/>
              <a:t>remote</a:t>
            </a:r>
            <a:r>
              <a:rPr lang="en-US" dirty="0"/>
              <a:t> repo?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A45141-70A5-2984-0492-75FEE35A91B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405439" y="1396095"/>
            <a:ext cx="1492943" cy="63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7D6F07-BD58-32D0-B523-466AFC087ED5}"/>
              </a:ext>
            </a:extLst>
          </p:cNvPr>
          <p:cNvSpPr txBox="1"/>
          <p:nvPr/>
        </p:nvSpPr>
        <p:spPr>
          <a:xfrm>
            <a:off x="4620874" y="1611929"/>
            <a:ext cx="60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346728-4469-766A-3F4B-105770CE17BC}"/>
              </a:ext>
            </a:extLst>
          </p:cNvPr>
          <p:cNvCxnSpPr>
            <a:cxnSpLocks/>
          </p:cNvCxnSpPr>
          <p:nvPr/>
        </p:nvCxnSpPr>
        <p:spPr>
          <a:xfrm flipH="1">
            <a:off x="3732962" y="2668040"/>
            <a:ext cx="1085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5F3E852-2C7E-070B-4234-D2B6B1A392DC}"/>
              </a:ext>
            </a:extLst>
          </p:cNvPr>
          <p:cNvSpPr txBox="1"/>
          <p:nvPr/>
        </p:nvSpPr>
        <p:spPr>
          <a:xfrm>
            <a:off x="4054131" y="2581505"/>
            <a:ext cx="60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E17933-4A28-A26B-7DE5-137ABC9C5D8E}"/>
              </a:ext>
            </a:extLst>
          </p:cNvPr>
          <p:cNvSpPr txBox="1"/>
          <p:nvPr/>
        </p:nvSpPr>
        <p:spPr>
          <a:xfrm>
            <a:off x="1050053" y="266281"/>
            <a:ext cx="681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make a local repo with either a </a:t>
            </a:r>
            <a:r>
              <a:rPr lang="en-US" b="1" dirty="0"/>
              <a:t>clone</a:t>
            </a:r>
            <a:r>
              <a:rPr lang="en-US" dirty="0"/>
              <a:t> or </a:t>
            </a:r>
            <a:r>
              <a:rPr lang="en-US" b="1" dirty="0"/>
              <a:t>fork</a:t>
            </a:r>
            <a:r>
              <a:rPr lang="en-US" dirty="0"/>
              <a:t> action</a:t>
            </a:r>
          </a:p>
        </p:txBody>
      </p:sp>
    </p:spTree>
    <p:extLst>
      <p:ext uri="{BB962C8B-B14F-4D97-AF65-F5344CB8AC3E}">
        <p14:creationId xmlns:p14="http://schemas.microsoft.com/office/powerpoint/2010/main" val="47851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 animBg="1"/>
      <p:bldP spid="17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B909B-9B17-9F7C-0285-0155CDFE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clone in GitHub desktop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04AC3B-135D-724C-283F-5FB579CE1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20" y="1371432"/>
            <a:ext cx="7944959" cy="2400635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182D186B-843F-CDCC-376A-6D4F435647F9}"/>
              </a:ext>
            </a:extLst>
          </p:cNvPr>
          <p:cNvSpPr/>
          <p:nvPr/>
        </p:nvSpPr>
        <p:spPr>
          <a:xfrm rot="19483145">
            <a:off x="2456822" y="1840738"/>
            <a:ext cx="1125416" cy="139672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04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How do researchers typically store files?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paper_draft.docx</a:t>
            </a:r>
          </a:p>
          <a:p>
            <a:pPr lvl="0"/>
            <a:r>
              <a:rPr>
                <a:latin typeface="Courier"/>
              </a:rPr>
              <a:t>paper_draft2.docx</a:t>
            </a:r>
          </a:p>
          <a:p>
            <a:pPr lvl="0"/>
            <a:r>
              <a:rPr>
                <a:latin typeface="Courier"/>
              </a:rPr>
              <a:t>paper_draft2_MF.docx</a:t>
            </a:r>
          </a:p>
          <a:p>
            <a:pPr lvl="0"/>
            <a:r>
              <a:rPr>
                <a:latin typeface="Courier"/>
              </a:rPr>
              <a:t>paper_final.docx</a:t>
            </a:r>
          </a:p>
          <a:p>
            <a:pPr lvl="0"/>
            <a:r>
              <a:rPr>
                <a:latin typeface="Courier"/>
              </a:rPr>
              <a:t>paper_final2.docx</a:t>
            </a:r>
          </a:p>
          <a:p>
            <a:pPr lvl="0"/>
            <a:r>
              <a:rPr>
                <a:latin typeface="Courier"/>
              </a:rPr>
              <a:t>paper_final_revision.docx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0EC8CB-864F-2C6E-60C8-34744CF1A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121" y="1145902"/>
            <a:ext cx="4038600" cy="264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2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98900-7E0A-ECF9-F680-90A0E5B42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25CC-EE83-09A2-01E0-F0DFB7289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clone in GitHub desktop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DCE53-94D0-01FE-E681-ABB027C0E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20" y="1371432"/>
            <a:ext cx="7944959" cy="2400635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A2E36135-A830-AF1F-F2D5-0800CC403F43}"/>
              </a:ext>
            </a:extLst>
          </p:cNvPr>
          <p:cNvSpPr/>
          <p:nvPr/>
        </p:nvSpPr>
        <p:spPr>
          <a:xfrm rot="19483145">
            <a:off x="2456822" y="1840738"/>
            <a:ext cx="1125416" cy="139672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4901B-F3B5-EE4B-B3A5-942095005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531945"/>
            <a:ext cx="4448796" cy="2391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C0C92F-F31C-2EE6-D956-7F975654C2C7}"/>
              </a:ext>
            </a:extLst>
          </p:cNvPr>
          <p:cNvSpPr txBox="1"/>
          <p:nvPr/>
        </p:nvSpPr>
        <p:spPr>
          <a:xfrm>
            <a:off x="5376114" y="2539098"/>
            <a:ext cx="3461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Click ‘Add’</a:t>
            </a:r>
          </a:p>
          <a:p>
            <a:pPr marL="342900" indent="-342900">
              <a:buAutoNum type="arabicPeriod"/>
            </a:pPr>
            <a:r>
              <a:rPr lang="en-US" dirty="0"/>
              <a:t>Click ‘Clone repository’</a:t>
            </a:r>
          </a:p>
        </p:txBody>
      </p:sp>
    </p:spTree>
    <p:extLst>
      <p:ext uri="{BB962C8B-B14F-4D97-AF65-F5344CB8AC3E}">
        <p14:creationId xmlns:p14="http://schemas.microsoft.com/office/powerpoint/2010/main" val="207849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38DFFB-C4E9-4628-DA51-428B9D6D9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99" y="419491"/>
            <a:ext cx="4082950" cy="4050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3BEB38-2830-CA3C-C071-91DBFE56D7DE}"/>
              </a:ext>
            </a:extLst>
          </p:cNvPr>
          <p:cNvSpPr txBox="1"/>
          <p:nvPr/>
        </p:nvSpPr>
        <p:spPr>
          <a:xfrm>
            <a:off x="5295481" y="1196982"/>
            <a:ext cx="376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the repo name to filter down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B81598-B510-BDF5-3AC2-94FF3C5D1CB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980618" y="1381648"/>
            <a:ext cx="314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D8ADAC-8476-5979-C940-D1A233E99FCF}"/>
              </a:ext>
            </a:extLst>
          </p:cNvPr>
          <p:cNvSpPr txBox="1"/>
          <p:nvPr/>
        </p:nvSpPr>
        <p:spPr>
          <a:xfrm>
            <a:off x="5375868" y="3300187"/>
            <a:ext cx="3768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where the local repo should be located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5804DE-08FF-177B-F9DE-A12F60330E3E}"/>
              </a:ext>
            </a:extLst>
          </p:cNvPr>
          <p:cNvCxnSpPr>
            <a:cxnSpLocks/>
          </p:cNvCxnSpPr>
          <p:nvPr/>
        </p:nvCxnSpPr>
        <p:spPr>
          <a:xfrm flipH="1">
            <a:off x="5061005" y="3568840"/>
            <a:ext cx="314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4EEFDD-540D-90BF-2884-0B9ABFA8F762}"/>
              </a:ext>
            </a:extLst>
          </p:cNvPr>
          <p:cNvSpPr txBox="1"/>
          <p:nvPr/>
        </p:nvSpPr>
        <p:spPr>
          <a:xfrm>
            <a:off x="5295481" y="2145776"/>
            <a:ext cx="376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the repo you want to clone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CF9B8E7-C76B-E66A-91C9-453411872DA7}"/>
              </a:ext>
            </a:extLst>
          </p:cNvPr>
          <p:cNvSpPr/>
          <p:nvPr/>
        </p:nvSpPr>
        <p:spPr>
          <a:xfrm>
            <a:off x="4980618" y="1688123"/>
            <a:ext cx="314863" cy="13012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63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4D59F-649A-BBDE-9825-301E2A85B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6BA21C-BC8C-D566-F82E-F1DEDB119EE1}"/>
              </a:ext>
            </a:extLst>
          </p:cNvPr>
          <p:cNvSpPr txBox="1"/>
          <p:nvPr/>
        </p:nvSpPr>
        <p:spPr>
          <a:xfrm>
            <a:off x="3325872" y="749764"/>
            <a:ext cx="21591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 the </a:t>
            </a:r>
            <a:r>
              <a:rPr lang="en-US" i="1" dirty="0"/>
              <a:t>remote</a:t>
            </a:r>
            <a:r>
              <a:rPr lang="en-US" dirty="0"/>
              <a:t> repository yours?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48793-70E7-CB40-5046-BD06BC74F44E}"/>
              </a:ext>
            </a:extLst>
          </p:cNvPr>
          <p:cNvSpPr txBox="1"/>
          <p:nvPr/>
        </p:nvSpPr>
        <p:spPr>
          <a:xfrm>
            <a:off x="1486699" y="2159628"/>
            <a:ext cx="215913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Clone </a:t>
            </a:r>
            <a:r>
              <a:rPr lang="en-US" dirty="0"/>
              <a:t>the </a:t>
            </a:r>
            <a:r>
              <a:rPr lang="en-US" i="1" dirty="0"/>
              <a:t>remote </a:t>
            </a:r>
            <a:r>
              <a:rPr lang="en-US" dirty="0"/>
              <a:t>repo to make a </a:t>
            </a:r>
            <a:r>
              <a:rPr lang="en-US" i="1" dirty="0"/>
              <a:t>local</a:t>
            </a:r>
            <a:r>
              <a:rPr lang="en-US" dirty="0"/>
              <a:t> repo</a:t>
            </a:r>
            <a:endParaRPr lang="en-US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61265F-312F-3D9D-DF7C-5B1B571CC09B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677175" y="1396095"/>
            <a:ext cx="1728264" cy="70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309A67E-4609-FBB6-5048-6EC2D5ED138D}"/>
              </a:ext>
            </a:extLst>
          </p:cNvPr>
          <p:cNvSpPr txBox="1"/>
          <p:nvPr/>
        </p:nvSpPr>
        <p:spPr>
          <a:xfrm>
            <a:off x="3541307" y="1611929"/>
            <a:ext cx="60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244640-3929-24F1-94F4-F7B6329FE75C}"/>
              </a:ext>
            </a:extLst>
          </p:cNvPr>
          <p:cNvSpPr txBox="1"/>
          <p:nvPr/>
        </p:nvSpPr>
        <p:spPr>
          <a:xfrm>
            <a:off x="4818815" y="2074174"/>
            <a:ext cx="215913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Have you been set up as a collaborator on the </a:t>
            </a:r>
            <a:r>
              <a:rPr lang="en-US" i="1" dirty="0"/>
              <a:t>remote</a:t>
            </a:r>
            <a:r>
              <a:rPr lang="en-US" dirty="0"/>
              <a:t> repo?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7D9497-7CEF-06B7-CD5A-DE4F703D7BF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405439" y="1396095"/>
            <a:ext cx="1492943" cy="63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0A3071-F5EB-1FDC-7510-E2BE2E5668CB}"/>
              </a:ext>
            </a:extLst>
          </p:cNvPr>
          <p:cNvSpPr txBox="1"/>
          <p:nvPr/>
        </p:nvSpPr>
        <p:spPr>
          <a:xfrm>
            <a:off x="4620874" y="1611929"/>
            <a:ext cx="60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039CC8-6F24-1473-9519-3AD577B120F7}"/>
              </a:ext>
            </a:extLst>
          </p:cNvPr>
          <p:cNvCxnSpPr>
            <a:cxnSpLocks/>
          </p:cNvCxnSpPr>
          <p:nvPr/>
        </p:nvCxnSpPr>
        <p:spPr>
          <a:xfrm flipH="1">
            <a:off x="3732962" y="2668040"/>
            <a:ext cx="1085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C840CD-F127-4FA4-69A1-EFF68FCBE6E4}"/>
              </a:ext>
            </a:extLst>
          </p:cNvPr>
          <p:cNvSpPr txBox="1"/>
          <p:nvPr/>
        </p:nvSpPr>
        <p:spPr>
          <a:xfrm>
            <a:off x="4054131" y="2581505"/>
            <a:ext cx="60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06E04C-8886-93D7-A167-5DF08E330211}"/>
              </a:ext>
            </a:extLst>
          </p:cNvPr>
          <p:cNvSpPr txBox="1"/>
          <p:nvPr/>
        </p:nvSpPr>
        <p:spPr>
          <a:xfrm>
            <a:off x="4874993" y="3927539"/>
            <a:ext cx="215913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Fork </a:t>
            </a:r>
            <a:r>
              <a:rPr lang="en-US" dirty="0"/>
              <a:t>the </a:t>
            </a:r>
            <a:r>
              <a:rPr lang="en-US" i="1" dirty="0"/>
              <a:t>remote </a:t>
            </a:r>
            <a:r>
              <a:rPr lang="en-US" dirty="0"/>
              <a:t>repo to make a </a:t>
            </a:r>
            <a:r>
              <a:rPr lang="en-US" i="1" dirty="0"/>
              <a:t>local</a:t>
            </a:r>
            <a:r>
              <a:rPr lang="en-US" dirty="0"/>
              <a:t> repo</a:t>
            </a:r>
            <a:endParaRPr lang="en-US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50FFC2-1882-92A6-D506-7D6C002E7ED0}"/>
              </a:ext>
            </a:extLst>
          </p:cNvPr>
          <p:cNvCxnSpPr>
            <a:cxnSpLocks/>
          </p:cNvCxnSpPr>
          <p:nvPr/>
        </p:nvCxnSpPr>
        <p:spPr>
          <a:xfrm>
            <a:off x="5954560" y="3320669"/>
            <a:ext cx="0" cy="49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5482CE7-75BD-B5A7-C724-59153FE0BC40}"/>
              </a:ext>
            </a:extLst>
          </p:cNvPr>
          <p:cNvSpPr txBox="1"/>
          <p:nvPr/>
        </p:nvSpPr>
        <p:spPr>
          <a:xfrm>
            <a:off x="5898382" y="3318198"/>
            <a:ext cx="60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B182AC-DE01-B4DF-2037-34D66BAE70A0}"/>
              </a:ext>
            </a:extLst>
          </p:cNvPr>
          <p:cNvSpPr txBox="1"/>
          <p:nvPr/>
        </p:nvSpPr>
        <p:spPr>
          <a:xfrm>
            <a:off x="1050053" y="266281"/>
            <a:ext cx="681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make a local copy with either a </a:t>
            </a:r>
            <a:r>
              <a:rPr lang="en-US" b="1" dirty="0"/>
              <a:t>clone</a:t>
            </a:r>
            <a:r>
              <a:rPr lang="en-US" dirty="0"/>
              <a:t> or </a:t>
            </a:r>
            <a:r>
              <a:rPr lang="en-US" b="1" dirty="0"/>
              <a:t>fork</a:t>
            </a:r>
            <a:r>
              <a:rPr lang="en-US" dirty="0"/>
              <a:t> action</a:t>
            </a:r>
          </a:p>
        </p:txBody>
      </p:sp>
    </p:spTree>
    <p:extLst>
      <p:ext uri="{BB962C8B-B14F-4D97-AF65-F5344CB8AC3E}">
        <p14:creationId xmlns:p14="http://schemas.microsoft.com/office/powerpoint/2010/main" val="23679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136E-82B3-41F6-4162-22651CBB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fork?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FB913-E627-E79E-FB85-F348ED29AB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don’t have write access to a repo (i.e., you don’t own the repo and are not a collaborator)</a:t>
            </a:r>
          </a:p>
          <a:p>
            <a:r>
              <a:rPr lang="en-US" dirty="0"/>
              <a:t>Contributing to open-source projects</a:t>
            </a:r>
          </a:p>
          <a:p>
            <a:r>
              <a:rPr lang="en-US" dirty="0"/>
              <a:t>Can be done to experiment without affecting the original repo</a:t>
            </a:r>
          </a:p>
        </p:txBody>
      </p:sp>
    </p:spTree>
    <p:extLst>
      <p:ext uri="{BB962C8B-B14F-4D97-AF65-F5344CB8AC3E}">
        <p14:creationId xmlns:p14="http://schemas.microsoft.com/office/powerpoint/2010/main" val="3019592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D7F9-56F7-D4AC-2EAE-67618B69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64038-5F7C-11DA-74F5-DC8C50B9B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72906"/>
            <a:ext cx="7886700" cy="1546329"/>
          </a:xfrm>
        </p:spPr>
        <p:txBody>
          <a:bodyPr>
            <a:normAutofit fontScale="92500" lnSpcReduction="20000"/>
          </a:bodyPr>
          <a:lstStyle/>
          <a:p>
            <a:pPr marL="600075" indent="-514350">
              <a:buFont typeface="+mj-lt"/>
              <a:buAutoNum type="arabicPeriod"/>
            </a:pPr>
            <a:r>
              <a:rPr lang="en-US" dirty="0"/>
              <a:t>Find the repo on </a:t>
            </a:r>
            <a:r>
              <a:rPr lang="en-US" dirty="0">
                <a:hlinkClick r:id="rId2"/>
              </a:rPr>
              <a:t>www.github.com</a:t>
            </a:r>
            <a:endParaRPr lang="en-US" dirty="0"/>
          </a:p>
          <a:p>
            <a:pPr marL="600075" indent="-514350">
              <a:buFont typeface="+mj-lt"/>
              <a:buAutoNum type="arabicPeriod"/>
            </a:pPr>
            <a:r>
              <a:rPr lang="en-US" dirty="0"/>
              <a:t>Click the ‘</a:t>
            </a:r>
            <a:r>
              <a:rPr lang="en-US" b="1" dirty="0"/>
              <a:t>fork</a:t>
            </a:r>
            <a:r>
              <a:rPr lang="en-US" dirty="0"/>
              <a:t>’ button</a:t>
            </a:r>
          </a:p>
          <a:p>
            <a:pPr marL="600075" indent="-514350">
              <a:buFont typeface="+mj-lt"/>
              <a:buAutoNum type="arabicPeriod"/>
            </a:pPr>
            <a:r>
              <a:rPr lang="en-US" dirty="0"/>
              <a:t>This will create a copy on your GitHub account. You can then clone that copy the same as before.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0B069-5E07-5F78-355F-13218689A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7257"/>
            <a:ext cx="9144000" cy="2136243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7BC11F13-74F1-F844-A882-884D609F8DC8}"/>
              </a:ext>
            </a:extLst>
          </p:cNvPr>
          <p:cNvSpPr/>
          <p:nvPr/>
        </p:nvSpPr>
        <p:spPr>
          <a:xfrm rot="10800000">
            <a:off x="7052943" y="3016831"/>
            <a:ext cx="304800" cy="43395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81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FB735-92A1-05C8-8E9D-58D38FED4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DD11-5EA7-DAE6-6F14-7FE3213A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4788"/>
            <a:ext cx="7886700" cy="994172"/>
          </a:xfrm>
        </p:spPr>
        <p:txBody>
          <a:bodyPr>
            <a:noAutofit/>
          </a:bodyPr>
          <a:lstStyle/>
          <a:p>
            <a:r>
              <a:rPr lang="en-US" sz="2400" dirty="0"/>
              <a:t>We can create local repositories now, but how do we make sure there are not changes on the </a:t>
            </a:r>
            <a:r>
              <a:rPr lang="en-US" sz="2400" i="1" dirty="0"/>
              <a:t>remote</a:t>
            </a:r>
            <a:r>
              <a:rPr lang="en-US" sz="2400" dirty="0"/>
              <a:t> repo that should come to the </a:t>
            </a:r>
            <a:r>
              <a:rPr lang="en-US" sz="2400" i="1" dirty="0"/>
              <a:t>local</a:t>
            </a:r>
            <a:r>
              <a:rPr lang="en-US" sz="2400" dirty="0"/>
              <a:t> repo?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B437FB-9237-634C-C9A4-0CEF70719C30}"/>
              </a:ext>
            </a:extLst>
          </p:cNvPr>
          <p:cNvGrpSpPr/>
          <p:nvPr/>
        </p:nvGrpSpPr>
        <p:grpSpPr>
          <a:xfrm>
            <a:off x="1377371" y="1555995"/>
            <a:ext cx="2067701" cy="2424940"/>
            <a:chOff x="1029299" y="2343345"/>
            <a:chExt cx="2067701" cy="242494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E355C6B-CB0E-CD95-1AFD-EE73FBE4F3B0}"/>
                </a:ext>
              </a:extLst>
            </p:cNvPr>
            <p:cNvSpPr/>
            <p:nvPr/>
          </p:nvSpPr>
          <p:spPr>
            <a:xfrm>
              <a:off x="1029299" y="2571750"/>
              <a:ext cx="1862314" cy="21965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2" descr="computer&quot; Icon - Download for free – Iconduck">
              <a:extLst>
                <a:ext uri="{FF2B5EF4-FFF2-40B4-BE49-F238E27FC236}">
                  <a16:creationId xmlns:a16="http://schemas.microsoft.com/office/drawing/2014/main" id="{65D3B49F-9220-24E9-912F-357DB71850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8062" y="2343345"/>
              <a:ext cx="528938" cy="528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DBB906D-1CFA-BE43-3939-E5C3C9F0F59D}"/>
                </a:ext>
              </a:extLst>
            </p:cNvPr>
            <p:cNvSpPr/>
            <p:nvPr/>
          </p:nvSpPr>
          <p:spPr>
            <a:xfrm>
              <a:off x="1352849" y="3100688"/>
              <a:ext cx="1215213" cy="143919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4" descr="Folder - Free files and folders icons">
              <a:extLst>
                <a:ext uri="{FF2B5EF4-FFF2-40B4-BE49-F238E27FC236}">
                  <a16:creationId xmlns:a16="http://schemas.microsoft.com/office/drawing/2014/main" id="{23A6ABD1-4F51-6223-65C6-2A1B2D17BA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3810" y="2925210"/>
              <a:ext cx="426599" cy="426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9DA251-AFC9-85D3-8352-C6E15B75AEC2}"/>
                </a:ext>
              </a:extLst>
            </p:cNvPr>
            <p:cNvSpPr txBox="1"/>
            <p:nvPr/>
          </p:nvSpPr>
          <p:spPr>
            <a:xfrm>
              <a:off x="1639309" y="3259295"/>
              <a:ext cx="742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02B373-5ECC-A96C-2CC6-D566846F6912}"/>
                </a:ext>
              </a:extLst>
            </p:cNvPr>
            <p:cNvSpPr txBox="1"/>
            <p:nvPr/>
          </p:nvSpPr>
          <p:spPr>
            <a:xfrm>
              <a:off x="1639309" y="3619439"/>
              <a:ext cx="742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8AF738-D2EA-70C3-57BE-4EF4F4B99D74}"/>
                </a:ext>
              </a:extLst>
            </p:cNvPr>
            <p:cNvSpPr txBox="1"/>
            <p:nvPr/>
          </p:nvSpPr>
          <p:spPr>
            <a:xfrm>
              <a:off x="1527605" y="3972899"/>
              <a:ext cx="96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plots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A0997F-26B2-48E0-B159-1850870A6696}"/>
              </a:ext>
            </a:extLst>
          </p:cNvPr>
          <p:cNvGrpSpPr/>
          <p:nvPr/>
        </p:nvGrpSpPr>
        <p:grpSpPr>
          <a:xfrm>
            <a:off x="5448191" y="1502816"/>
            <a:ext cx="2162725" cy="2500774"/>
            <a:chOff x="5448191" y="1881173"/>
            <a:chExt cx="2162725" cy="250077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F7ECE61-0F18-18CD-8F29-A29790FE8C28}"/>
                </a:ext>
              </a:extLst>
            </p:cNvPr>
            <p:cNvSpPr/>
            <p:nvPr/>
          </p:nvSpPr>
          <p:spPr>
            <a:xfrm>
              <a:off x="5448191" y="2185412"/>
              <a:ext cx="1862314" cy="219653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5E515FE-2C62-2CE5-ADE6-B30FD1FF7650}"/>
                </a:ext>
              </a:extLst>
            </p:cNvPr>
            <p:cNvSpPr/>
            <p:nvPr/>
          </p:nvSpPr>
          <p:spPr>
            <a:xfrm>
              <a:off x="5771741" y="2714350"/>
              <a:ext cx="1215213" cy="143919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4" descr="Folder - Free files and folders icons">
              <a:extLst>
                <a:ext uri="{FF2B5EF4-FFF2-40B4-BE49-F238E27FC236}">
                  <a16:creationId xmlns:a16="http://schemas.microsoft.com/office/drawing/2014/main" id="{5C0E5F9B-B125-A3FB-B93E-5F4B5E567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702" y="2538872"/>
              <a:ext cx="426599" cy="426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D224FD-D5FA-8C88-329F-FE038565CF53}"/>
                </a:ext>
              </a:extLst>
            </p:cNvPr>
            <p:cNvSpPr txBox="1"/>
            <p:nvPr/>
          </p:nvSpPr>
          <p:spPr>
            <a:xfrm>
              <a:off x="6058201" y="2872957"/>
              <a:ext cx="742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EAE70-AAEB-704C-B2D8-EA44DFBF3BEA}"/>
                </a:ext>
              </a:extLst>
            </p:cNvPr>
            <p:cNvSpPr txBox="1"/>
            <p:nvPr/>
          </p:nvSpPr>
          <p:spPr>
            <a:xfrm>
              <a:off x="6058201" y="3233101"/>
              <a:ext cx="742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F43E66-819F-FC63-05A6-68A83631C1ED}"/>
                </a:ext>
              </a:extLst>
            </p:cNvPr>
            <p:cNvSpPr txBox="1"/>
            <p:nvPr/>
          </p:nvSpPr>
          <p:spPr>
            <a:xfrm>
              <a:off x="5946497" y="3586561"/>
              <a:ext cx="96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plots</a:t>
              </a:r>
            </a:p>
          </p:txBody>
        </p:sp>
        <p:pic>
          <p:nvPicPr>
            <p:cNvPr id="19" name="Picture 6" descr="Server - Free computer icons">
              <a:extLst>
                <a:ext uri="{FF2B5EF4-FFF2-40B4-BE49-F238E27FC236}">
                  <a16:creationId xmlns:a16="http://schemas.microsoft.com/office/drawing/2014/main" id="{CA7923E7-13A4-ECCA-4D3E-E9E1DE671D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6954" y="1881173"/>
              <a:ext cx="623962" cy="623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ACD1EDE-894B-CCB5-1C39-4AA91ED5DC63}"/>
              </a:ext>
            </a:extLst>
          </p:cNvPr>
          <p:cNvSpPr/>
          <p:nvPr/>
        </p:nvSpPr>
        <p:spPr>
          <a:xfrm>
            <a:off x="3445072" y="3185549"/>
            <a:ext cx="1679568" cy="4529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71DB05B-5C86-72BA-A55C-BB2DAFFCD135}"/>
              </a:ext>
            </a:extLst>
          </p:cNvPr>
          <p:cNvSpPr/>
          <p:nvPr/>
        </p:nvSpPr>
        <p:spPr>
          <a:xfrm rot="10800000">
            <a:off x="3445072" y="2353582"/>
            <a:ext cx="1679568" cy="4529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4439FE-33A6-3F82-A35E-6A4F4481D7B2}"/>
              </a:ext>
            </a:extLst>
          </p:cNvPr>
          <p:cNvSpPr txBox="1"/>
          <p:nvPr/>
        </p:nvSpPr>
        <p:spPr>
          <a:xfrm>
            <a:off x="1875677" y="4073632"/>
            <a:ext cx="85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local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C57062-434A-3A42-5E9D-56DA3F3A31F0}"/>
              </a:ext>
            </a:extLst>
          </p:cNvPr>
          <p:cNvSpPr txBox="1"/>
          <p:nvPr/>
        </p:nvSpPr>
        <p:spPr>
          <a:xfrm>
            <a:off x="5937322" y="4071065"/>
            <a:ext cx="98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remote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94D5EBE-F917-D39C-6AD7-9FDB3191B8AE}"/>
              </a:ext>
            </a:extLst>
          </p:cNvPr>
          <p:cNvSpPr/>
          <p:nvPr/>
        </p:nvSpPr>
        <p:spPr>
          <a:xfrm>
            <a:off x="3316492" y="1957951"/>
            <a:ext cx="1980495" cy="1139658"/>
          </a:xfrm>
          <a:prstGeom prst="ellipse">
            <a:avLst/>
          </a:prstGeom>
          <a:noFill/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50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C8CE-8410-E2B2-B504-07FD0EE2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Fetch</a:t>
            </a:r>
            <a:r>
              <a:rPr lang="en-US" dirty="0"/>
              <a:t> and </a:t>
            </a:r>
            <a:r>
              <a:rPr lang="en-US" b="1" dirty="0"/>
              <a:t>pull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497C7-B86C-E6FE-49C2-87B2A54AB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5725" indent="0">
              <a:buNone/>
            </a:pPr>
            <a:r>
              <a:rPr lang="en-US" sz="1800" b="1" dirty="0"/>
              <a:t>What is fetch?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Checks for updates in the remote repository without applying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Lets you see if there are </a:t>
            </a:r>
            <a:r>
              <a:rPr lang="en-US" sz="1800" b="1" dirty="0"/>
              <a:t>new commits</a:t>
            </a:r>
            <a:r>
              <a:rPr lang="en-US" sz="1800" dirty="0"/>
              <a:t> before bringing them to your </a:t>
            </a:r>
            <a:r>
              <a:rPr lang="en-US" sz="1800" i="1" dirty="0"/>
              <a:t>local</a:t>
            </a:r>
            <a:r>
              <a:rPr lang="en-US" sz="1800" dirty="0"/>
              <a:t> repo.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Helps keep your local repository </a:t>
            </a:r>
            <a:r>
              <a:rPr lang="en-US" sz="1800" b="1" dirty="0"/>
              <a:t>in sync</a:t>
            </a:r>
            <a:r>
              <a:rPr lang="en-US" sz="1800" dirty="0"/>
              <a:t> with the latest work from others.</a:t>
            </a:r>
          </a:p>
          <a:p>
            <a:pPr marL="85725" indent="0">
              <a:buNone/>
            </a:pPr>
            <a:r>
              <a:rPr lang="en-US" sz="1800" b="1" dirty="0"/>
              <a:t>What is pull?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Checks for updates in the remote repository </a:t>
            </a:r>
            <a:r>
              <a:rPr lang="en-US" sz="1800" u="sng" dirty="0"/>
              <a:t>AND applies them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Lets you see if there are </a:t>
            </a:r>
            <a:r>
              <a:rPr lang="en-US" sz="1800" b="1" dirty="0"/>
              <a:t>new commits</a:t>
            </a:r>
            <a:r>
              <a:rPr lang="en-US" sz="1800" dirty="0"/>
              <a:t> before bringing them to your </a:t>
            </a:r>
            <a:r>
              <a:rPr lang="en-US" sz="1800" i="1" dirty="0"/>
              <a:t>local</a:t>
            </a:r>
            <a:r>
              <a:rPr lang="en-US" sz="1800" dirty="0"/>
              <a:t> repo.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Helps keep your local repository </a:t>
            </a:r>
            <a:r>
              <a:rPr lang="en-US" sz="1800" b="1" dirty="0"/>
              <a:t>in sync</a:t>
            </a:r>
            <a:r>
              <a:rPr lang="en-US" sz="1800" dirty="0"/>
              <a:t> with the latest work from others.</a:t>
            </a:r>
          </a:p>
          <a:p>
            <a:pPr marL="85725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9731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9B437B-2E8F-B1FD-B38F-1072C50E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91" y="238127"/>
            <a:ext cx="7344800" cy="103837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5573B7C1-82E1-3CAB-9508-34943E74CB2B}"/>
              </a:ext>
            </a:extLst>
          </p:cNvPr>
          <p:cNvSpPr/>
          <p:nvPr/>
        </p:nvSpPr>
        <p:spPr>
          <a:xfrm>
            <a:off x="4911908" y="1034085"/>
            <a:ext cx="1000574" cy="7468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BDF218-E4A9-6032-8B68-C180D4F4583D}"/>
              </a:ext>
            </a:extLst>
          </p:cNvPr>
          <p:cNvSpPr txBox="1"/>
          <p:nvPr/>
        </p:nvSpPr>
        <p:spPr>
          <a:xfrm>
            <a:off x="4313478" y="1915871"/>
            <a:ext cx="313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here to </a:t>
            </a:r>
            <a:r>
              <a:rPr lang="en-US" b="1" dirty="0"/>
              <a:t>fetch. </a:t>
            </a:r>
            <a:r>
              <a:rPr lang="en-US" dirty="0"/>
              <a:t>If there are changes on the </a:t>
            </a:r>
            <a:r>
              <a:rPr lang="en-US" i="1" dirty="0"/>
              <a:t>remote</a:t>
            </a:r>
            <a:r>
              <a:rPr lang="en-US" dirty="0"/>
              <a:t> repo to bring to your </a:t>
            </a:r>
            <a:r>
              <a:rPr lang="en-US" i="1" dirty="0"/>
              <a:t>local</a:t>
            </a:r>
            <a:r>
              <a:rPr lang="en-US" dirty="0"/>
              <a:t>, then this button will say </a:t>
            </a:r>
            <a:r>
              <a:rPr lang="en-US" b="1" dirty="0"/>
              <a:t>pull.</a:t>
            </a:r>
            <a:endParaRPr lang="en-US" b="1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690039-706A-8027-08F4-E7FDE3C67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94" y="3707828"/>
            <a:ext cx="680179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7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EB7E-3E63-3B33-4470-7D5C3FC4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Branches: </a:t>
            </a:r>
            <a:r>
              <a:rPr lang="en-US" sz="3200" dirty="0"/>
              <a:t>How to safely experiment, fix bugs, and develop new features.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5640F-0B5B-9D52-19C5-CA2C67ECD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68016"/>
            <a:ext cx="7886700" cy="3263504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branch</a:t>
            </a:r>
            <a:r>
              <a:rPr lang="en-US" sz="2400" dirty="0"/>
              <a:t> is a separate version of your project to work on changes without affecting the main code base (i.e., the main branch).</a:t>
            </a:r>
          </a:p>
          <a:p>
            <a:r>
              <a:rPr lang="en-US" sz="2400" dirty="0"/>
              <a:t>Can be </a:t>
            </a:r>
            <a:r>
              <a:rPr lang="en-US" sz="2400" b="1" dirty="0"/>
              <a:t>merged</a:t>
            </a:r>
            <a:r>
              <a:rPr lang="en-US" sz="2400" dirty="0"/>
              <a:t> back into the main branch when it is ready.</a:t>
            </a:r>
          </a:p>
        </p:txBody>
      </p:sp>
      <p:pic>
        <p:nvPicPr>
          <p:cNvPr id="4" name="Picture 1" descr="./images/git_branch_merge.png">
            <a:extLst>
              <a:ext uri="{FF2B5EF4-FFF2-40B4-BE49-F238E27FC236}">
                <a16:creationId xmlns:a16="http://schemas.microsoft.com/office/drawing/2014/main" id="{07F5620F-4D81-315C-E145-2383309FC35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28792" y="3222276"/>
            <a:ext cx="51054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810394-4230-31DE-E7A4-BD545D2D5CCB}"/>
              </a:ext>
            </a:extLst>
          </p:cNvPr>
          <p:cNvSpPr txBox="1"/>
          <p:nvPr/>
        </p:nvSpPr>
        <p:spPr>
          <a:xfrm>
            <a:off x="3360779" y="3370353"/>
            <a:ext cx="703753" cy="276999"/>
          </a:xfrm>
          <a:prstGeom prst="rect">
            <a:avLst/>
          </a:prstGeom>
          <a:solidFill>
            <a:srgbClr val="A1B8E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16936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Branch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Mason</a:t>
            </a:r>
            <a:r>
              <a:rPr dirty="0"/>
              <a:t> has some code for a project that works, but he wants to improve the code to make it run faster. To do so </a:t>
            </a:r>
            <a:r>
              <a:rPr lang="en-US" dirty="0"/>
              <a:t>Mason</a:t>
            </a:r>
            <a:r>
              <a:rPr dirty="0"/>
              <a:t> creates a branch titled </a:t>
            </a:r>
            <a:r>
              <a:rPr dirty="0">
                <a:latin typeface="Courier"/>
              </a:rPr>
              <a:t>performance-tests</a:t>
            </a:r>
            <a:r>
              <a:rPr dirty="0"/>
              <a:t> off of the main branch so he can try out different ways to improve the speed of his code without affecting the code in the </a:t>
            </a:r>
            <a:r>
              <a:rPr dirty="0">
                <a:latin typeface="Courier"/>
              </a:rPr>
              <a:t>main</a:t>
            </a:r>
            <a:r>
              <a:rPr dirty="0"/>
              <a:t> branch.</a:t>
            </a:r>
          </a:p>
        </p:txBody>
      </p:sp>
    </p:spTree>
    <p:extLst>
      <p:ext uri="{BB962C8B-B14F-4D97-AF65-F5344CB8AC3E}">
        <p14:creationId xmlns:p14="http://schemas.microsoft.com/office/powerpoint/2010/main" val="111599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is this a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How do you keep track of edits?</a:t>
            </a:r>
          </a:p>
          <a:p>
            <a:pPr lvl="0"/>
            <a:r>
              <a:t>How do we handle “accidents”?</a:t>
            </a:r>
          </a:p>
          <a:p>
            <a:pPr lvl="0"/>
            <a:r>
              <a:t>fundamentally, an issue with </a:t>
            </a:r>
            <a:r>
              <a:rPr i="1"/>
              <a:t>data reproducibility</a:t>
            </a:r>
            <a: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9431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F536-D132-7FFE-A805-E21561668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branches?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984E0-0C3A-7901-AC37-6195A955EE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first using GitHub, I never used branches. That has changed because they are quite useful. But treat this as a more ‘advanced’ option after you get used to commits, pushing, pulling, etc.</a:t>
            </a:r>
          </a:p>
          <a:p>
            <a:r>
              <a:rPr lang="en-US" dirty="0"/>
              <a:t>Great for new features (e.g., functions), bug fixes, etc.</a:t>
            </a:r>
          </a:p>
          <a:p>
            <a:r>
              <a:rPr lang="en-US" dirty="0"/>
              <a:t>Almost mandatory when working on a team to avoid conflicts with other developers.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6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E8E5-7321-CC48-3FA7-8EA87B5B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Creating a branch or switching between branches with GitHub Desktop is very easy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C8BDF-EBE2-7838-08BF-45BECCAE5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20" y="1645708"/>
            <a:ext cx="7078063" cy="1305107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10FA6F58-9E12-9E03-B044-ACF98E4D3552}"/>
              </a:ext>
            </a:extLst>
          </p:cNvPr>
          <p:cNvSpPr/>
          <p:nvPr/>
        </p:nvSpPr>
        <p:spPr>
          <a:xfrm>
            <a:off x="3791647" y="2499041"/>
            <a:ext cx="1182497" cy="109632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37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B03C3-FDC2-FCCC-F31D-A2F0B6FD2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CF53-CD5C-EBAF-6D51-E99E287A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Creating a branch or switching between branches with GitHub Desktop is very easy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568AAA-0FD0-3250-C6A0-9133CD7A0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20" y="1645708"/>
            <a:ext cx="7078063" cy="1305107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E76E3526-9C54-ACB0-136E-4C8ED89A7CDC}"/>
              </a:ext>
            </a:extLst>
          </p:cNvPr>
          <p:cNvSpPr/>
          <p:nvPr/>
        </p:nvSpPr>
        <p:spPr>
          <a:xfrm>
            <a:off x="3791647" y="2499041"/>
            <a:ext cx="1182497" cy="109632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1AA7A-41A2-6402-4ADB-8F1A5DFB5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219" y="1810798"/>
            <a:ext cx="4467849" cy="292458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5C7156A-FCEA-5F37-8D58-9F1A9845E3C4}"/>
              </a:ext>
            </a:extLst>
          </p:cNvPr>
          <p:cNvSpPr/>
          <p:nvPr/>
        </p:nvSpPr>
        <p:spPr>
          <a:xfrm>
            <a:off x="5554913" y="2499041"/>
            <a:ext cx="1072385" cy="66066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31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C129A-B033-ABEB-10D1-5879A87A8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053F-CFC8-3EAA-39DA-F837BF16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Creating a branch or switching between branches with GitHub Desktop is very easy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3675E-5D5C-6CCB-2719-3A2CCC032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20" y="1645708"/>
            <a:ext cx="7078063" cy="1305107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03B4F39B-0296-778D-BFA3-AB119661EF66}"/>
              </a:ext>
            </a:extLst>
          </p:cNvPr>
          <p:cNvSpPr/>
          <p:nvPr/>
        </p:nvSpPr>
        <p:spPr>
          <a:xfrm>
            <a:off x="3791647" y="2499041"/>
            <a:ext cx="1182497" cy="109632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FD09F3-D0CE-1732-E13D-AF8765F77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219" y="1810798"/>
            <a:ext cx="4467849" cy="292458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A84C9DF-C596-263C-19F2-2B0BE6EF01BB}"/>
              </a:ext>
            </a:extLst>
          </p:cNvPr>
          <p:cNvSpPr/>
          <p:nvPr/>
        </p:nvSpPr>
        <p:spPr>
          <a:xfrm>
            <a:off x="3022732" y="3099788"/>
            <a:ext cx="1072385" cy="66066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0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800" dirty="0"/>
              <a:t>You move code from your new branch back to the main branch with a </a:t>
            </a:r>
            <a:r>
              <a:rPr lang="en-US" sz="2800" b="1" dirty="0"/>
              <a:t>pull request </a:t>
            </a:r>
            <a:r>
              <a:rPr lang="en-US" sz="2800" dirty="0"/>
              <a:t>and a </a:t>
            </a:r>
            <a:r>
              <a:rPr lang="en-US" sz="2800" b="1" dirty="0"/>
              <a:t>merge</a:t>
            </a:r>
            <a:r>
              <a:rPr lang="en-US" sz="2800" dirty="0"/>
              <a:t> action.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b="1" dirty="0"/>
              <a:t>Definition</a:t>
            </a:r>
            <a:r>
              <a:rPr dirty="0"/>
              <a:t>: A pull request (PR) is a way to tell collaborators (or yourself) that the changes you pushed to a branch are ready for review. Think of a pull request as a staging area that you use before you merge one branch back into another.</a:t>
            </a:r>
          </a:p>
          <a:p>
            <a:pPr lvl="1"/>
            <a:r>
              <a:rPr dirty="0"/>
              <a:t>To set up a pull request, you have to select the branch with the code you changed and the branch you want to merge those changes into.</a:t>
            </a:r>
          </a:p>
          <a:p>
            <a:pPr lvl="1"/>
            <a:r>
              <a:rPr dirty="0"/>
              <a:t>When working collaboratively, someone else reviews the pull request, discussion happens, and based on that some </a:t>
            </a:r>
            <a:r>
              <a:rPr dirty="0" err="1"/>
              <a:t>followup</a:t>
            </a:r>
            <a:r>
              <a:rPr dirty="0"/>
              <a:t> commits may be needed.</a:t>
            </a:r>
          </a:p>
          <a:p>
            <a:pPr lvl="1"/>
            <a:r>
              <a:rPr dirty="0"/>
              <a:t>Once approved, you can merge the feature branch into the other branch you selected.</a:t>
            </a:r>
          </a:p>
        </p:txBody>
      </p:sp>
    </p:spTree>
    <p:extLst>
      <p:ext uri="{BB962C8B-B14F-4D97-AF65-F5344CB8AC3E}">
        <p14:creationId xmlns:p14="http://schemas.microsoft.com/office/powerpoint/2010/main" val="56879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7291-ADB1-1E0B-6FF5-AAFD6997F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262" y="273844"/>
            <a:ext cx="8467476" cy="994172"/>
          </a:xfrm>
        </p:spPr>
        <p:txBody>
          <a:bodyPr>
            <a:noAutofit/>
          </a:bodyPr>
          <a:lstStyle/>
          <a:p>
            <a:r>
              <a:rPr lang="en-US" sz="3200" dirty="0"/>
              <a:t>Pull requests are easier to do on www.github.com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B96D0-03CB-CF55-9B38-037DE3D41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610" y="1333659"/>
            <a:ext cx="4283258" cy="3263504"/>
          </a:xfrm>
        </p:spPr>
        <p:txBody>
          <a:bodyPr>
            <a:normAutofit/>
          </a:bodyPr>
          <a:lstStyle/>
          <a:p>
            <a:pPr marL="600075" indent="-514350">
              <a:buFont typeface="+mj-lt"/>
              <a:buAutoNum type="arabicPeriod"/>
            </a:pPr>
            <a:r>
              <a:rPr lang="en-US" sz="2000" dirty="0"/>
              <a:t>Push your changes to your branch</a:t>
            </a:r>
          </a:p>
          <a:p>
            <a:pPr marL="600075" indent="-514350">
              <a:buFont typeface="+mj-lt"/>
              <a:buAutoNum type="arabicPeriod"/>
            </a:pPr>
            <a:r>
              <a:rPr lang="en-US" sz="2000" dirty="0"/>
              <a:t>Go the </a:t>
            </a:r>
            <a:r>
              <a:rPr lang="en-US" sz="2000" dirty="0" err="1"/>
              <a:t>the</a:t>
            </a:r>
            <a:r>
              <a:rPr lang="en-US" sz="2000" dirty="0"/>
              <a:t> URL for you </a:t>
            </a:r>
            <a:r>
              <a:rPr lang="en-US" sz="2000" i="1" dirty="0"/>
              <a:t>remote</a:t>
            </a:r>
            <a:r>
              <a:rPr lang="en-US" sz="2000" dirty="0"/>
              <a:t> repo on github.com</a:t>
            </a:r>
          </a:p>
          <a:p>
            <a:pPr marL="600075" indent="-514350">
              <a:buFont typeface="+mj-lt"/>
              <a:buAutoNum type="arabicPeriod"/>
            </a:pPr>
            <a:r>
              <a:rPr lang="en-US" sz="2000" dirty="0"/>
              <a:t>Click on </a:t>
            </a:r>
            <a:r>
              <a:rPr lang="en-US" sz="2000" b="1" dirty="0"/>
              <a:t>pull requests </a:t>
            </a:r>
            <a:r>
              <a:rPr lang="en-US" sz="2000" dirty="0"/>
              <a:t>tab</a:t>
            </a:r>
          </a:p>
          <a:p>
            <a:pPr marL="600075" indent="-514350">
              <a:buFont typeface="+mj-lt"/>
              <a:buAutoNum type="arabicPeriod"/>
            </a:pPr>
            <a:r>
              <a:rPr lang="en-US" sz="2000" dirty="0"/>
              <a:t>Click ‘New Pull request’ and select the branch you want to merge into main</a:t>
            </a:r>
          </a:p>
          <a:p>
            <a:pPr marL="600075" indent="-514350">
              <a:buFont typeface="+mj-lt"/>
              <a:buAutoNum type="arabicPeriod"/>
            </a:pPr>
            <a:r>
              <a:rPr lang="en-US" sz="2000" dirty="0"/>
              <a:t>Click ‘create pull request’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DA337-5C00-FDA1-A758-0D889211E4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466"/>
          <a:stretch/>
        </p:blipFill>
        <p:spPr>
          <a:xfrm>
            <a:off x="4464868" y="1249764"/>
            <a:ext cx="4443896" cy="1400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F9205F-66E1-5212-739A-4A59E98E4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673" y="2243936"/>
            <a:ext cx="3183956" cy="10574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3DAF48-D1F4-F3A4-BF7A-9DBBF5203D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5745"/>
          <a:stretch/>
        </p:blipFill>
        <p:spPr>
          <a:xfrm>
            <a:off x="4251242" y="3367003"/>
            <a:ext cx="4448234" cy="7580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4CD8ED-B658-D650-54E1-CE37633A89F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3208"/>
          <a:stretch/>
        </p:blipFill>
        <p:spPr>
          <a:xfrm>
            <a:off x="6199729" y="4190733"/>
            <a:ext cx="1521622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8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6E665-A084-2696-5C73-C5D22C19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Most ecologists will not likely worry about reviewing pull requests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37C93-C918-113C-EF54-7B8885639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working by yourself, click the ‘</a:t>
            </a:r>
            <a:r>
              <a:rPr lang="en-US" b="1" dirty="0"/>
              <a:t>merge</a:t>
            </a:r>
            <a:r>
              <a:rPr lang="en-US" dirty="0"/>
              <a:t>’ action and you are done. You can delete that old branch as well (usually a good idea to keep the repo clean).</a:t>
            </a:r>
          </a:p>
          <a:p>
            <a:r>
              <a:rPr lang="en-US" dirty="0"/>
              <a:t>If working with others, they may want to review your PR and suggest changes before a merge occurs.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5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8C429-F9BD-8639-BD33-FB77AA990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1998-A777-1B3D-9314-E8268122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 think pull requests are easier to do on www.github.com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6C124-8F68-FB91-5A4B-231DF54C7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610" y="1333659"/>
            <a:ext cx="4283258" cy="3263504"/>
          </a:xfrm>
        </p:spPr>
        <p:txBody>
          <a:bodyPr/>
          <a:lstStyle/>
          <a:p>
            <a:pPr marL="600075" indent="-514350">
              <a:buFont typeface="+mj-lt"/>
              <a:buAutoNum type="arabicPeriod"/>
            </a:pPr>
            <a:r>
              <a:rPr lang="en-US" dirty="0"/>
              <a:t>Choose the branch you want to merge as well as the branch you want to merge into.</a:t>
            </a:r>
          </a:p>
          <a:p>
            <a:pPr marL="600075" indent="-514350">
              <a:buFont typeface="+mj-lt"/>
              <a:buAutoNum type="arabicPeriod"/>
            </a:pPr>
            <a:r>
              <a:rPr lang="en-US" dirty="0"/>
              <a:t>Click on </a:t>
            </a:r>
            <a:r>
              <a:rPr lang="en-US" b="1" dirty="0"/>
              <a:t>pull requests </a:t>
            </a:r>
            <a:r>
              <a:rPr lang="en-US" dirty="0"/>
              <a:t>at the top, and click ‘new pull request’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1498F-D987-210C-316E-661A060B95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466"/>
          <a:stretch/>
        </p:blipFill>
        <p:spPr>
          <a:xfrm>
            <a:off x="4518494" y="2088086"/>
            <a:ext cx="4443896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86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Pull Request (example)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Mason want’s to make a new function for his </a:t>
            </a:r>
            <a:r>
              <a:rPr>
                <a:latin typeface="Courier"/>
              </a:rPr>
              <a:t>autoOcc</a:t>
            </a:r>
            <a:r>
              <a:t> R package. To do so, Mason created a new branch, pushed commits to that branch, and when the function was ready made a pull request to merge the feature branch into the main branch.</a:t>
            </a:r>
          </a:p>
        </p:txBody>
      </p:sp>
      <p:pic>
        <p:nvPicPr>
          <p:cNvPr id="3" name="Picture 1" descr="./images/git_branch_merg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60500"/>
            <a:ext cx="51054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9639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Other things to know about GitHub</a:t>
            </a:r>
          </a:p>
        </p:txBody>
      </p:sp>
    </p:spTree>
    <p:extLst>
      <p:ext uri="{BB962C8B-B14F-4D97-AF65-F5344CB8AC3E}">
        <p14:creationId xmlns:p14="http://schemas.microsoft.com/office/powerpoint/2010/main" val="387329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Why worry about data reproducibility?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We are currently experiencing a crisis of reproducibility in science!</a:t>
            </a:r>
          </a:p>
          <a:p>
            <a:pPr lvl="0"/>
            <a:r>
              <a:t>In response to this, code review is now a required component of peer review for many journals.</a:t>
            </a:r>
          </a:p>
          <a:p>
            <a:pPr lvl="0"/>
            <a:r>
              <a:t>Better, more reproducible code also makes it easier to standardize methodology.</a:t>
            </a:r>
          </a:p>
        </p:txBody>
      </p:sp>
    </p:spTree>
    <p:extLst>
      <p:ext uri="{BB962C8B-B14F-4D97-AF65-F5344CB8AC3E}">
        <p14:creationId xmlns:p14="http://schemas.microsoft.com/office/powerpoint/2010/main" val="624455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Privacy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Repositories can be public or private!</a:t>
            </a:r>
          </a:p>
          <a:p>
            <a:pPr lvl="1"/>
            <a:r>
              <a:t>Public repositories are viewable by everyone</a:t>
            </a:r>
          </a:p>
          <a:p>
            <a:pPr lvl="1"/>
            <a:r>
              <a:t>Private repositories are only viewable by yourself and collaborators you add to the repository</a:t>
            </a:r>
          </a:p>
          <a:p>
            <a:pPr lvl="1"/>
            <a:r>
              <a:t>For most research projects, start your repository as private. You can change them to public when you submit the paper for publication.</a:t>
            </a:r>
          </a:p>
        </p:txBody>
      </p:sp>
    </p:spTree>
    <p:extLst>
      <p:ext uri="{BB962C8B-B14F-4D97-AF65-F5344CB8AC3E}">
        <p14:creationId xmlns:p14="http://schemas.microsoft.com/office/powerpoint/2010/main" val="33546558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MERGE CONFLICTS!!!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dirty="0"/>
              <a:t>The most annoying part of version control.</a:t>
            </a:r>
          </a:p>
          <a:p>
            <a:pPr lvl="0"/>
            <a:r>
              <a:rPr dirty="0"/>
              <a:t>Happens when you try to merge branches and they have conflicting commits.</a:t>
            </a:r>
          </a:p>
          <a:p>
            <a:pPr lvl="1"/>
            <a:r>
              <a:rPr dirty="0"/>
              <a:t>Example: </a:t>
            </a:r>
            <a:r>
              <a:rPr lang="en-US" dirty="0"/>
              <a:t>Kim</a:t>
            </a:r>
            <a:r>
              <a:rPr dirty="0"/>
              <a:t> and Mason are working on a project with GitHub. </a:t>
            </a:r>
            <a:r>
              <a:rPr lang="en-US" dirty="0"/>
              <a:t>Kim</a:t>
            </a:r>
            <a:r>
              <a:rPr dirty="0"/>
              <a:t> does the right thing and creates a new branch to modify a data analysis script. Mason makes some changes to that same script and pushes them to the main branch. When </a:t>
            </a:r>
            <a:r>
              <a:rPr lang="en-US" dirty="0"/>
              <a:t>Kim</a:t>
            </a:r>
            <a:r>
              <a:rPr dirty="0"/>
              <a:t> makes a pull request to merge branches, Git will need your help to decide which changes to incorporate into a final merge.</a:t>
            </a:r>
          </a:p>
        </p:txBody>
      </p:sp>
    </p:spTree>
    <p:extLst>
      <p:ext uri="{BB962C8B-B14F-4D97-AF65-F5344CB8AC3E}">
        <p14:creationId xmlns:p14="http://schemas.microsoft.com/office/powerpoint/2010/main" val="10716882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Don’t store everything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t>Can’t store files &gt; 100 Mb on GitHub (so if you have big datasets you may need a workaround).</a:t>
            </a:r>
          </a:p>
          <a:p>
            <a:pPr lvl="0"/>
            <a:r>
              <a:t>Don’t store files on the cloud that already live there (e.g., large spatial data files), but provide documentation on how to find those files!</a:t>
            </a:r>
          </a:p>
          <a:p>
            <a:pPr lvl="0"/>
            <a:r>
              <a:t>Don’t store sensitive information in public repositories (e.g., API keys, passwords, etc.). GitHub has a way to use those safely.</a:t>
            </a:r>
          </a:p>
        </p:txBody>
      </p:sp>
    </p:spTree>
    <p:extLst>
      <p:ext uri="{BB962C8B-B14F-4D97-AF65-F5344CB8AC3E}">
        <p14:creationId xmlns:p14="http://schemas.microsoft.com/office/powerpoint/2010/main" val="378381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It is really easy and free to archive your code and create a DOI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GitHub interfaces with Zenodo, which is an open repository operated by CERN.</a:t>
            </a:r>
          </a:p>
          <a:p>
            <a:pPr lvl="0"/>
            <a:r>
              <a:t>After connecting the two, you can archive and generate a DOI for a given repository in minutes.</a:t>
            </a:r>
          </a:p>
          <a:p>
            <a:pPr lvl="0"/>
            <a:r>
              <a:t>Archiving code and data is becoming increasingly common when papers get published, so you may as well start getting familiar with this process.</a:t>
            </a:r>
          </a:p>
        </p:txBody>
      </p:sp>
    </p:spTree>
    <p:extLst>
      <p:ext uri="{BB962C8B-B14F-4D97-AF65-F5344CB8AC3E}">
        <p14:creationId xmlns:p14="http://schemas.microsoft.com/office/powerpoint/2010/main" val="152109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Git and GitHub</a:t>
            </a:r>
          </a:p>
        </p:txBody>
      </p:sp>
      <p:pic>
        <p:nvPicPr>
          <p:cNvPr id="3" name="Picture 1" descr="./images/gi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1067" y="1145925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3" descr="./images/github-mark.png">
            <a:extLst>
              <a:ext uri="{FF2B5EF4-FFF2-40B4-BE49-F238E27FC236}">
                <a16:creationId xmlns:a16="http://schemas.microsoft.com/office/drawing/2014/main" id="{90065177-9DD2-23C3-DABC-4D54F3B58263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80386" y="940066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695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Git?</a:t>
            </a:r>
          </a:p>
        </p:txBody>
      </p:sp>
      <p:pic>
        <p:nvPicPr>
          <p:cNvPr id="3" name="Picture 1" descr="./images/gi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32058" y="340159"/>
            <a:ext cx="861542" cy="86154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3" descr="./images/git-scm-git-diagram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69818" y="3168051"/>
            <a:ext cx="3152392" cy="173687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0C5AE5-4658-3FC2-7E0C-8DA69098E199}"/>
              </a:ext>
            </a:extLst>
          </p:cNvPr>
          <p:cNvSpPr txBox="1">
            <a:spLocks/>
          </p:cNvSpPr>
          <p:nvPr/>
        </p:nvSpPr>
        <p:spPr>
          <a:xfrm>
            <a:off x="628650" y="1187351"/>
            <a:ext cx="7886700" cy="1943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r>
              <a:rPr lang="en-US" kern="0"/>
              <a:t>Started in 2005 - version control system for Linux developers</a:t>
            </a:r>
          </a:p>
          <a:p>
            <a:pPr defTabSz="914400"/>
            <a:r>
              <a:rPr lang="en-US" kern="0"/>
              <a:t>Now, one of the most commonly used </a:t>
            </a:r>
            <a:r>
              <a:rPr lang="en-US" b="1" kern="0"/>
              <a:t>distributed version control systems</a:t>
            </a:r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78960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GitHub?</a:t>
            </a:r>
          </a:p>
        </p:txBody>
      </p:sp>
      <p:pic>
        <p:nvPicPr>
          <p:cNvPr id="3" name="Picture 1" descr="./images/github-mark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33700" y="185912"/>
            <a:ext cx="1033221" cy="103322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B7FC64-1313-CA22-06D7-D7B97D58D2B5}"/>
              </a:ext>
            </a:extLst>
          </p:cNvPr>
          <p:cNvSpPr txBox="1">
            <a:spLocks/>
          </p:cNvSpPr>
          <p:nvPr/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r>
              <a:rPr lang="en-US" kern="0" dirty="0"/>
              <a:t>GitHub is </a:t>
            </a:r>
            <a:r>
              <a:rPr lang="en-US" b="1" kern="0" dirty="0"/>
              <a:t>an easier, user-friendly way to use Git online</a:t>
            </a:r>
          </a:p>
          <a:p>
            <a:pPr defTabSz="914400"/>
            <a:r>
              <a:rPr lang="en-US" kern="0" dirty="0"/>
              <a:t>integrates with a number of other software platforms - including </a:t>
            </a:r>
            <a:r>
              <a:rPr lang="en-US" kern="0" dirty="0" err="1"/>
              <a:t>Rstudio</a:t>
            </a:r>
            <a:endParaRPr lang="en-US" kern="0" dirty="0"/>
          </a:p>
          <a:p>
            <a:pPr defTabSz="914400"/>
            <a:r>
              <a:rPr lang="en-US" kern="0" dirty="0"/>
              <a:t>Only requires a GitHub account to use, and the free accounts will cover 99.9% of ecological data analysis work</a:t>
            </a:r>
          </a:p>
        </p:txBody>
      </p:sp>
    </p:spTree>
    <p:extLst>
      <p:ext uri="{BB962C8B-B14F-4D97-AF65-F5344CB8AC3E}">
        <p14:creationId xmlns:p14="http://schemas.microsoft.com/office/powerpoint/2010/main" val="2280692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BB7185-1270-E447-BC87-DE9149685F7F}"/>
              </a:ext>
            </a:extLst>
          </p:cNvPr>
          <p:cNvSpPr txBox="1"/>
          <p:nvPr/>
        </p:nvSpPr>
        <p:spPr>
          <a:xfrm>
            <a:off x="574492" y="909612"/>
            <a:ext cx="62332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dirty="0"/>
              <a:t>1. Abstract Git concepts &amp; terms</a:t>
            </a:r>
          </a:p>
          <a:p>
            <a:r>
              <a:rPr lang="en-US" dirty="0"/>
              <a:t>	- </a:t>
            </a:r>
            <a:r>
              <a:rPr lang="en-US" i="1" dirty="0"/>
              <a:t>commit, push, pull, merge, branch</a:t>
            </a:r>
            <a:r>
              <a:rPr lang="en-US" dirty="0"/>
              <a:t>, etc.</a:t>
            </a:r>
            <a:br>
              <a:rPr lang="en-US" dirty="0"/>
            </a:br>
            <a:endParaRPr lang="en-US" dirty="0"/>
          </a:p>
          <a:p>
            <a:r>
              <a:rPr lang="en-US" dirty="0"/>
              <a:t>2. Unclear workflow</a:t>
            </a:r>
          </a:p>
          <a:p>
            <a:r>
              <a:rPr lang="en-US" dirty="0"/>
              <a:t>	- When do you use the above concepts? How often?</a:t>
            </a:r>
          </a:p>
          <a:p>
            <a:r>
              <a:rPr lang="en-US" dirty="0"/>
              <a:t>	- What is the difference between </a:t>
            </a:r>
            <a:r>
              <a:rPr lang="en-US" i="1" dirty="0"/>
              <a:t>local</a:t>
            </a:r>
            <a:r>
              <a:rPr lang="en-US" dirty="0"/>
              <a:t> and </a:t>
            </a:r>
            <a:r>
              <a:rPr lang="en-US" i="1" dirty="0"/>
              <a:t>remote</a:t>
            </a:r>
            <a:r>
              <a:rPr lang="en-US" dirty="0"/>
              <a:t> 	    	   repositories?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3. File management</a:t>
            </a:r>
          </a:p>
          <a:p>
            <a:r>
              <a:rPr lang="en-US" dirty="0"/>
              <a:t>	- Why aren’t all my files up on GitHub?</a:t>
            </a:r>
          </a:p>
          <a:p>
            <a:r>
              <a:rPr lang="en-US" dirty="0"/>
              <a:t>	- How do I keep a file off GitHub?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F194F-060D-4918-ED0A-EC5211F73747}"/>
              </a:ext>
            </a:extLst>
          </p:cNvPr>
          <p:cNvSpPr txBox="1"/>
          <p:nvPr/>
        </p:nvSpPr>
        <p:spPr>
          <a:xfrm>
            <a:off x="698964" y="368631"/>
            <a:ext cx="8047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GitHub is easier than Git, but that does not mean GitHub is easy to learn</a:t>
            </a:r>
          </a:p>
        </p:txBody>
      </p:sp>
      <p:pic>
        <p:nvPicPr>
          <p:cNvPr id="6" name="Picture 5" descr="./images/github-mark.png">
            <a:extLst>
              <a:ext uri="{FF2B5EF4-FFF2-40B4-BE49-F238E27FC236}">
                <a16:creationId xmlns:a16="http://schemas.microsoft.com/office/drawing/2014/main" id="{A7CEF329-036B-E7C4-8766-93DF7262558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63087" y="1353721"/>
            <a:ext cx="2047520" cy="204752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9" name="Arc 8">
            <a:extLst>
              <a:ext uri="{FF2B5EF4-FFF2-40B4-BE49-F238E27FC236}">
                <a16:creationId xmlns:a16="http://schemas.microsoft.com/office/drawing/2014/main" id="{33BB1D1B-BFB1-C486-E153-4BD02B819327}"/>
              </a:ext>
            </a:extLst>
          </p:cNvPr>
          <p:cNvSpPr/>
          <p:nvPr/>
        </p:nvSpPr>
        <p:spPr>
          <a:xfrm rot="18867571">
            <a:off x="7304389" y="2572686"/>
            <a:ext cx="564917" cy="625321"/>
          </a:xfrm>
          <a:prstGeom prst="arc">
            <a:avLst/>
          </a:prstGeom>
          <a:ln w="38100">
            <a:solidFill>
              <a:srgbClr val="24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54FCF5-764D-7435-EB2B-3C2F08C9C4E7}"/>
              </a:ext>
            </a:extLst>
          </p:cNvPr>
          <p:cNvSpPr/>
          <p:nvPr/>
        </p:nvSpPr>
        <p:spPr>
          <a:xfrm>
            <a:off x="7669470" y="2202273"/>
            <a:ext cx="100536" cy="105270"/>
          </a:xfrm>
          <a:prstGeom prst="ellipse">
            <a:avLst/>
          </a:prstGeom>
          <a:solidFill>
            <a:srgbClr val="24292F"/>
          </a:solidFill>
          <a:ln>
            <a:solidFill>
              <a:srgbClr val="24292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A7E241D-71AF-65E1-4EC4-CCEC2FD9D447}"/>
              </a:ext>
            </a:extLst>
          </p:cNvPr>
          <p:cNvSpPr/>
          <p:nvPr/>
        </p:nvSpPr>
        <p:spPr>
          <a:xfrm>
            <a:off x="7400575" y="2190063"/>
            <a:ext cx="100536" cy="105270"/>
          </a:xfrm>
          <a:prstGeom prst="ellipse">
            <a:avLst/>
          </a:prstGeom>
          <a:solidFill>
            <a:srgbClr val="24292F"/>
          </a:solidFill>
          <a:ln>
            <a:solidFill>
              <a:srgbClr val="24292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48FFBD7F-811E-7758-CC0D-4233A660304D}"/>
              </a:ext>
            </a:extLst>
          </p:cNvPr>
          <p:cNvSpPr/>
          <p:nvPr/>
        </p:nvSpPr>
        <p:spPr>
          <a:xfrm rot="10800000">
            <a:off x="7512641" y="2399772"/>
            <a:ext cx="148411" cy="129959"/>
          </a:xfrm>
          <a:prstGeom prst="triangle">
            <a:avLst/>
          </a:prstGeom>
          <a:solidFill>
            <a:srgbClr val="24292F"/>
          </a:solidFill>
          <a:ln>
            <a:solidFill>
              <a:srgbClr val="24292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4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B7CE3-695B-0FFA-2370-523DC247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595" y="1987745"/>
            <a:ext cx="3306621" cy="994172"/>
          </a:xfrm>
        </p:spPr>
        <p:txBody>
          <a:bodyPr/>
          <a:lstStyle/>
          <a:p>
            <a:r>
              <a:rPr lang="en-US" dirty="0"/>
              <a:t>GitHub terms</a:t>
            </a:r>
          </a:p>
        </p:txBody>
      </p:sp>
    </p:spTree>
    <p:extLst>
      <p:ext uri="{BB962C8B-B14F-4D97-AF65-F5344CB8AC3E}">
        <p14:creationId xmlns:p14="http://schemas.microsoft.com/office/powerpoint/2010/main" val="9050714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4">
      <a:dk1>
        <a:srgbClr val="000000"/>
      </a:dk1>
      <a:lt1>
        <a:srgbClr val="FFFFFF"/>
      </a:lt1>
      <a:dk2>
        <a:srgbClr val="70AD47"/>
      </a:dk2>
      <a:lt2>
        <a:srgbClr val="E7E6E6"/>
      </a:lt2>
      <a:accent1>
        <a:srgbClr val="70AD47"/>
      </a:accent1>
      <a:accent2>
        <a:srgbClr val="FFFFF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2005</Words>
  <Application>Microsoft Office PowerPoint</Application>
  <PresentationFormat>On-screen Show (16:9)</PresentationFormat>
  <Paragraphs>185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Aptos</vt:lpstr>
      <vt:lpstr>Arial</vt:lpstr>
      <vt:lpstr>Calibri</vt:lpstr>
      <vt:lpstr>Courier</vt:lpstr>
      <vt:lpstr>1_Office Theme</vt:lpstr>
      <vt:lpstr>GitHub and Data Reproducibility</vt:lpstr>
      <vt:lpstr>How do researchers typically store files?</vt:lpstr>
      <vt:lpstr>Why is this a problem?</vt:lpstr>
      <vt:lpstr>Why worry about data reproducibility?</vt:lpstr>
      <vt:lpstr>Git and GitHub</vt:lpstr>
      <vt:lpstr>What is Git?</vt:lpstr>
      <vt:lpstr>What is GitHub?</vt:lpstr>
      <vt:lpstr>PowerPoint Presentation</vt:lpstr>
      <vt:lpstr>GitHub terms</vt:lpstr>
      <vt:lpstr>What is a Repository (repo)?</vt:lpstr>
      <vt:lpstr>How you sync information between your local and remote repo is related to most of the other GitHub terms</vt:lpstr>
      <vt:lpstr>Git Commit: what is it?</vt:lpstr>
      <vt:lpstr>How to do commits with GitHub Desktop</vt:lpstr>
      <vt:lpstr>Commit best practices</vt:lpstr>
      <vt:lpstr>Commits do not move changes to your remote repo. They are in a staging area waiting to be pushed.</vt:lpstr>
      <vt:lpstr>How to push on GitHub desktop</vt:lpstr>
      <vt:lpstr>We talked about going from the local repo to the remote. How do you go from the remote repo to a local repo?</vt:lpstr>
      <vt:lpstr>PowerPoint Presentation</vt:lpstr>
      <vt:lpstr>How to clone in GitHub desktop</vt:lpstr>
      <vt:lpstr>How to clone in GitHub desktop</vt:lpstr>
      <vt:lpstr>PowerPoint Presentation</vt:lpstr>
      <vt:lpstr>PowerPoint Presentation</vt:lpstr>
      <vt:lpstr>When to fork?</vt:lpstr>
      <vt:lpstr>How to fork?</vt:lpstr>
      <vt:lpstr>We can create local repositories now, but how do we make sure there are not changes on the remote repo that should come to the local repo?</vt:lpstr>
      <vt:lpstr>Fetch and pull</vt:lpstr>
      <vt:lpstr>PowerPoint Presentation</vt:lpstr>
      <vt:lpstr>Branches: How to safely experiment, fix bugs, and develop new features.</vt:lpstr>
      <vt:lpstr>Branch (example)</vt:lpstr>
      <vt:lpstr>When to use branches?</vt:lpstr>
      <vt:lpstr>Creating a branch or switching between branches with GitHub Desktop is very easy</vt:lpstr>
      <vt:lpstr>Creating a branch or switching between branches with GitHub Desktop is very easy</vt:lpstr>
      <vt:lpstr>Creating a branch or switching between branches with GitHub Desktop is very easy</vt:lpstr>
      <vt:lpstr>You move code from your new branch back to the main branch with a pull request and a merge action.</vt:lpstr>
      <vt:lpstr>Pull requests are easier to do on www.github.com</vt:lpstr>
      <vt:lpstr>Most ecologists will not likely worry about reviewing pull requests</vt:lpstr>
      <vt:lpstr>I think pull requests are easier to do on www.github.com</vt:lpstr>
      <vt:lpstr>Pull Request (example)</vt:lpstr>
      <vt:lpstr>Other things to know about GitHub</vt:lpstr>
      <vt:lpstr>Privacy settings</vt:lpstr>
      <vt:lpstr>MERGE CONFLICTS!!!</vt:lpstr>
      <vt:lpstr>Don’t store everything on GitHub</vt:lpstr>
      <vt:lpstr>It is really easy and free to archive your code and create a DOI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mason fidino</dc:creator>
  <cp:keywords/>
  <cp:lastModifiedBy>Fidino, Mason</cp:lastModifiedBy>
  <cp:revision>7</cp:revision>
  <dcterms:created xsi:type="dcterms:W3CDTF">2025-02-12T19:37:01Z</dcterms:created>
  <dcterms:modified xsi:type="dcterms:W3CDTF">2025-02-17T19:08:53Z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