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5" Type="http://schemas.openxmlformats.org/officeDocument/2006/relationships/viewProps" Target="viewProps.xml" /><Relationship Id="rId3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7" Type="http://schemas.openxmlformats.org/officeDocument/2006/relationships/tableStyles" Target="tableStyles.xml" /><Relationship Id="rId3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UWIN workshop: GitHub and Data Reproducibility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Nathan Byer and Mason Fidino</a:t>
            </a:r>
          </a:p>
        </p:txBody>
      </p:sp>
      <p:pic>
        <p:nvPicPr>
          <p:cNvPr descr="./images/github-mar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37000" y="203200"/>
            <a:ext cx="43815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in 2005 - version control system for Linux developers</a:t>
            </a:r>
          </a:p>
          <a:p>
            <a:pPr lvl="0"/>
            <a:r>
              <a:rPr/>
              <a:t>Now, one of the most commonly used </a:t>
            </a:r>
            <a:r>
              <a:rPr b="1"/>
              <a:t>distributed version control systems</a:t>
            </a:r>
          </a:p>
        </p:txBody>
      </p:sp>
      <p:pic>
        <p:nvPicPr>
          <p:cNvPr descr="./images/git-scm-git-diagram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193800"/>
            <a:ext cx="5232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https://git-scm.com/book/en/v2/images/areas.png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GitHub?</a:t>
            </a:r>
          </a:p>
        </p:txBody>
      </p:sp>
      <p:pic>
        <p:nvPicPr>
          <p:cNvPr descr="./images/github-mar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702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GitHub is </a:t>
            </a:r>
            <a:r>
              <a:rPr b="1"/>
              <a:t>an easier, user-friendly way to use Git online</a:t>
            </a:r>
          </a:p>
          <a:p>
            <a:pPr lvl="0"/>
            <a:r>
              <a:rPr/>
              <a:t>integrates with a number of other software platforms - including RStudio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 brief overview of GitHub terminology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Definition</a:t>
            </a:r>
            <a:r>
              <a:rPr/>
              <a:t>: essentially, a project directory - where code, documents, and everything associated with a project will live.</a:t>
            </a:r>
          </a:p>
          <a:p>
            <a:pPr lvl="0"/>
            <a:r>
              <a:rPr/>
              <a:t>By default, typically contains a </a:t>
            </a:r>
            <a:r>
              <a:rPr b="1"/>
              <a:t>README.md</a:t>
            </a:r>
            <a:r>
              <a:rPr/>
              <a:t> file that describes the repository.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Definition</a:t>
            </a:r>
            <a:r>
              <a:rPr/>
              <a:t>: the creation of a </a:t>
            </a:r>
            <a:r>
              <a:rPr i="1"/>
              <a:t>local</a:t>
            </a:r>
            <a:r>
              <a:rPr/>
              <a:t> copy of a </a:t>
            </a:r>
            <a:r>
              <a:rPr i="1"/>
              <a:t>remote</a:t>
            </a:r>
            <a:r>
              <a:rPr/>
              <a:t> repository.</a:t>
            </a:r>
          </a:p>
          <a:p>
            <a:pPr lvl="1"/>
            <a:r>
              <a:rPr/>
              <a:t>In other words, you are copying the </a:t>
            </a:r>
            <a:r>
              <a:rPr i="1"/>
              <a:t>remote</a:t>
            </a:r>
            <a:r>
              <a:rPr/>
              <a:t> repository stored in the cloud on GitHub to a folder of your choice on your computer (i.e., creating a </a:t>
            </a:r>
            <a:r>
              <a:rPr i="1"/>
              <a:t>local</a:t>
            </a:r>
            <a:r>
              <a:rPr/>
              <a:t> copy).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Definition</a:t>
            </a:r>
            <a:r>
              <a:rPr/>
              <a:t>: Branches are used to isolate the development of code without affecting other parts of the code base.</a:t>
            </a:r>
          </a:p>
          <a:p>
            <a:pPr lvl="1"/>
            <a:r>
              <a:rPr/>
              <a:t>When you create a repository you have one branch</a:t>
            </a:r>
          </a:p>
          <a:p>
            <a:pPr lvl="1"/>
            <a:r>
              <a:rPr/>
              <a:t>New branches are created off an existing branch.</a:t>
            </a:r>
          </a:p>
          <a:p>
            <a:pPr lvl="1"/>
            <a:r>
              <a:rPr/>
              <a:t>Branches are used to develop features, fix bugs, or safely experiment with new ideas in a contained part of a repository. 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Branch (example)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Nathan has some code for a project that works, but he wants to improve the code to make it run faster. To do so Nathan creates a branch titled </a:t>
            </a:r>
            <a:r>
              <a:rPr>
                <a:latin typeface="Courier"/>
              </a:rPr>
              <a:t>performance-tests</a:t>
            </a:r>
            <a:r>
              <a:rPr/>
              <a:t> off of the main branch so he can try out different ways to improve the speed of his code without affecting the code in the </a:t>
            </a:r>
            <a:r>
              <a:rPr>
                <a:latin typeface="Courier"/>
              </a:rPr>
              <a:t>main</a:t>
            </a:r>
            <a:r>
              <a:rPr/>
              <a:t> branch.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Definition</a:t>
            </a:r>
            <a:r>
              <a:rPr/>
              <a:t>: a summary of changes made to files within a repository on a given branch.</a:t>
            </a:r>
          </a:p>
          <a:p>
            <a:pPr lvl="0"/>
            <a:r>
              <a:rPr/>
              <a:t>typically capture the following:</a:t>
            </a:r>
          </a:p>
          <a:p>
            <a:pPr lvl="1"/>
            <a:r>
              <a:rPr/>
              <a:t>a commit log, explaining the commit and its contributor(s)</a:t>
            </a:r>
          </a:p>
          <a:p>
            <a:pPr lvl="1"/>
            <a:r>
              <a:rPr/>
              <a:t>a unique hash ID (GitHub handles this for you).</a:t>
            </a:r>
          </a:p>
          <a:p>
            <a:pPr lvl="1"/>
            <a:r>
              <a:rPr/>
              <a:t>the </a:t>
            </a:r>
            <a:r>
              <a:rPr b="1"/>
              <a:t>parent</a:t>
            </a:r>
            <a:r>
              <a:rPr/>
              <a:t> commit - basically, where your commit came from!</a:t>
            </a:r>
          </a:p>
          <a:p>
            <a:pPr lvl="1"/>
            <a:r>
              <a:rPr/>
              <a:t>a summary of files that have changed</a:t>
            </a:r>
          </a:p>
          <a:p>
            <a:pPr lvl="1"/>
            <a:r>
              <a:rPr/>
              <a:t>In essence, a commit is the changes you made to your </a:t>
            </a:r>
            <a:r>
              <a:rPr i="1"/>
              <a:t>local</a:t>
            </a:r>
            <a:r>
              <a:rPr/>
              <a:t> copy of a repository, which you want to save and eventually send up to the </a:t>
            </a:r>
            <a:r>
              <a:rPr i="1"/>
              <a:t>remote</a:t>
            </a:r>
            <a:r>
              <a:rPr/>
              <a:t> repository.</a:t>
            </a:r>
          </a:p>
          <a:p>
            <a:pPr lvl="1"/>
            <a:r>
              <a:rPr/>
              <a:t>commit early, commit often!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Push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Definition</a:t>
            </a:r>
            <a:r>
              <a:rPr/>
              <a:t>: when </a:t>
            </a:r>
            <a:r>
              <a:rPr i="1"/>
              <a:t>local</a:t>
            </a:r>
            <a:r>
              <a:rPr/>
              <a:t> commits are pushed to a branch on a </a:t>
            </a:r>
            <a:r>
              <a:rPr i="1"/>
              <a:t>remote</a:t>
            </a:r>
            <a:r>
              <a:rPr/>
              <a:t> repository.</a:t>
            </a:r>
          </a:p>
          <a:p>
            <a:pPr lvl="0"/>
            <a:r>
              <a:rPr/>
              <a:t>What do we mean by this?</a:t>
            </a:r>
          </a:p>
          <a:p>
            <a:pPr lvl="1"/>
            <a:r>
              <a:rPr/>
              <a:t>you will likely be creating a commit on a local machine.</a:t>
            </a:r>
          </a:p>
          <a:p>
            <a:pPr lvl="1"/>
            <a:r>
              <a:rPr/>
              <a:t>after you create that commit, it will </a:t>
            </a:r>
            <a:r>
              <a:rPr b="1"/>
              <a:t>not</a:t>
            </a:r>
            <a:r>
              <a:rPr/>
              <a:t> be reflected in the remote repository until those changes are pushed.</a:t>
            </a:r>
          </a:p>
          <a:p>
            <a:pPr lvl="1"/>
            <a:r>
              <a:rPr/>
              <a:t>Commits records changes to the </a:t>
            </a:r>
            <a:r>
              <a:rPr i="1"/>
              <a:t>local</a:t>
            </a:r>
            <a:r>
              <a:rPr/>
              <a:t> repository.</a:t>
            </a:r>
          </a:p>
          <a:p>
            <a:pPr lvl="1"/>
            <a:r>
              <a:rPr/>
              <a:t>Pushes update the </a:t>
            </a:r>
            <a:r>
              <a:rPr i="1"/>
              <a:t>remote</a:t>
            </a:r>
            <a:r>
              <a:rPr/>
              <a:t> repository with commits you’ve made.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 we 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Nathan Byer</a:t>
            </a:r>
          </a:p>
          <a:p>
            <a:pPr lvl="1"/>
            <a:r>
              <a:rPr/>
              <a:t>Research &amp; Database Manager at Cleveland Metroparks (CMP)</a:t>
            </a:r>
          </a:p>
          <a:p>
            <a:pPr lvl="1"/>
            <a:r>
              <a:rPr/>
              <a:t>Research committee member with UWIN; manages CMP wildlife and ecological data</a:t>
            </a:r>
          </a:p>
          <a:p>
            <a:pPr lvl="1"/>
            <a:r>
              <a:rPr/>
              <a:t>contact: nwb@clevelandmetroparks.com</a:t>
            </a:r>
          </a:p>
        </p:txBody>
      </p:sp>
      <p:pic>
        <p:nvPicPr>
          <p:cNvPr descr="./images/nathan_headshot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56200" y="1193800"/>
            <a:ext cx="3009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Definition</a:t>
            </a:r>
            <a:r>
              <a:rPr/>
              <a:t>: when </a:t>
            </a:r>
            <a:r>
              <a:rPr i="1"/>
              <a:t>remote</a:t>
            </a:r>
            <a:r>
              <a:rPr/>
              <a:t> changes on a branch are applied to your </a:t>
            </a:r>
            <a:r>
              <a:rPr i="1"/>
              <a:t>local</a:t>
            </a:r>
            <a:r>
              <a:rPr/>
              <a:t>, cloned repository.</a:t>
            </a:r>
          </a:p>
          <a:p>
            <a:pPr lvl="0"/>
            <a:r>
              <a:rPr/>
              <a:t>What do we mean by this?</a:t>
            </a:r>
          </a:p>
          <a:p>
            <a:pPr lvl="1"/>
            <a:r>
              <a:rPr/>
              <a:t>if you are working on a repository collaboratively, others may make edits that are </a:t>
            </a:r>
            <a:r>
              <a:rPr b="1"/>
              <a:t>not</a:t>
            </a:r>
            <a:r>
              <a:rPr/>
              <a:t> initially reflected in your </a:t>
            </a:r>
            <a:r>
              <a:rPr i="1"/>
              <a:t>local</a:t>
            </a:r>
            <a:r>
              <a:rPr/>
              <a:t> repository.</a:t>
            </a:r>
          </a:p>
          <a:p>
            <a:pPr lvl="1"/>
            <a:r>
              <a:rPr/>
              <a:t>when you pull from the remote repository, these remote changes are synced with your local directory.</a:t>
            </a:r>
          </a:p>
          <a:p>
            <a:pPr lvl="1"/>
            <a:r>
              <a:rPr/>
              <a:t>Not to be confused with pull requests, which are a different thing!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Pull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Definition</a:t>
            </a:r>
            <a:r>
              <a:rPr/>
              <a:t>: A pull request (PR) is a way to tell collaborators (or yourself) that the changes you pushed to a branch are ready for review. Think of a pull request as a staging area that you use before you merge one branch back into another.</a:t>
            </a:r>
          </a:p>
          <a:p>
            <a:pPr lvl="1"/>
            <a:r>
              <a:rPr/>
              <a:t>To set up a pull request, you have to select the branch with the code you changed and the branch you want to merge those changes into.</a:t>
            </a:r>
          </a:p>
          <a:p>
            <a:pPr lvl="1"/>
            <a:r>
              <a:rPr/>
              <a:t>When working collaboratively, someone else reviews the pull request, discussion happens, and based on that some followup commits may be needed.</a:t>
            </a:r>
          </a:p>
          <a:p>
            <a:pPr lvl="1"/>
            <a:r>
              <a:rPr/>
              <a:t>Once approved, you can merge the feature branch into the other branch you selected.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Pull Request (example)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Mason want’s to make a new function for his </a:t>
            </a:r>
            <a:r>
              <a:rPr>
                <a:latin typeface="Courier"/>
              </a:rPr>
              <a:t>autoOcc</a:t>
            </a:r>
            <a:r>
              <a:rPr/>
              <a:t> R package. To do so, Mason created a new branch, pushed commits to that branch, and when the function was ready made a pull request to merge the feature branch into the main branch.</a:t>
            </a:r>
          </a:p>
        </p:txBody>
      </p:sp>
      <p:pic>
        <p:nvPicPr>
          <p:cNvPr descr="./images/git_branch_mer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460500"/>
            <a:ext cx="5105400" cy="187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Definition</a:t>
            </a:r>
            <a:r>
              <a:rPr/>
              <a:t>: A fork is a way to create a new repository based on a different repository you are (most often) not the owner of.</a:t>
            </a:r>
          </a:p>
          <a:p>
            <a:pPr lvl="1"/>
            <a:r>
              <a:rPr/>
              <a:t>You can think of forks it as a branch off a repository you do not own. You can make changes to your forked repository and then submit a pull request to the original project owner.</a:t>
            </a:r>
          </a:p>
          <a:p>
            <a:pPr lvl="1"/>
            <a:r>
              <a:rPr/>
              <a:t>As such, forks are used a lot when working on open source projects.</a:t>
            </a:r>
          </a:p>
          <a:p>
            <a:pPr lvl="1"/>
            <a:r>
              <a:rPr/>
              <a:t>Creating a fork is the easiest way to copy everything in someone else’s repository.</a:t>
            </a:r>
          </a:p>
          <a:p>
            <a:pPr lvl="1"/>
            <a:r>
              <a:rPr/>
              <a:t>However, if you are working on a research project with a few </a:t>
            </a:r>
            <a:r>
              <a:rPr i="1"/>
              <a:t>trusted</a:t>
            </a:r>
            <a:r>
              <a:rPr/>
              <a:t> people it is often easier to set them up as collaborators instead of having them fork your repository, make a PR of changes, etc.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How to use GitHub in your projects (from most to least user friendly)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GitHub Desktop!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Found at https://desktop.github.com.</a:t>
            </a:r>
          </a:p>
          <a:p>
            <a:pPr lvl="0"/>
            <a:r>
              <a:rPr/>
              <a:t>Provides a graphical user interface (GUI) to do pretty much everything you would need to do.</a:t>
            </a:r>
          </a:p>
          <a:p>
            <a:pPr lvl="0"/>
            <a:r>
              <a:rPr/>
              <a:t>Can’t handle complex Git commands, but 99.9% of researchers will not need them anyways.</a:t>
            </a:r>
          </a:p>
          <a:p>
            <a:pPr lvl="0"/>
            <a:r>
              <a:rPr/>
              <a:t>There are a few other things that are a bit easier to do from your internet browser instead of the desktop GUI.</a:t>
            </a:r>
          </a:p>
          <a:p>
            <a:pPr lvl="1"/>
            <a:r>
              <a:rPr/>
              <a:t>Pull requests (i.e., merging branches)</a:t>
            </a:r>
          </a:p>
          <a:p>
            <a:pPr lvl="1"/>
            <a:r>
              <a:rPr/>
              <a:t>Changing settings</a:t>
            </a:r>
          </a:p>
          <a:p>
            <a:pPr lvl="1"/>
            <a:r>
              <a:rPr/>
              <a:t>Inviting collaborators to a repository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Link Rstudio with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Rstudio does provide a way to use GitHub within it’s interactive developer environment (IDE)</a:t>
            </a:r>
          </a:p>
          <a:p>
            <a:pPr lvl="0"/>
            <a:r>
              <a:rPr/>
              <a:t>Can be a little finicky</a:t>
            </a:r>
          </a:p>
          <a:p>
            <a:pPr lvl="0"/>
            <a:r>
              <a:rPr/>
              <a:t>Not as general as GitHub desktop, so we suggest the GitHub Desktop GUI instead.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Git from the command line (GitHub CLI)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Bringing this up for completeness</a:t>
            </a:r>
          </a:p>
          <a:p>
            <a:pPr lvl="0"/>
            <a:r>
              <a:rPr/>
              <a:t>Used to be the primary way you could use Git via GitHub</a:t>
            </a:r>
          </a:p>
          <a:p>
            <a:pPr lvl="0"/>
            <a:r>
              <a:rPr/>
              <a:t>Do not suggest doing this when learning.</a:t>
            </a:r>
          </a:p>
          <a:p>
            <a:pPr lvl="0"/>
            <a:r>
              <a:rPr/>
              <a:t>Sometimes needs to be used to resolve certain issues, but those are quite rare (and the GitHub Desktop GUI provides you with the command line code to run if needed).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Other things to know about GitHub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Privacy settings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Repositories can be public or private!</a:t>
            </a:r>
          </a:p>
          <a:p>
            <a:pPr lvl="1"/>
            <a:r>
              <a:rPr/>
              <a:t>Public repositories are viewable by everyone</a:t>
            </a:r>
          </a:p>
          <a:p>
            <a:pPr lvl="1"/>
            <a:r>
              <a:rPr/>
              <a:t>Private repositories are only viewable by yourself and collaborators you add to the repository</a:t>
            </a:r>
          </a:p>
          <a:p>
            <a:pPr lvl="1"/>
            <a:r>
              <a:rPr/>
              <a:t>For most research projects, start your repository as private. You can change them to public when you submit the paper for publication.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 we 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Mason Fidino</a:t>
            </a:r>
          </a:p>
          <a:p>
            <a:pPr lvl="1"/>
            <a:r>
              <a:rPr/>
              <a:t>Senior Quantitative Ecologist at the Urban Wildlife Institute, Lincoln Park Zoo</a:t>
            </a:r>
          </a:p>
          <a:p>
            <a:pPr lvl="1"/>
            <a:r>
              <a:rPr/>
              <a:t>Analytics advisor for UWIN, helps steer database management and development</a:t>
            </a:r>
          </a:p>
          <a:p>
            <a:pPr lvl="1"/>
            <a:r>
              <a:rPr/>
              <a:t>contact: mfidino@lpzoo.org</a:t>
            </a:r>
          </a:p>
        </p:txBody>
      </p:sp>
      <p:pic>
        <p:nvPicPr>
          <p:cNvPr descr="./images/mason_headshot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62500" y="1193800"/>
            <a:ext cx="3822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MERGE CONFLICTS!!!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most annoying part of version control.</a:t>
            </a:r>
          </a:p>
          <a:p>
            <a:pPr lvl="0"/>
            <a:r>
              <a:rPr/>
              <a:t>Happens when you try to merge branches and they have conflicting commits.</a:t>
            </a:r>
          </a:p>
          <a:p>
            <a:pPr lvl="1"/>
            <a:r>
              <a:rPr/>
              <a:t>Example: Nathan and Mason are working on a project with GitHub. Nathan does the right thing and creates a new branch to modify a data analysis script. Mason makes some changes to that same script and pushes them to the main branch. When Nathan makes a pull request to merge branches, Git will need your help to decide which changes to incorporate into a final merge.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Don’t store everything on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Can’t store files &gt; 100 Mb on GitHub (so if you have big datasets you may need a workaround).</a:t>
            </a:r>
          </a:p>
          <a:p>
            <a:pPr lvl="0"/>
            <a:r>
              <a:rPr/>
              <a:t>Don’t store files on the cloud that already live there (e.g., large spatial data files), but provide documentation on how to find those files!</a:t>
            </a:r>
          </a:p>
          <a:p>
            <a:pPr lvl="0"/>
            <a:r>
              <a:rPr/>
              <a:t>Don’t store sensitive information in public repositories (e.g., API keys, passwords, etc.). GitHub has a way to use those safely.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It is really easy and free to archive your code and create a DOI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GitHub interfaces with Zenodo, which is an open repository operated by CERN.</a:t>
            </a:r>
          </a:p>
          <a:p>
            <a:pPr lvl="0"/>
            <a:r>
              <a:rPr/>
              <a:t>After connecting the two, you can archive and generate a DOI for a given repository in minutes.</a:t>
            </a:r>
          </a:p>
          <a:p>
            <a:pPr lvl="0"/>
            <a:r>
              <a:rPr/>
              <a:t>Archiving code and data is becoming increasingly common when papers get published, so you may as well start getting familiar with this process.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do researchers typically store files?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paper_draft.docx</a:t>
            </a:r>
          </a:p>
          <a:p>
            <a:pPr lvl="0"/>
            <a:r>
              <a:rPr>
                <a:latin typeface="Courier"/>
              </a:rPr>
              <a:t>paper_draft2.docx</a:t>
            </a:r>
          </a:p>
          <a:p>
            <a:pPr lvl="0"/>
            <a:r>
              <a:rPr>
                <a:latin typeface="Courier"/>
              </a:rPr>
              <a:t>paper_draft2_MF.docx</a:t>
            </a:r>
          </a:p>
          <a:p>
            <a:pPr lvl="0"/>
            <a:r>
              <a:rPr>
                <a:latin typeface="Courier"/>
              </a:rPr>
              <a:t>paper_final.docx</a:t>
            </a:r>
          </a:p>
          <a:p>
            <a:pPr lvl="0"/>
            <a:r>
              <a:rPr>
                <a:latin typeface="Courier"/>
              </a:rPr>
              <a:t>paper_final2.docx</a:t>
            </a:r>
          </a:p>
          <a:p>
            <a:pPr lvl="0"/>
            <a:r>
              <a:rPr>
                <a:latin typeface="Courier"/>
              </a:rPr>
              <a:t>paper_final_revision.docx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is this a 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How do you keep track of edits?</a:t>
            </a:r>
          </a:p>
          <a:p>
            <a:pPr lvl="0"/>
            <a:r>
              <a:rPr/>
              <a:t>How do we handle “accidents”?</a:t>
            </a:r>
          </a:p>
          <a:p>
            <a:pPr lvl="0"/>
            <a:r>
              <a:rPr/>
              <a:t>fundamentally, an issue with </a:t>
            </a:r>
            <a:r>
              <a:rPr i="1"/>
              <a:t>data reproducibility</a:t>
            </a:r>
            <a:r>
              <a:rPr/>
              <a:t>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worry about data reproducibility?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are currently experiencing a crisis of reproducibility in science!</a:t>
            </a:r>
          </a:p>
          <a:p>
            <a:pPr lvl="0"/>
            <a:r>
              <a:rPr/>
              <a:t>In response to this, code review is now a required component of peer review for many journals.</a:t>
            </a:r>
          </a:p>
          <a:p>
            <a:pPr lvl="0"/>
            <a:r>
              <a:rPr/>
              <a:t>Better, more reproducible code also makes it easier to standardize methodology.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Git and GitHub</a:t>
            </a:r>
          </a:p>
        </p:txBody>
      </p:sp>
      <p:pic>
        <p:nvPicPr>
          <p:cNvPr descr="./images/gi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702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/images/github-mar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702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Git?</a:t>
            </a:r>
          </a:p>
        </p:txBody>
      </p:sp>
      <p:pic>
        <p:nvPicPr>
          <p:cNvPr descr="./images/gi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702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2025-02-12T19:37:01Z</dcterms:created>
  <dcterms:modified xsi:type="dcterms:W3CDTF">2025-02-12T19:37:01Z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