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494" r:id="rId3"/>
    <p:sldId id="458" r:id="rId4"/>
    <p:sldId id="429" r:id="rId5"/>
    <p:sldId id="430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0" r:id="rId16"/>
    <p:sldId id="493" r:id="rId17"/>
    <p:sldId id="489" r:id="rId18"/>
    <p:sldId id="490" r:id="rId19"/>
    <p:sldId id="491" r:id="rId20"/>
    <p:sldId id="492" r:id="rId21"/>
    <p:sldId id="497" r:id="rId22"/>
    <p:sldId id="498" r:id="rId23"/>
    <p:sldId id="369" r:id="rId24"/>
    <p:sldId id="368" r:id="rId25"/>
    <p:sldId id="370" r:id="rId26"/>
    <p:sldId id="496" r:id="rId27"/>
    <p:sldId id="459" r:id="rId28"/>
    <p:sldId id="367" r:id="rId29"/>
    <p:sldId id="463" r:id="rId30"/>
    <p:sldId id="464" r:id="rId31"/>
    <p:sldId id="465" r:id="rId32"/>
    <p:sldId id="466" r:id="rId33"/>
    <p:sldId id="467" r:id="rId34"/>
    <p:sldId id="469" r:id="rId35"/>
    <p:sldId id="481" r:id="rId36"/>
    <p:sldId id="470" r:id="rId37"/>
    <p:sldId id="471" r:id="rId38"/>
    <p:sldId id="472" r:id="rId39"/>
    <p:sldId id="473" r:id="rId40"/>
    <p:sldId id="474" r:id="rId41"/>
    <p:sldId id="475" r:id="rId42"/>
    <p:sldId id="477" r:id="rId43"/>
    <p:sldId id="478" r:id="rId44"/>
    <p:sldId id="476" r:id="rId45"/>
    <p:sldId id="488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C000"/>
    <a:srgbClr val="5B9BD5"/>
    <a:srgbClr val="70AD47"/>
    <a:srgbClr val="00B050"/>
    <a:srgbClr val="00B0F0"/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85" autoAdjust="0"/>
    <p:restoredTop sz="97386" autoAdjust="0"/>
  </p:normalViewPr>
  <p:slideViewPr>
    <p:cSldViewPr snapToGrid="0">
      <p:cViewPr varScale="1">
        <p:scale>
          <a:sx n="71" d="100"/>
          <a:sy n="71" d="100"/>
        </p:scale>
        <p:origin x="60" y="270"/>
      </p:cViewPr>
      <p:guideLst/>
    </p:cSldViewPr>
  </p:slideViewPr>
  <p:outlineViewPr>
    <p:cViewPr>
      <p:scale>
        <a:sx n="33" d="100"/>
        <a:sy n="33" d="100"/>
      </p:scale>
      <p:origin x="0" y="-1620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703C0-B7FD-4E8A-B388-B40C248A2097}" type="datetimeFigureOut">
              <a:rPr lang="en-US" smtClean="0"/>
              <a:t>Tuesday, September 02, 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6C6D6-619E-4C91-B6B0-42FED2574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17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6C6D6-619E-4C91-B6B0-42FED25747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92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64A9D5-47F1-481D-866C-5B157D12005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58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64A9D5-47F1-481D-866C-5B157D12005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64A9D5-47F1-481D-866C-5B157D12005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36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64A9D5-47F1-481D-866C-5B157D12005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79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Smyth, Regina, William Bianco, and Kwan </a:t>
            </a:r>
            <a:r>
              <a:rPr lang="en-US" dirty="0" err="1"/>
              <a:t>Nok</a:t>
            </a:r>
            <a:r>
              <a:rPr lang="en-US" dirty="0"/>
              <a:t> Chan. “Legislative Rules in Electoral Authoritarian Regimes: The Case of Hong Kong’s Legislative Council.” </a:t>
            </a:r>
            <a:r>
              <a:rPr lang="en-US" i="1" dirty="0"/>
              <a:t>Journal of Politics</a:t>
            </a:r>
            <a:r>
              <a:rPr lang="en-US" dirty="0"/>
              <a:t> 81:3, 892–905.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6C6D6-619E-4C91-B6B0-42FED25747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4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Barber, Benjamin, and Charles Miller. 2019. “Propaganda and Combat Motivation: Radio Broadcasts and German Soldiers’ Performance in World War II.” </a:t>
            </a:r>
            <a:r>
              <a:rPr lang="en-US" i="1" dirty="0"/>
              <a:t>World Politics</a:t>
            </a:r>
            <a:r>
              <a:rPr lang="en-US" dirty="0"/>
              <a:t> 71:3, 457–502.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6C6D6-619E-4C91-B6B0-42FED25747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09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Shafranek</a:t>
            </a:r>
            <a:r>
              <a:rPr lang="en-US" dirty="0"/>
              <a:t>, Richard M. 2021. “Political Considerations in Nonpolitical Decisions: A Conjoint Analysis of Roommate Choice." </a:t>
            </a:r>
            <a:r>
              <a:rPr lang="en-US" i="1" dirty="0"/>
              <a:t>Political Behavior</a:t>
            </a:r>
            <a:r>
              <a:rPr lang="en-US" dirty="0"/>
              <a:t> 43:1, 271–300.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6C6D6-619E-4C91-B6B0-42FED25747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54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64A9D5-47F1-481D-866C-5B157D12005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77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64A9D5-47F1-481D-866C-5B157D12005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11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64A9D5-47F1-481D-866C-5B157D12005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2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64A9D5-47F1-481D-866C-5B157D12005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62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64A9D5-47F1-481D-866C-5B157D12005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04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64A9D5-47F1-481D-866C-5B157D12005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17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64A9D5-47F1-481D-866C-5B157D12005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19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64A9D5-47F1-481D-866C-5B157D12005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4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57D-FCEC-40C8-9E63-3F7D5D134961}" type="datetimeFigureOut">
              <a:rPr lang="en-US" smtClean="0"/>
              <a:t>Tuesday, September 02,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9ED-852B-4C3E-97D3-738F6224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5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57D-FCEC-40C8-9E63-3F7D5D134961}" type="datetimeFigureOut">
              <a:rPr lang="en-US" smtClean="0"/>
              <a:t>Tuesday, September 02,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9ED-852B-4C3E-97D3-738F6224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8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57D-FCEC-40C8-9E63-3F7D5D134961}" type="datetimeFigureOut">
              <a:rPr lang="en-US" smtClean="0"/>
              <a:t>Tuesday, September 02,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9ED-852B-4C3E-97D3-738F6224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57D-FCEC-40C8-9E63-3F7D5D134961}" type="datetimeFigureOut">
              <a:rPr lang="en-US" smtClean="0"/>
              <a:t>Tuesday, September 02,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9ED-852B-4C3E-97D3-738F6224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7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57D-FCEC-40C8-9E63-3F7D5D134961}" type="datetimeFigureOut">
              <a:rPr lang="en-US" smtClean="0"/>
              <a:t>Tuesday, September 02,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9ED-852B-4C3E-97D3-738F6224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2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57D-FCEC-40C8-9E63-3F7D5D134961}" type="datetimeFigureOut">
              <a:rPr lang="en-US" smtClean="0"/>
              <a:t>Tuesday, September 02,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9ED-852B-4C3E-97D3-738F6224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4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57D-FCEC-40C8-9E63-3F7D5D134961}" type="datetimeFigureOut">
              <a:rPr lang="en-US" smtClean="0"/>
              <a:t>Tuesday, September 02,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9ED-852B-4C3E-97D3-738F6224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57D-FCEC-40C8-9E63-3F7D5D134961}" type="datetimeFigureOut">
              <a:rPr lang="en-US" smtClean="0"/>
              <a:t>Tuesday, September 02,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9ED-852B-4C3E-97D3-738F6224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9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57D-FCEC-40C8-9E63-3F7D5D134961}" type="datetimeFigureOut">
              <a:rPr lang="en-US" smtClean="0"/>
              <a:t>Tuesday, September 02,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9ED-852B-4C3E-97D3-738F6224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57D-FCEC-40C8-9E63-3F7D5D134961}" type="datetimeFigureOut">
              <a:rPr lang="en-US" smtClean="0"/>
              <a:t>Tuesday, September 02,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9ED-852B-4C3E-97D3-738F6224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3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F57D-FCEC-40C8-9E63-3F7D5D134961}" type="datetimeFigureOut">
              <a:rPr lang="en-US" smtClean="0"/>
              <a:t>Tuesday, September 02,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09ED-852B-4C3E-97D3-738F6224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5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6F57D-FCEC-40C8-9E63-3F7D5D134961}" type="datetimeFigureOut">
              <a:rPr lang="en-US" smtClean="0"/>
              <a:t>Tuesday, September 02,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E09ED-852B-4C3E-97D3-738F6224A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7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4FE2FA-F733-41B2-804A-68965E920BA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EBDE1-2D06-429D-BBD5-D0E9546B7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</p:spTree>
    <p:extLst>
      <p:ext uri="{BB962C8B-B14F-4D97-AF65-F5344CB8AC3E}">
        <p14:creationId xmlns:p14="http://schemas.microsoft.com/office/powerpoint/2010/main" val="106093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0"/>
            <a:ext cx="54864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3500" y="0"/>
            <a:ext cx="2286000" cy="304800"/>
          </a:xfrm>
          <a:prstGeom prst="rect">
            <a:avLst/>
          </a:prstGeom>
          <a:noFill/>
          <a:ln w="28575">
            <a:solidFill>
              <a:srgbClr val="70AD47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4698" y="-78433"/>
            <a:ext cx="1837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alpha val="25000"/>
                  </a:schemeClr>
                </a:solidFill>
              </a:rPr>
              <a:t>Dependent variable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9E5F8-016F-4CF2-8A52-08A38E696ECE}"/>
              </a:ext>
            </a:extLst>
          </p:cNvPr>
          <p:cNvSpPr/>
          <p:nvPr/>
        </p:nvSpPr>
        <p:spPr>
          <a:xfrm>
            <a:off x="3656294" y="914400"/>
            <a:ext cx="1753906" cy="5105400"/>
          </a:xfrm>
          <a:prstGeom prst="rect">
            <a:avLst/>
          </a:prstGeom>
          <a:noFill/>
          <a:ln w="28575">
            <a:solidFill>
              <a:srgbClr val="5B9BD5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8F1C6-FDCD-49CE-9322-49548A19D678}"/>
              </a:ext>
            </a:extLst>
          </p:cNvPr>
          <p:cNvSpPr txBox="1"/>
          <p:nvPr/>
        </p:nvSpPr>
        <p:spPr>
          <a:xfrm>
            <a:off x="1558144" y="3236269"/>
            <a:ext cx="2097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5">
                    <a:alpha val="25000"/>
                  </a:schemeClr>
                </a:solidFill>
              </a:rPr>
              <a:t>Independent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BE8D36-6C36-4A35-A19F-DF3C13D23B04}"/>
              </a:ext>
            </a:extLst>
          </p:cNvPr>
          <p:cNvSpPr/>
          <p:nvPr/>
        </p:nvSpPr>
        <p:spPr>
          <a:xfrm>
            <a:off x="5410200" y="304800"/>
            <a:ext cx="3429000" cy="304800"/>
          </a:xfrm>
          <a:prstGeom prst="rect">
            <a:avLst/>
          </a:prstGeom>
          <a:noFill/>
          <a:ln w="28575">
            <a:solidFill>
              <a:srgbClr val="5B9BD5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1C3C7C-C7ED-4729-A4A4-32684F714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1088276"/>
            <a:ext cx="3474720" cy="94765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3DF3027-2C82-414E-A862-2577ECFE1B62}"/>
              </a:ext>
            </a:extLst>
          </p:cNvPr>
          <p:cNvGrpSpPr/>
          <p:nvPr/>
        </p:nvGrpSpPr>
        <p:grpSpPr>
          <a:xfrm>
            <a:off x="91440" y="2971800"/>
            <a:ext cx="3474720" cy="2714946"/>
            <a:chOff x="149352" y="3154927"/>
            <a:chExt cx="3355848" cy="271494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C024FA2-5DA7-4DC2-9C2B-0162F486A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9352" y="3154927"/>
              <a:ext cx="3355848" cy="62434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B7E593C-4430-41F7-B91D-0C15D485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9352" y="3779271"/>
              <a:ext cx="3355848" cy="61319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9C45DC6-BE4A-4A41-82BB-CB468EB19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9352" y="4391966"/>
              <a:ext cx="3355848" cy="77784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AA19872-FF54-4A1A-A9E4-AEC52632B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9352" y="5169812"/>
              <a:ext cx="3355848" cy="7000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540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0"/>
            <a:ext cx="54864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3500" y="0"/>
            <a:ext cx="2286000" cy="304800"/>
          </a:xfrm>
          <a:prstGeom prst="rect">
            <a:avLst/>
          </a:prstGeom>
          <a:noFill/>
          <a:ln w="28575">
            <a:solidFill>
              <a:srgbClr val="70AD47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4698" y="-78433"/>
            <a:ext cx="1837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alpha val="25000"/>
                  </a:schemeClr>
                </a:solidFill>
              </a:rPr>
              <a:t>Dependent variable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9E5F8-016F-4CF2-8A52-08A38E696ECE}"/>
              </a:ext>
            </a:extLst>
          </p:cNvPr>
          <p:cNvSpPr/>
          <p:nvPr/>
        </p:nvSpPr>
        <p:spPr>
          <a:xfrm>
            <a:off x="3656294" y="914400"/>
            <a:ext cx="1753906" cy="5105400"/>
          </a:xfrm>
          <a:prstGeom prst="rect">
            <a:avLst/>
          </a:prstGeom>
          <a:noFill/>
          <a:ln w="28575">
            <a:solidFill>
              <a:srgbClr val="5B9BD5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8F1C6-FDCD-49CE-9322-49548A19D678}"/>
              </a:ext>
            </a:extLst>
          </p:cNvPr>
          <p:cNvSpPr txBox="1"/>
          <p:nvPr/>
        </p:nvSpPr>
        <p:spPr>
          <a:xfrm>
            <a:off x="1558144" y="3236269"/>
            <a:ext cx="2097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5">
                    <a:alpha val="25000"/>
                  </a:schemeClr>
                </a:solidFill>
              </a:rPr>
              <a:t>Independent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BE8D36-6C36-4A35-A19F-DF3C13D23B04}"/>
              </a:ext>
            </a:extLst>
          </p:cNvPr>
          <p:cNvSpPr/>
          <p:nvPr/>
        </p:nvSpPr>
        <p:spPr>
          <a:xfrm>
            <a:off x="5410200" y="304800"/>
            <a:ext cx="3429000" cy="304800"/>
          </a:xfrm>
          <a:prstGeom prst="rect">
            <a:avLst/>
          </a:prstGeom>
          <a:noFill/>
          <a:ln w="28575">
            <a:solidFill>
              <a:srgbClr val="5B9BD5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20C48A-F9BD-4962-9E7C-AE4F65F70F5D}"/>
              </a:ext>
            </a:extLst>
          </p:cNvPr>
          <p:cNvSpPr txBox="1"/>
          <p:nvPr/>
        </p:nvSpPr>
        <p:spPr>
          <a:xfrm>
            <a:off x="1714698" y="3671910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/>
                </a:solidFill>
              </a:rPr>
              <a:t>Coefficient signs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86901-140B-41A6-A8A8-572E9A84A7FF}"/>
              </a:ext>
            </a:extLst>
          </p:cNvPr>
          <p:cNvSpPr/>
          <p:nvPr/>
        </p:nvSpPr>
        <p:spPr>
          <a:xfrm>
            <a:off x="5815015" y="1005405"/>
            <a:ext cx="137160" cy="13716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90843E-DF94-4CE3-8B71-004DCBF42E02}"/>
              </a:ext>
            </a:extLst>
          </p:cNvPr>
          <p:cNvSpPr/>
          <p:nvPr/>
        </p:nvSpPr>
        <p:spPr>
          <a:xfrm>
            <a:off x="5815015" y="1483993"/>
            <a:ext cx="137160" cy="13716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E892B6-B575-49FB-AF97-A9E81BEEAE16}"/>
              </a:ext>
            </a:extLst>
          </p:cNvPr>
          <p:cNvSpPr/>
          <p:nvPr/>
        </p:nvSpPr>
        <p:spPr>
          <a:xfrm>
            <a:off x="5815015" y="1962581"/>
            <a:ext cx="137160" cy="13716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398D83-6724-4334-9412-7FACB0D40B7F}"/>
              </a:ext>
            </a:extLst>
          </p:cNvPr>
          <p:cNvSpPr/>
          <p:nvPr/>
        </p:nvSpPr>
        <p:spPr>
          <a:xfrm>
            <a:off x="5815015" y="2441169"/>
            <a:ext cx="137160" cy="13716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290EB1-73FC-4D7A-A411-3B05113862A9}"/>
              </a:ext>
            </a:extLst>
          </p:cNvPr>
          <p:cNvSpPr/>
          <p:nvPr/>
        </p:nvSpPr>
        <p:spPr>
          <a:xfrm>
            <a:off x="5815015" y="2925340"/>
            <a:ext cx="137160" cy="13716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9A5830-2A00-4886-927D-414AD25BB677}"/>
              </a:ext>
            </a:extLst>
          </p:cNvPr>
          <p:cNvSpPr/>
          <p:nvPr/>
        </p:nvSpPr>
        <p:spPr>
          <a:xfrm>
            <a:off x="5815015" y="3375350"/>
            <a:ext cx="137160" cy="13716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B20993-D651-4520-B957-12084A3DB5AE}"/>
              </a:ext>
            </a:extLst>
          </p:cNvPr>
          <p:cNvSpPr/>
          <p:nvPr/>
        </p:nvSpPr>
        <p:spPr>
          <a:xfrm>
            <a:off x="5815015" y="3844412"/>
            <a:ext cx="137160" cy="13716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0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0"/>
            <a:ext cx="54864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3500" y="0"/>
            <a:ext cx="2286000" cy="304800"/>
          </a:xfrm>
          <a:prstGeom prst="rect">
            <a:avLst/>
          </a:prstGeom>
          <a:noFill/>
          <a:ln w="28575">
            <a:solidFill>
              <a:srgbClr val="70AD47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4698" y="-78433"/>
            <a:ext cx="1837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alpha val="25000"/>
                  </a:schemeClr>
                </a:solidFill>
              </a:rPr>
              <a:t>Dependent variable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9E5F8-016F-4CF2-8A52-08A38E696ECE}"/>
              </a:ext>
            </a:extLst>
          </p:cNvPr>
          <p:cNvSpPr/>
          <p:nvPr/>
        </p:nvSpPr>
        <p:spPr>
          <a:xfrm>
            <a:off x="3656294" y="914400"/>
            <a:ext cx="1753906" cy="5105400"/>
          </a:xfrm>
          <a:prstGeom prst="rect">
            <a:avLst/>
          </a:prstGeom>
          <a:noFill/>
          <a:ln w="28575">
            <a:solidFill>
              <a:srgbClr val="5B9BD5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8F1C6-FDCD-49CE-9322-49548A19D678}"/>
              </a:ext>
            </a:extLst>
          </p:cNvPr>
          <p:cNvSpPr txBox="1"/>
          <p:nvPr/>
        </p:nvSpPr>
        <p:spPr>
          <a:xfrm>
            <a:off x="1558144" y="3236269"/>
            <a:ext cx="2097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5">
                    <a:alpha val="25000"/>
                  </a:schemeClr>
                </a:solidFill>
              </a:rPr>
              <a:t>Independent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BE8D36-6C36-4A35-A19F-DF3C13D23B04}"/>
              </a:ext>
            </a:extLst>
          </p:cNvPr>
          <p:cNvSpPr/>
          <p:nvPr/>
        </p:nvSpPr>
        <p:spPr>
          <a:xfrm>
            <a:off x="5410200" y="304800"/>
            <a:ext cx="3429000" cy="304800"/>
          </a:xfrm>
          <a:prstGeom prst="rect">
            <a:avLst/>
          </a:prstGeom>
          <a:noFill/>
          <a:ln w="28575">
            <a:solidFill>
              <a:srgbClr val="5B9BD5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20C48A-F9BD-4962-9E7C-AE4F65F70F5D}"/>
              </a:ext>
            </a:extLst>
          </p:cNvPr>
          <p:cNvSpPr txBox="1"/>
          <p:nvPr/>
        </p:nvSpPr>
        <p:spPr>
          <a:xfrm>
            <a:off x="1988811" y="3671910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alpha val="25000"/>
                  </a:schemeClr>
                </a:solidFill>
              </a:rPr>
              <a:t>Coefficient signs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86901-140B-41A6-A8A8-572E9A84A7FF}"/>
              </a:ext>
            </a:extLst>
          </p:cNvPr>
          <p:cNvSpPr/>
          <p:nvPr/>
        </p:nvSpPr>
        <p:spPr>
          <a:xfrm>
            <a:off x="5815015" y="1005405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90843E-DF94-4CE3-8B71-004DCBF42E02}"/>
              </a:ext>
            </a:extLst>
          </p:cNvPr>
          <p:cNvSpPr/>
          <p:nvPr/>
        </p:nvSpPr>
        <p:spPr>
          <a:xfrm>
            <a:off x="5815015" y="1483993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E892B6-B575-49FB-AF97-A9E81BEEAE16}"/>
              </a:ext>
            </a:extLst>
          </p:cNvPr>
          <p:cNvSpPr/>
          <p:nvPr/>
        </p:nvSpPr>
        <p:spPr>
          <a:xfrm>
            <a:off x="5815015" y="1962581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398D83-6724-4334-9412-7FACB0D40B7F}"/>
              </a:ext>
            </a:extLst>
          </p:cNvPr>
          <p:cNvSpPr/>
          <p:nvPr/>
        </p:nvSpPr>
        <p:spPr>
          <a:xfrm>
            <a:off x="5815015" y="2441169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290EB1-73FC-4D7A-A411-3B05113862A9}"/>
              </a:ext>
            </a:extLst>
          </p:cNvPr>
          <p:cNvSpPr/>
          <p:nvPr/>
        </p:nvSpPr>
        <p:spPr>
          <a:xfrm>
            <a:off x="5815015" y="2925340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9A5830-2A00-4886-927D-414AD25BB677}"/>
              </a:ext>
            </a:extLst>
          </p:cNvPr>
          <p:cNvSpPr/>
          <p:nvPr/>
        </p:nvSpPr>
        <p:spPr>
          <a:xfrm>
            <a:off x="5815015" y="3375350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B20993-D651-4520-B957-12084A3DB5AE}"/>
              </a:ext>
            </a:extLst>
          </p:cNvPr>
          <p:cNvSpPr/>
          <p:nvPr/>
        </p:nvSpPr>
        <p:spPr>
          <a:xfrm>
            <a:off x="5815015" y="3844412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84525C-77C0-4191-9576-86FD43F6E816}"/>
              </a:ext>
            </a:extLst>
          </p:cNvPr>
          <p:cNvSpPr txBox="1"/>
          <p:nvPr/>
        </p:nvSpPr>
        <p:spPr>
          <a:xfrm>
            <a:off x="1736978" y="3198169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Coefficient sizes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75B58F-A992-4A1E-933F-1113997A1952}"/>
              </a:ext>
            </a:extLst>
          </p:cNvPr>
          <p:cNvSpPr/>
          <p:nvPr/>
        </p:nvSpPr>
        <p:spPr>
          <a:xfrm>
            <a:off x="5952175" y="986355"/>
            <a:ext cx="365760" cy="1828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987F8F-88E5-42EF-94DC-F434AA27C8BE}"/>
              </a:ext>
            </a:extLst>
          </p:cNvPr>
          <p:cNvSpPr/>
          <p:nvPr/>
        </p:nvSpPr>
        <p:spPr>
          <a:xfrm>
            <a:off x="5942015" y="1464943"/>
            <a:ext cx="365760" cy="1828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C547BE-0921-40EE-8425-D5620F22D349}"/>
              </a:ext>
            </a:extLst>
          </p:cNvPr>
          <p:cNvSpPr/>
          <p:nvPr/>
        </p:nvSpPr>
        <p:spPr>
          <a:xfrm>
            <a:off x="5942015" y="1943531"/>
            <a:ext cx="365760" cy="1828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638223-0C38-485D-94E1-958428AE892C}"/>
              </a:ext>
            </a:extLst>
          </p:cNvPr>
          <p:cNvSpPr/>
          <p:nvPr/>
        </p:nvSpPr>
        <p:spPr>
          <a:xfrm>
            <a:off x="5942015" y="2422119"/>
            <a:ext cx="365760" cy="1828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6FE054-65FF-460E-BEFA-EC7A28B6E18E}"/>
              </a:ext>
            </a:extLst>
          </p:cNvPr>
          <p:cNvSpPr/>
          <p:nvPr/>
        </p:nvSpPr>
        <p:spPr>
          <a:xfrm>
            <a:off x="5942015" y="2906290"/>
            <a:ext cx="365760" cy="1828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CDAEB9-8778-4DE3-9824-221E8FDDC3EF}"/>
              </a:ext>
            </a:extLst>
          </p:cNvPr>
          <p:cNvSpPr/>
          <p:nvPr/>
        </p:nvSpPr>
        <p:spPr>
          <a:xfrm>
            <a:off x="5942015" y="3356300"/>
            <a:ext cx="365760" cy="1828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753951-80D5-4352-A473-97DEA6FE4E2D}"/>
              </a:ext>
            </a:extLst>
          </p:cNvPr>
          <p:cNvSpPr/>
          <p:nvPr/>
        </p:nvSpPr>
        <p:spPr>
          <a:xfrm>
            <a:off x="5942015" y="3825362"/>
            <a:ext cx="365760" cy="1828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47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0"/>
            <a:ext cx="54864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3500" y="0"/>
            <a:ext cx="2286000" cy="304800"/>
          </a:xfrm>
          <a:prstGeom prst="rect">
            <a:avLst/>
          </a:prstGeom>
          <a:noFill/>
          <a:ln w="28575">
            <a:solidFill>
              <a:srgbClr val="70AD47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4698" y="-78433"/>
            <a:ext cx="1837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alpha val="25000"/>
                  </a:schemeClr>
                </a:solidFill>
              </a:rPr>
              <a:t>Dependent variable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9E5F8-016F-4CF2-8A52-08A38E696ECE}"/>
              </a:ext>
            </a:extLst>
          </p:cNvPr>
          <p:cNvSpPr/>
          <p:nvPr/>
        </p:nvSpPr>
        <p:spPr>
          <a:xfrm>
            <a:off x="3656294" y="914400"/>
            <a:ext cx="1753906" cy="5105400"/>
          </a:xfrm>
          <a:prstGeom prst="rect">
            <a:avLst/>
          </a:prstGeom>
          <a:noFill/>
          <a:ln w="28575">
            <a:solidFill>
              <a:srgbClr val="5B9BD5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8F1C6-FDCD-49CE-9322-49548A19D678}"/>
              </a:ext>
            </a:extLst>
          </p:cNvPr>
          <p:cNvSpPr txBox="1"/>
          <p:nvPr/>
        </p:nvSpPr>
        <p:spPr>
          <a:xfrm>
            <a:off x="1558144" y="3236269"/>
            <a:ext cx="2097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5">
                    <a:alpha val="25000"/>
                  </a:schemeClr>
                </a:solidFill>
              </a:rPr>
              <a:t>Independent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BE8D36-6C36-4A35-A19F-DF3C13D23B04}"/>
              </a:ext>
            </a:extLst>
          </p:cNvPr>
          <p:cNvSpPr/>
          <p:nvPr/>
        </p:nvSpPr>
        <p:spPr>
          <a:xfrm>
            <a:off x="5410200" y="304800"/>
            <a:ext cx="3429000" cy="304800"/>
          </a:xfrm>
          <a:prstGeom prst="rect">
            <a:avLst/>
          </a:prstGeom>
          <a:noFill/>
          <a:ln w="28575">
            <a:solidFill>
              <a:srgbClr val="5B9BD5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20C48A-F9BD-4962-9E7C-AE4F65F70F5D}"/>
              </a:ext>
            </a:extLst>
          </p:cNvPr>
          <p:cNvSpPr txBox="1"/>
          <p:nvPr/>
        </p:nvSpPr>
        <p:spPr>
          <a:xfrm>
            <a:off x="1988811" y="3671910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alpha val="25000"/>
                  </a:schemeClr>
                </a:solidFill>
              </a:rPr>
              <a:t>Coefficient signs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86901-140B-41A6-A8A8-572E9A84A7FF}"/>
              </a:ext>
            </a:extLst>
          </p:cNvPr>
          <p:cNvSpPr/>
          <p:nvPr/>
        </p:nvSpPr>
        <p:spPr>
          <a:xfrm>
            <a:off x="5815015" y="1005405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90843E-DF94-4CE3-8B71-004DCBF42E02}"/>
              </a:ext>
            </a:extLst>
          </p:cNvPr>
          <p:cNvSpPr/>
          <p:nvPr/>
        </p:nvSpPr>
        <p:spPr>
          <a:xfrm>
            <a:off x="5815015" y="1483993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E892B6-B575-49FB-AF97-A9E81BEEAE16}"/>
              </a:ext>
            </a:extLst>
          </p:cNvPr>
          <p:cNvSpPr/>
          <p:nvPr/>
        </p:nvSpPr>
        <p:spPr>
          <a:xfrm>
            <a:off x="5815015" y="1962581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398D83-6724-4334-9412-7FACB0D40B7F}"/>
              </a:ext>
            </a:extLst>
          </p:cNvPr>
          <p:cNvSpPr/>
          <p:nvPr/>
        </p:nvSpPr>
        <p:spPr>
          <a:xfrm>
            <a:off x="5815015" y="2441169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290EB1-73FC-4D7A-A411-3B05113862A9}"/>
              </a:ext>
            </a:extLst>
          </p:cNvPr>
          <p:cNvSpPr/>
          <p:nvPr/>
        </p:nvSpPr>
        <p:spPr>
          <a:xfrm>
            <a:off x="5815015" y="2925340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9A5830-2A00-4886-927D-414AD25BB677}"/>
              </a:ext>
            </a:extLst>
          </p:cNvPr>
          <p:cNvSpPr/>
          <p:nvPr/>
        </p:nvSpPr>
        <p:spPr>
          <a:xfrm>
            <a:off x="5815015" y="3375350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B20993-D651-4520-B957-12084A3DB5AE}"/>
              </a:ext>
            </a:extLst>
          </p:cNvPr>
          <p:cNvSpPr/>
          <p:nvPr/>
        </p:nvSpPr>
        <p:spPr>
          <a:xfrm>
            <a:off x="5815015" y="3844412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84525C-77C0-4191-9576-86FD43F6E816}"/>
              </a:ext>
            </a:extLst>
          </p:cNvPr>
          <p:cNvSpPr txBox="1"/>
          <p:nvPr/>
        </p:nvSpPr>
        <p:spPr>
          <a:xfrm>
            <a:off x="2019107" y="3198169"/>
            <a:ext cx="154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>
                    <a:alpha val="25000"/>
                  </a:schemeClr>
                </a:solidFill>
              </a:rPr>
              <a:t>Coefficient sizes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75B58F-A992-4A1E-933F-1113997A1952}"/>
              </a:ext>
            </a:extLst>
          </p:cNvPr>
          <p:cNvSpPr/>
          <p:nvPr/>
        </p:nvSpPr>
        <p:spPr>
          <a:xfrm>
            <a:off x="5952175" y="986355"/>
            <a:ext cx="365760" cy="182880"/>
          </a:xfrm>
          <a:prstGeom prst="rect">
            <a:avLst/>
          </a:prstGeom>
          <a:noFill/>
          <a:ln w="28575">
            <a:solidFill>
              <a:srgbClr val="4472C4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987F8F-88E5-42EF-94DC-F434AA27C8BE}"/>
              </a:ext>
            </a:extLst>
          </p:cNvPr>
          <p:cNvSpPr/>
          <p:nvPr/>
        </p:nvSpPr>
        <p:spPr>
          <a:xfrm>
            <a:off x="5942015" y="1464943"/>
            <a:ext cx="365760" cy="182880"/>
          </a:xfrm>
          <a:prstGeom prst="rect">
            <a:avLst/>
          </a:prstGeom>
          <a:noFill/>
          <a:ln w="28575">
            <a:solidFill>
              <a:srgbClr val="4472C4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C547BE-0921-40EE-8425-D5620F22D349}"/>
              </a:ext>
            </a:extLst>
          </p:cNvPr>
          <p:cNvSpPr/>
          <p:nvPr/>
        </p:nvSpPr>
        <p:spPr>
          <a:xfrm>
            <a:off x="5942015" y="1943531"/>
            <a:ext cx="365760" cy="182880"/>
          </a:xfrm>
          <a:prstGeom prst="rect">
            <a:avLst/>
          </a:prstGeom>
          <a:noFill/>
          <a:ln w="28575">
            <a:solidFill>
              <a:srgbClr val="4472C4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638223-0C38-485D-94E1-958428AE892C}"/>
              </a:ext>
            </a:extLst>
          </p:cNvPr>
          <p:cNvSpPr/>
          <p:nvPr/>
        </p:nvSpPr>
        <p:spPr>
          <a:xfrm>
            <a:off x="5942015" y="2422119"/>
            <a:ext cx="365760" cy="182880"/>
          </a:xfrm>
          <a:prstGeom prst="rect">
            <a:avLst/>
          </a:prstGeom>
          <a:noFill/>
          <a:ln w="28575">
            <a:solidFill>
              <a:srgbClr val="4472C4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6FE054-65FF-460E-BEFA-EC7A28B6E18E}"/>
              </a:ext>
            </a:extLst>
          </p:cNvPr>
          <p:cNvSpPr/>
          <p:nvPr/>
        </p:nvSpPr>
        <p:spPr>
          <a:xfrm>
            <a:off x="5942015" y="2906290"/>
            <a:ext cx="365760" cy="182880"/>
          </a:xfrm>
          <a:prstGeom prst="rect">
            <a:avLst/>
          </a:prstGeom>
          <a:noFill/>
          <a:ln w="28575">
            <a:solidFill>
              <a:srgbClr val="4472C4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CDAEB9-8778-4DE3-9824-221E8FDDC3EF}"/>
              </a:ext>
            </a:extLst>
          </p:cNvPr>
          <p:cNvSpPr/>
          <p:nvPr/>
        </p:nvSpPr>
        <p:spPr>
          <a:xfrm>
            <a:off x="5942015" y="3356300"/>
            <a:ext cx="365760" cy="182880"/>
          </a:xfrm>
          <a:prstGeom prst="rect">
            <a:avLst/>
          </a:prstGeom>
          <a:noFill/>
          <a:ln w="28575">
            <a:solidFill>
              <a:srgbClr val="4472C4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753951-80D5-4352-A473-97DEA6FE4E2D}"/>
              </a:ext>
            </a:extLst>
          </p:cNvPr>
          <p:cNvSpPr/>
          <p:nvPr/>
        </p:nvSpPr>
        <p:spPr>
          <a:xfrm>
            <a:off x="5942015" y="3825362"/>
            <a:ext cx="365760" cy="182880"/>
          </a:xfrm>
          <a:prstGeom prst="rect">
            <a:avLst/>
          </a:prstGeom>
          <a:noFill/>
          <a:ln w="28575">
            <a:solidFill>
              <a:srgbClr val="4472C4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B82DA0-6B5A-467A-B515-3C3073B4AECA}"/>
              </a:ext>
            </a:extLst>
          </p:cNvPr>
          <p:cNvSpPr txBox="1"/>
          <p:nvPr/>
        </p:nvSpPr>
        <p:spPr>
          <a:xfrm>
            <a:off x="1187066" y="3427696"/>
            <a:ext cx="2379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7030A0"/>
                </a:solidFill>
              </a:rPr>
              <a:t>Statistical confidence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8A2E4A-E193-47E2-81DC-3BA2208D65CD}"/>
              </a:ext>
            </a:extLst>
          </p:cNvPr>
          <p:cNvSpPr/>
          <p:nvPr/>
        </p:nvSpPr>
        <p:spPr>
          <a:xfrm>
            <a:off x="5852160" y="1180602"/>
            <a:ext cx="804672" cy="18288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50F9BC-26A6-4C89-BE85-3856D2ADB787}"/>
              </a:ext>
            </a:extLst>
          </p:cNvPr>
          <p:cNvSpPr/>
          <p:nvPr/>
        </p:nvSpPr>
        <p:spPr>
          <a:xfrm>
            <a:off x="5852160" y="1659190"/>
            <a:ext cx="701040" cy="18288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9CA24B-B585-4EA9-B402-10E3A48E1DAF}"/>
              </a:ext>
            </a:extLst>
          </p:cNvPr>
          <p:cNvSpPr/>
          <p:nvPr/>
        </p:nvSpPr>
        <p:spPr>
          <a:xfrm>
            <a:off x="5852162" y="2137778"/>
            <a:ext cx="465775" cy="18288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915711-B676-485B-BAB6-7E32D1E27F59}"/>
              </a:ext>
            </a:extLst>
          </p:cNvPr>
          <p:cNvSpPr/>
          <p:nvPr/>
        </p:nvSpPr>
        <p:spPr>
          <a:xfrm>
            <a:off x="5852160" y="2629813"/>
            <a:ext cx="548640" cy="18288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145E42-504E-4F4C-B601-7627497D6C63}"/>
              </a:ext>
            </a:extLst>
          </p:cNvPr>
          <p:cNvSpPr/>
          <p:nvPr/>
        </p:nvSpPr>
        <p:spPr>
          <a:xfrm>
            <a:off x="5852160" y="3100537"/>
            <a:ext cx="701040" cy="18288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410C30-F885-4AFC-924A-0A27CE044526}"/>
              </a:ext>
            </a:extLst>
          </p:cNvPr>
          <p:cNvSpPr/>
          <p:nvPr/>
        </p:nvSpPr>
        <p:spPr>
          <a:xfrm>
            <a:off x="5852160" y="3550547"/>
            <a:ext cx="701040" cy="18288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5336AC-B0DE-4879-9D61-2F39EAB2CB93}"/>
              </a:ext>
            </a:extLst>
          </p:cNvPr>
          <p:cNvSpPr/>
          <p:nvPr/>
        </p:nvSpPr>
        <p:spPr>
          <a:xfrm>
            <a:off x="5852160" y="4019609"/>
            <a:ext cx="548640" cy="18288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22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0"/>
            <a:ext cx="54864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3500" y="0"/>
            <a:ext cx="2286000" cy="304800"/>
          </a:xfrm>
          <a:prstGeom prst="rect">
            <a:avLst/>
          </a:prstGeom>
          <a:noFill/>
          <a:ln w="28575">
            <a:solidFill>
              <a:srgbClr val="70AD47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4698" y="-78433"/>
            <a:ext cx="1837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alpha val="25000"/>
                  </a:schemeClr>
                </a:solidFill>
              </a:rPr>
              <a:t>Dependent variable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9E5F8-016F-4CF2-8A52-08A38E696ECE}"/>
              </a:ext>
            </a:extLst>
          </p:cNvPr>
          <p:cNvSpPr/>
          <p:nvPr/>
        </p:nvSpPr>
        <p:spPr>
          <a:xfrm>
            <a:off x="3656294" y="914400"/>
            <a:ext cx="1753906" cy="5105400"/>
          </a:xfrm>
          <a:prstGeom prst="rect">
            <a:avLst/>
          </a:prstGeom>
          <a:noFill/>
          <a:ln w="28575">
            <a:solidFill>
              <a:srgbClr val="5B9BD5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8F1C6-FDCD-49CE-9322-49548A19D678}"/>
              </a:ext>
            </a:extLst>
          </p:cNvPr>
          <p:cNvSpPr txBox="1"/>
          <p:nvPr/>
        </p:nvSpPr>
        <p:spPr>
          <a:xfrm>
            <a:off x="1558144" y="3236269"/>
            <a:ext cx="2097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5">
                    <a:alpha val="25000"/>
                  </a:schemeClr>
                </a:solidFill>
              </a:rPr>
              <a:t>Independent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BE8D36-6C36-4A35-A19F-DF3C13D23B04}"/>
              </a:ext>
            </a:extLst>
          </p:cNvPr>
          <p:cNvSpPr/>
          <p:nvPr/>
        </p:nvSpPr>
        <p:spPr>
          <a:xfrm>
            <a:off x="5410200" y="304800"/>
            <a:ext cx="3429000" cy="304800"/>
          </a:xfrm>
          <a:prstGeom prst="rect">
            <a:avLst/>
          </a:prstGeom>
          <a:noFill/>
          <a:ln w="28575">
            <a:solidFill>
              <a:srgbClr val="5B9BD5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20C48A-F9BD-4962-9E7C-AE4F65F70F5D}"/>
              </a:ext>
            </a:extLst>
          </p:cNvPr>
          <p:cNvSpPr txBox="1"/>
          <p:nvPr/>
        </p:nvSpPr>
        <p:spPr>
          <a:xfrm>
            <a:off x="1988811" y="3671910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alpha val="25000"/>
                  </a:schemeClr>
                </a:solidFill>
              </a:rPr>
              <a:t>Coefficient signs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86901-140B-41A6-A8A8-572E9A84A7FF}"/>
              </a:ext>
            </a:extLst>
          </p:cNvPr>
          <p:cNvSpPr/>
          <p:nvPr/>
        </p:nvSpPr>
        <p:spPr>
          <a:xfrm>
            <a:off x="5815015" y="1005405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90843E-DF94-4CE3-8B71-004DCBF42E02}"/>
              </a:ext>
            </a:extLst>
          </p:cNvPr>
          <p:cNvSpPr/>
          <p:nvPr/>
        </p:nvSpPr>
        <p:spPr>
          <a:xfrm>
            <a:off x="5815015" y="1483993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E892B6-B575-49FB-AF97-A9E81BEEAE16}"/>
              </a:ext>
            </a:extLst>
          </p:cNvPr>
          <p:cNvSpPr/>
          <p:nvPr/>
        </p:nvSpPr>
        <p:spPr>
          <a:xfrm>
            <a:off x="5815015" y="1962581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398D83-6724-4334-9412-7FACB0D40B7F}"/>
              </a:ext>
            </a:extLst>
          </p:cNvPr>
          <p:cNvSpPr/>
          <p:nvPr/>
        </p:nvSpPr>
        <p:spPr>
          <a:xfrm>
            <a:off x="5815015" y="2441169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290EB1-73FC-4D7A-A411-3B05113862A9}"/>
              </a:ext>
            </a:extLst>
          </p:cNvPr>
          <p:cNvSpPr/>
          <p:nvPr/>
        </p:nvSpPr>
        <p:spPr>
          <a:xfrm>
            <a:off x="5815015" y="2925340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9A5830-2A00-4886-927D-414AD25BB677}"/>
              </a:ext>
            </a:extLst>
          </p:cNvPr>
          <p:cNvSpPr/>
          <p:nvPr/>
        </p:nvSpPr>
        <p:spPr>
          <a:xfrm>
            <a:off x="5815015" y="3375350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B20993-D651-4520-B957-12084A3DB5AE}"/>
              </a:ext>
            </a:extLst>
          </p:cNvPr>
          <p:cNvSpPr/>
          <p:nvPr/>
        </p:nvSpPr>
        <p:spPr>
          <a:xfrm>
            <a:off x="5815015" y="3844412"/>
            <a:ext cx="137160" cy="137160"/>
          </a:xfrm>
          <a:prstGeom prst="rect">
            <a:avLst/>
          </a:prstGeom>
          <a:noFill/>
          <a:ln w="28575">
            <a:solidFill>
              <a:srgbClr val="FFC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84525C-77C0-4191-9576-86FD43F6E816}"/>
              </a:ext>
            </a:extLst>
          </p:cNvPr>
          <p:cNvSpPr txBox="1"/>
          <p:nvPr/>
        </p:nvSpPr>
        <p:spPr>
          <a:xfrm>
            <a:off x="2019107" y="3198169"/>
            <a:ext cx="1547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>
                    <a:alpha val="25000"/>
                  </a:schemeClr>
                </a:solidFill>
              </a:rPr>
              <a:t>Coefficient sizes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75B58F-A992-4A1E-933F-1113997A1952}"/>
              </a:ext>
            </a:extLst>
          </p:cNvPr>
          <p:cNvSpPr/>
          <p:nvPr/>
        </p:nvSpPr>
        <p:spPr>
          <a:xfrm>
            <a:off x="5952175" y="986355"/>
            <a:ext cx="365760" cy="182880"/>
          </a:xfrm>
          <a:prstGeom prst="rect">
            <a:avLst/>
          </a:prstGeom>
          <a:noFill/>
          <a:ln w="28575">
            <a:solidFill>
              <a:srgbClr val="4472C4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987F8F-88E5-42EF-94DC-F434AA27C8BE}"/>
              </a:ext>
            </a:extLst>
          </p:cNvPr>
          <p:cNvSpPr/>
          <p:nvPr/>
        </p:nvSpPr>
        <p:spPr>
          <a:xfrm>
            <a:off x="5942015" y="1464943"/>
            <a:ext cx="365760" cy="182880"/>
          </a:xfrm>
          <a:prstGeom prst="rect">
            <a:avLst/>
          </a:prstGeom>
          <a:noFill/>
          <a:ln w="28575">
            <a:solidFill>
              <a:srgbClr val="4472C4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C547BE-0921-40EE-8425-D5620F22D349}"/>
              </a:ext>
            </a:extLst>
          </p:cNvPr>
          <p:cNvSpPr/>
          <p:nvPr/>
        </p:nvSpPr>
        <p:spPr>
          <a:xfrm>
            <a:off x="5942015" y="1943531"/>
            <a:ext cx="365760" cy="182880"/>
          </a:xfrm>
          <a:prstGeom prst="rect">
            <a:avLst/>
          </a:prstGeom>
          <a:noFill/>
          <a:ln w="28575">
            <a:solidFill>
              <a:srgbClr val="4472C4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638223-0C38-485D-94E1-958428AE892C}"/>
              </a:ext>
            </a:extLst>
          </p:cNvPr>
          <p:cNvSpPr/>
          <p:nvPr/>
        </p:nvSpPr>
        <p:spPr>
          <a:xfrm>
            <a:off x="5942015" y="2422119"/>
            <a:ext cx="365760" cy="182880"/>
          </a:xfrm>
          <a:prstGeom prst="rect">
            <a:avLst/>
          </a:prstGeom>
          <a:noFill/>
          <a:ln w="28575">
            <a:solidFill>
              <a:srgbClr val="4472C4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6FE054-65FF-460E-BEFA-EC7A28B6E18E}"/>
              </a:ext>
            </a:extLst>
          </p:cNvPr>
          <p:cNvSpPr/>
          <p:nvPr/>
        </p:nvSpPr>
        <p:spPr>
          <a:xfrm>
            <a:off x="5942015" y="2906290"/>
            <a:ext cx="365760" cy="182880"/>
          </a:xfrm>
          <a:prstGeom prst="rect">
            <a:avLst/>
          </a:prstGeom>
          <a:noFill/>
          <a:ln w="28575">
            <a:solidFill>
              <a:srgbClr val="4472C4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CDAEB9-8778-4DE3-9824-221E8FDDC3EF}"/>
              </a:ext>
            </a:extLst>
          </p:cNvPr>
          <p:cNvSpPr/>
          <p:nvPr/>
        </p:nvSpPr>
        <p:spPr>
          <a:xfrm>
            <a:off x="5942015" y="3356300"/>
            <a:ext cx="365760" cy="182880"/>
          </a:xfrm>
          <a:prstGeom prst="rect">
            <a:avLst/>
          </a:prstGeom>
          <a:noFill/>
          <a:ln w="28575">
            <a:solidFill>
              <a:srgbClr val="4472C4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753951-80D5-4352-A473-97DEA6FE4E2D}"/>
              </a:ext>
            </a:extLst>
          </p:cNvPr>
          <p:cNvSpPr/>
          <p:nvPr/>
        </p:nvSpPr>
        <p:spPr>
          <a:xfrm>
            <a:off x="5942015" y="3825362"/>
            <a:ext cx="365760" cy="182880"/>
          </a:xfrm>
          <a:prstGeom prst="rect">
            <a:avLst/>
          </a:prstGeom>
          <a:noFill/>
          <a:ln w="28575">
            <a:solidFill>
              <a:srgbClr val="4472C4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B82DA0-6B5A-467A-B515-3C3073B4AECA}"/>
              </a:ext>
            </a:extLst>
          </p:cNvPr>
          <p:cNvSpPr txBox="1"/>
          <p:nvPr/>
        </p:nvSpPr>
        <p:spPr>
          <a:xfrm>
            <a:off x="1187066" y="3427696"/>
            <a:ext cx="2379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7030A0"/>
                </a:solidFill>
              </a:rPr>
              <a:t>Statistical confidence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8A2E4A-E193-47E2-81DC-3BA2208D65CD}"/>
              </a:ext>
            </a:extLst>
          </p:cNvPr>
          <p:cNvSpPr/>
          <p:nvPr/>
        </p:nvSpPr>
        <p:spPr>
          <a:xfrm>
            <a:off x="5852160" y="1180602"/>
            <a:ext cx="804672" cy="18288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50F9BC-26A6-4C89-BE85-3856D2ADB787}"/>
              </a:ext>
            </a:extLst>
          </p:cNvPr>
          <p:cNvSpPr/>
          <p:nvPr/>
        </p:nvSpPr>
        <p:spPr>
          <a:xfrm>
            <a:off x="5852160" y="1659190"/>
            <a:ext cx="701040" cy="18288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9CA24B-B585-4EA9-B402-10E3A48E1DAF}"/>
              </a:ext>
            </a:extLst>
          </p:cNvPr>
          <p:cNvSpPr/>
          <p:nvPr/>
        </p:nvSpPr>
        <p:spPr>
          <a:xfrm>
            <a:off x="5852162" y="2137778"/>
            <a:ext cx="465775" cy="18288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915711-B676-485B-BAB6-7E32D1E27F59}"/>
              </a:ext>
            </a:extLst>
          </p:cNvPr>
          <p:cNvSpPr/>
          <p:nvPr/>
        </p:nvSpPr>
        <p:spPr>
          <a:xfrm>
            <a:off x="5852160" y="2629813"/>
            <a:ext cx="548640" cy="18288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145E42-504E-4F4C-B601-7627497D6C63}"/>
              </a:ext>
            </a:extLst>
          </p:cNvPr>
          <p:cNvSpPr/>
          <p:nvPr/>
        </p:nvSpPr>
        <p:spPr>
          <a:xfrm>
            <a:off x="5852160" y="3100537"/>
            <a:ext cx="701040" cy="18288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410C30-F885-4AFC-924A-0A27CE044526}"/>
              </a:ext>
            </a:extLst>
          </p:cNvPr>
          <p:cNvSpPr/>
          <p:nvPr/>
        </p:nvSpPr>
        <p:spPr>
          <a:xfrm>
            <a:off x="5852160" y="3550547"/>
            <a:ext cx="701040" cy="18288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5336AC-B0DE-4879-9D61-2F39EAB2CB93}"/>
              </a:ext>
            </a:extLst>
          </p:cNvPr>
          <p:cNvSpPr/>
          <p:nvPr/>
        </p:nvSpPr>
        <p:spPr>
          <a:xfrm>
            <a:off x="5852160" y="4019609"/>
            <a:ext cx="548640" cy="18288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069D30-EA42-47BC-97AE-72F1FC7F4BDD}"/>
              </a:ext>
            </a:extLst>
          </p:cNvPr>
          <p:cNvSpPr/>
          <p:nvPr/>
        </p:nvSpPr>
        <p:spPr>
          <a:xfrm>
            <a:off x="4114802" y="6477000"/>
            <a:ext cx="2203135" cy="2286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75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0"/>
            <a:ext cx="54864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C408AF-04FF-47C8-B193-BB87D1557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1088276"/>
            <a:ext cx="3474720" cy="94765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55F3F58-2DF4-4109-86E8-9C83D6DB8D9F}"/>
              </a:ext>
            </a:extLst>
          </p:cNvPr>
          <p:cNvGrpSpPr/>
          <p:nvPr/>
        </p:nvGrpSpPr>
        <p:grpSpPr>
          <a:xfrm>
            <a:off x="91440" y="2971800"/>
            <a:ext cx="3474720" cy="2714946"/>
            <a:chOff x="149352" y="3154927"/>
            <a:chExt cx="3355848" cy="271494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B922E0-581D-440A-8155-DCB21B7FB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9352" y="3154927"/>
              <a:ext cx="3355848" cy="62434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3E097F-0B41-4680-BFCB-69F96D2E4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9352" y="3779271"/>
              <a:ext cx="3355848" cy="61319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B9B1516-6805-4491-9AC7-7220F9CCC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9352" y="4391966"/>
              <a:ext cx="3355848" cy="7778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BDC51AA-AF75-4E42-BFA3-EBEAAA656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9352" y="5169812"/>
              <a:ext cx="3355848" cy="7000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698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674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Theory: why would the authors expect some relationship?</a:t>
            </a:r>
          </a:p>
        </p:txBody>
      </p:sp>
    </p:spTree>
    <p:extLst>
      <p:ext uri="{BB962C8B-B14F-4D97-AF65-F5344CB8AC3E}">
        <p14:creationId xmlns:p14="http://schemas.microsoft.com/office/powerpoint/2010/main" val="1993292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Theory: why would the authors expect some relationship?</a:t>
            </a:r>
          </a:p>
          <a:p>
            <a:r>
              <a:rPr lang="en-US" dirty="0"/>
              <a:t>Measurement: how were the concepts computed?</a:t>
            </a:r>
          </a:p>
        </p:txBody>
      </p:sp>
    </p:spTree>
    <p:extLst>
      <p:ext uri="{BB962C8B-B14F-4D97-AF65-F5344CB8AC3E}">
        <p14:creationId xmlns:p14="http://schemas.microsoft.com/office/powerpoint/2010/main" val="4287430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Theory: why would the authors expect some relationship?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Measurement: how were the concepts computed?</a:t>
            </a:r>
          </a:p>
          <a:p>
            <a:r>
              <a:rPr lang="en-US" dirty="0"/>
              <a:t>Relationships: what variables associate (correlate) with others?</a:t>
            </a:r>
          </a:p>
        </p:txBody>
      </p:sp>
    </p:spTree>
    <p:extLst>
      <p:ext uri="{BB962C8B-B14F-4D97-AF65-F5344CB8AC3E}">
        <p14:creationId xmlns:p14="http://schemas.microsoft.com/office/powerpoint/2010/main" val="211096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135D5E-E2F2-4178-ACA0-542B577E666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2A1C0-B4A5-4B6E-AE7D-4A207578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8C1F7-7F12-4907-BD40-ED96D021E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64816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1977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Theory: why would the authors expect some relationship?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Measurement: how were the concepts computed?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Relationships: what variables associate (correlate) with others?</a:t>
            </a:r>
          </a:p>
          <a:p>
            <a:r>
              <a:rPr lang="en-US" dirty="0"/>
              <a:t>Confidence: how sure are the authors of their findings?</a:t>
            </a:r>
          </a:p>
        </p:txBody>
      </p:sp>
    </p:spTree>
    <p:extLst>
      <p:ext uri="{BB962C8B-B14F-4D97-AF65-F5344CB8AC3E}">
        <p14:creationId xmlns:p14="http://schemas.microsoft.com/office/powerpoint/2010/main" val="2239513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DCABF7-EE49-4F97-A548-6DBF1F503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57"/>
            <a:ext cx="9144000" cy="678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89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81F8A6-FFA4-4C2D-A6F6-E68FCF5E7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78" y="261495"/>
            <a:ext cx="8554644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86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E45065-6E11-454D-8D16-C05964C92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5" y="90487"/>
            <a:ext cx="691515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57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A5D32E-8712-429F-BA70-DF3A24D5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59" y="0"/>
            <a:ext cx="7980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90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5F3FD0-2169-4E89-A381-1713754B0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247775"/>
            <a:ext cx="75438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7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3A9F50-A3E7-453B-9CB8-8A224F898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0507"/>
            <a:ext cx="9144000" cy="501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64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C909D-989D-421B-A8AE-9D58B2529C8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CD3228-407A-43D6-8909-D047221C0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0584"/>
            <a:ext cx="9144000" cy="533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05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their central claims?</a:t>
            </a:r>
          </a:p>
        </p:txBody>
      </p:sp>
    </p:spTree>
    <p:extLst>
      <p:ext uri="{BB962C8B-B14F-4D97-AF65-F5344CB8AC3E}">
        <p14:creationId xmlns:p14="http://schemas.microsoft.com/office/powerpoint/2010/main" val="907673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their central claims?</a:t>
            </a:r>
          </a:p>
          <a:p>
            <a:pPr lvl="1"/>
            <a:r>
              <a:rPr lang="en-US" dirty="0"/>
              <a:t>Are those claims surprising? banal? important? generalizable through time?</a:t>
            </a:r>
          </a:p>
        </p:txBody>
      </p:sp>
    </p:spTree>
    <p:extLst>
      <p:ext uri="{BB962C8B-B14F-4D97-AF65-F5344CB8AC3E}">
        <p14:creationId xmlns:p14="http://schemas.microsoft.com/office/powerpoint/2010/main" val="233999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C909D-989D-421B-A8AE-9D58B2529C8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FE3EE7-E053-4D03-90F5-24BE71B5A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0584"/>
            <a:ext cx="9144000" cy="533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58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their central claims?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those claims surprising? banal? important? generalizable through time?</a:t>
            </a:r>
          </a:p>
          <a:p>
            <a:r>
              <a:rPr lang="en-US" dirty="0"/>
              <a:t>Why do they believe their claims: what’s the reasoning?</a:t>
            </a:r>
          </a:p>
        </p:txBody>
      </p:sp>
    </p:spTree>
    <p:extLst>
      <p:ext uri="{BB962C8B-B14F-4D97-AF65-F5344CB8AC3E}">
        <p14:creationId xmlns:p14="http://schemas.microsoft.com/office/powerpoint/2010/main" val="2884552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their central claims?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those claims surprising? banal? important? generalizable through time?</a:t>
            </a:r>
          </a:p>
          <a:p>
            <a:r>
              <a:rPr lang="en-US" dirty="0"/>
              <a:t>Why do they believe their claims: what’s the reasoning?</a:t>
            </a:r>
          </a:p>
          <a:p>
            <a:pPr lvl="1"/>
            <a:r>
              <a:rPr lang="en-US" dirty="0"/>
              <a:t>Does their logic make sense? Is it the logic you would have come up with had you been asked to conjecture why someone might believe this?</a:t>
            </a:r>
          </a:p>
        </p:txBody>
      </p:sp>
    </p:spTree>
    <p:extLst>
      <p:ext uri="{BB962C8B-B14F-4D97-AF65-F5344CB8AC3E}">
        <p14:creationId xmlns:p14="http://schemas.microsoft.com/office/powerpoint/2010/main" val="859186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their central claims?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those claims surprising? banal? important? generalizable through time?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do they believe their claims: what’s the reasoning?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Does their logic make sense? Is it the logic you would have come up with had you been asked to conjecture why someone might believe this?</a:t>
            </a:r>
          </a:p>
          <a:p>
            <a:r>
              <a:rPr lang="en-US" dirty="0"/>
              <a:t>What evidence did they use?</a:t>
            </a:r>
          </a:p>
        </p:txBody>
      </p:sp>
    </p:spTree>
    <p:extLst>
      <p:ext uri="{BB962C8B-B14F-4D97-AF65-F5344CB8AC3E}">
        <p14:creationId xmlns:p14="http://schemas.microsoft.com/office/powerpoint/2010/main" val="790801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their central claims?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those claims surprising? banal? important? generalizable through time?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do they believe their claims: what’s the reasoning?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Does their logic make sense? Is it the logic you would have come up with had you been asked to conjecture why someone might believe this?</a:t>
            </a:r>
          </a:p>
          <a:p>
            <a:r>
              <a:rPr lang="en-US" dirty="0"/>
              <a:t>What evidence did they use?</a:t>
            </a:r>
          </a:p>
          <a:p>
            <a:pPr lvl="1"/>
            <a:r>
              <a:rPr lang="en-US" dirty="0"/>
              <a:t>Is this a good way to study what they’re aiming to? Could you think of alternative ways to get evidence about the question?</a:t>
            </a:r>
          </a:p>
        </p:txBody>
      </p:sp>
    </p:spTree>
    <p:extLst>
      <p:ext uri="{BB962C8B-B14F-4D97-AF65-F5344CB8AC3E}">
        <p14:creationId xmlns:p14="http://schemas.microsoft.com/office/powerpoint/2010/main" val="2979187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their central claims?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those claims surprising? banal? important? generalizable through time?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do they believe their claims: what’s the reasoning?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Does their logic make sense? Is it the logic you would have come up with had you been asked to conjecture why someone might believe this?</a:t>
            </a:r>
          </a:p>
          <a:p>
            <a:r>
              <a:rPr lang="en-US" dirty="0"/>
              <a:t>What evidence did they use?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Is this a good way to study what they’re aiming to? Could you think of alternative ways to get evidence about the question?</a:t>
            </a:r>
          </a:p>
          <a:p>
            <a:pPr lvl="2"/>
            <a:r>
              <a:rPr lang="en-US" dirty="0"/>
              <a:t>Are views of the </a:t>
            </a:r>
            <a:r>
              <a:rPr lang="en-US" i="1" dirty="0"/>
              <a:t>leader</a:t>
            </a:r>
            <a:r>
              <a:rPr lang="en-US" dirty="0"/>
              <a:t> interchangeable with views about the </a:t>
            </a:r>
            <a:r>
              <a:rPr lang="en-US" i="1" dirty="0"/>
              <a:t>country</a:t>
            </a:r>
            <a:r>
              <a:rPr lang="en-US" dirty="0"/>
              <a:t>? Is this public diplomacy or personal PR?</a:t>
            </a:r>
          </a:p>
        </p:txBody>
      </p:sp>
    </p:spTree>
    <p:extLst>
      <p:ext uri="{BB962C8B-B14F-4D97-AF65-F5344CB8AC3E}">
        <p14:creationId xmlns:p14="http://schemas.microsoft.com/office/powerpoint/2010/main" val="2057322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their central claims?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those claims surprising? banal? important? generalizable through time?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do they believe their claims: what’s the reasoning?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Does their logic make sense? Is it the logic you would have come up with had you been asked to conjecture why someone might believe this?</a:t>
            </a:r>
          </a:p>
          <a:p>
            <a:r>
              <a:rPr lang="en-US" dirty="0"/>
              <a:t>What evidence did they use?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Is this a good way to study what they’re aiming to? Could you think of alternative ways to get evidence about the question?</a:t>
            </a:r>
          </a:p>
          <a:p>
            <a:pPr lvl="2"/>
            <a:r>
              <a:rPr lang="en-US" dirty="0"/>
              <a:t>Are views of the </a:t>
            </a:r>
            <a:r>
              <a:rPr lang="en-US" i="1" dirty="0"/>
              <a:t>leader</a:t>
            </a:r>
            <a:r>
              <a:rPr lang="en-US" dirty="0"/>
              <a:t> interchangeable with views about the </a:t>
            </a:r>
            <a:r>
              <a:rPr lang="en-US" i="1" dirty="0"/>
              <a:t>country</a:t>
            </a:r>
            <a:r>
              <a:rPr lang="en-US" dirty="0"/>
              <a:t>? Is this public diplomacy or personal PR?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2FBE6-65B0-46A1-B68A-B2F9E77F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2" y="890081"/>
            <a:ext cx="8832715" cy="507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52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their central claims?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those claims surprising? banal? important? generalizable through time?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do they believe their claims: what’s the reasoning?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Does their logic make sense? Is it the logic you would have come up with had you been asked to conjecture why someone might believe this?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evidence did they use?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Is this a good way to study what they’re aiming to? Could you think of alternative ways to get evidence about the question?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views of the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leader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interchangeable with views about the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country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? Is this public diplomacy or personal PR?</a:t>
            </a:r>
          </a:p>
          <a:p>
            <a:pPr lvl="1"/>
            <a:r>
              <a:rPr lang="en-US" dirty="0"/>
              <a:t>Would you expect the effect to be the same regardless of the leader involved?</a:t>
            </a:r>
          </a:p>
        </p:txBody>
      </p:sp>
    </p:spTree>
    <p:extLst>
      <p:ext uri="{BB962C8B-B14F-4D97-AF65-F5344CB8AC3E}">
        <p14:creationId xmlns:p14="http://schemas.microsoft.com/office/powerpoint/2010/main" val="3408220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their central claims?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those claims surprising? banal? important? generalizable through time?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do they believe their claims: what’s the reasoning?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Does their logic make sense? Is it the logic you would have come up with had you been asked to conjecture why someone might believe this?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evidence did they use?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Is this a good way to study what they’re aiming to? Could you think of alternative ways to get evidence about the question?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views of the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leader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interchangeable with views about the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country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? Is this public diplomacy or personal PR?</a:t>
            </a:r>
          </a:p>
          <a:p>
            <a:pPr lvl="1"/>
            <a:r>
              <a:rPr lang="en-US" dirty="0"/>
              <a:t>Would you expect the effect to be the same regardless of the leader involved?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BE272-749B-497F-B225-9F07AF9E6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43" y="0"/>
            <a:ext cx="6724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73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their central claims?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those claims surprising? banal? important? generalizable through time?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do they believe their claims: what’s the reasoning?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Does their logic make sense? Is it the logic you would have come up with had you been asked to conjecture why someone might believe this?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evidence did they use?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Is this a good way to study what they’re aiming to? Could you think of alternative ways to get evidence about the question?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views of the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leader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interchangeable with views about the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country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? Is this public diplomacy or personal PR?</a:t>
            </a:r>
          </a:p>
          <a:p>
            <a:pPr lvl="1"/>
            <a:r>
              <a:rPr lang="en-US" dirty="0"/>
              <a:t>What leader characteristics would you expect to affect the impact of the visit?</a:t>
            </a:r>
          </a:p>
        </p:txBody>
      </p:sp>
    </p:spTree>
    <p:extLst>
      <p:ext uri="{BB962C8B-B14F-4D97-AF65-F5344CB8AC3E}">
        <p14:creationId xmlns:p14="http://schemas.microsoft.com/office/powerpoint/2010/main" val="13881606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their central claims?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those claims surprising? banal? important? generalizable through time?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 do they believe their claims: what’s the reasoning?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Does their logic make sense? Is it the logic you would have come up with had you been asked to conjecture why someone might believe this?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evidence did they use?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Is this a good way to study what they’re aiming to? Could you think of alternative ways to get evidence about the question?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Are views of the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leader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interchangeable with views about the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country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? Is this public diplomacy or personal PR?</a:t>
            </a:r>
          </a:p>
          <a:p>
            <a:pPr lvl="1"/>
            <a:r>
              <a:rPr lang="en-US" dirty="0"/>
              <a:t>What leader characteristics would you expect to affect the impact of the visit?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6CBCDD-389C-4F7D-89B1-DE34F4A00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766887"/>
            <a:ext cx="81057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3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890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they find regarding their central claim? Were they correct?</a:t>
            </a:r>
          </a:p>
        </p:txBody>
      </p:sp>
    </p:spTree>
    <p:extLst>
      <p:ext uri="{BB962C8B-B14F-4D97-AF65-F5344CB8AC3E}">
        <p14:creationId xmlns:p14="http://schemas.microsoft.com/office/powerpoint/2010/main" val="3631985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they find regarding their central claim? Were they correct?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A4FF3-F8D2-45D5-BD17-72D97ACF1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181"/>
            <a:ext cx="9144000" cy="60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779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they find regarding their central claim? Were they correct?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A4FF3-F8D2-45D5-BD17-72D97ACF1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181"/>
            <a:ext cx="9144000" cy="60896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D84DDC-A393-44A5-A7A2-52D1FFD9F5A9}"/>
              </a:ext>
            </a:extLst>
          </p:cNvPr>
          <p:cNvSpPr/>
          <p:nvPr/>
        </p:nvSpPr>
        <p:spPr>
          <a:xfrm>
            <a:off x="2979683" y="1946275"/>
            <a:ext cx="709448" cy="35661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DFF89-BD6D-42A3-AF31-4FD16740345A}"/>
              </a:ext>
            </a:extLst>
          </p:cNvPr>
          <p:cNvSpPr txBox="1"/>
          <p:nvPr/>
        </p:nvSpPr>
        <p:spPr>
          <a:xfrm>
            <a:off x="3660103" y="1893750"/>
            <a:ext cx="502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What does this “2.27” mean substantively? (Is it large?)</a:t>
            </a:r>
          </a:p>
        </p:txBody>
      </p:sp>
    </p:spTree>
    <p:extLst>
      <p:ext uri="{BB962C8B-B14F-4D97-AF65-F5344CB8AC3E}">
        <p14:creationId xmlns:p14="http://schemas.microsoft.com/office/powerpoint/2010/main" val="2453312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they find regarding their central claim? Were they correct?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A4FF3-F8D2-45D5-BD17-72D97ACF1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4181"/>
            <a:ext cx="9144000" cy="60896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6703EF-41B8-4CE1-BF91-4AB2FC658112}"/>
              </a:ext>
            </a:extLst>
          </p:cNvPr>
          <p:cNvSpPr/>
          <p:nvPr/>
        </p:nvSpPr>
        <p:spPr>
          <a:xfrm>
            <a:off x="2394857" y="1451428"/>
            <a:ext cx="435429" cy="132556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9E709-8822-46C5-95B3-095C1D10B74A}"/>
              </a:ext>
            </a:extLst>
          </p:cNvPr>
          <p:cNvSpPr/>
          <p:nvPr/>
        </p:nvSpPr>
        <p:spPr>
          <a:xfrm>
            <a:off x="776514" y="5762171"/>
            <a:ext cx="5551715" cy="36576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DA6B0-F81B-4718-8BD3-FB08526FF2FD}"/>
              </a:ext>
            </a:extLst>
          </p:cNvPr>
          <p:cNvSpPr txBox="1"/>
          <p:nvPr/>
        </p:nvSpPr>
        <p:spPr>
          <a:xfrm>
            <a:off x="2830286" y="1421115"/>
            <a:ext cx="4085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How do we interpret the confidence interval?</a:t>
            </a:r>
          </a:p>
        </p:txBody>
      </p:sp>
    </p:spTree>
    <p:extLst>
      <p:ext uri="{BB962C8B-B14F-4D97-AF65-F5344CB8AC3E}">
        <p14:creationId xmlns:p14="http://schemas.microsoft.com/office/powerpoint/2010/main" val="663339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they find regarding their central claim? Were they correct?</a:t>
            </a:r>
          </a:p>
        </p:txBody>
      </p:sp>
    </p:spTree>
    <p:extLst>
      <p:ext uri="{BB962C8B-B14F-4D97-AF65-F5344CB8AC3E}">
        <p14:creationId xmlns:p14="http://schemas.microsoft.com/office/powerpoint/2010/main" val="29919497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F500C1-C7CC-4BE4-B2CD-BD426697872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0666C-8954-4527-AA4B-25DD247B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Goldsmith et 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7F3C-F5ED-4EBF-9DB7-4947944F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do they find regarding their central claim? Were they correct?</a:t>
            </a:r>
          </a:p>
          <a:p>
            <a:r>
              <a:rPr lang="en-US" dirty="0"/>
              <a:t>What else do they find of note, if anything?</a:t>
            </a:r>
          </a:p>
          <a:p>
            <a:pPr lvl="1"/>
            <a:r>
              <a:rPr lang="en-US" dirty="0"/>
              <a:t>“Of note” can mean unexpected, interesting, informative about other questions…</a:t>
            </a:r>
          </a:p>
        </p:txBody>
      </p:sp>
    </p:spTree>
    <p:extLst>
      <p:ext uri="{BB962C8B-B14F-4D97-AF65-F5344CB8AC3E}">
        <p14:creationId xmlns:p14="http://schemas.microsoft.com/office/powerpoint/2010/main" val="255642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0"/>
            <a:ext cx="54864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3500" y="0"/>
            <a:ext cx="2286000" cy="3048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4698" y="-78433"/>
            <a:ext cx="1837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</a:rPr>
              <a:t>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152981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0"/>
            <a:ext cx="54864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3500" y="0"/>
            <a:ext cx="2286000" cy="304800"/>
          </a:xfrm>
          <a:prstGeom prst="rect">
            <a:avLst/>
          </a:prstGeom>
          <a:noFill/>
          <a:ln w="28575">
            <a:solidFill>
              <a:srgbClr val="70AD47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4698" y="-78433"/>
            <a:ext cx="1837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alpha val="25000"/>
                  </a:schemeClr>
                </a:solidFill>
              </a:rPr>
              <a:t>Dependent variable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9E5F8-016F-4CF2-8A52-08A38E696ECE}"/>
              </a:ext>
            </a:extLst>
          </p:cNvPr>
          <p:cNvSpPr/>
          <p:nvPr/>
        </p:nvSpPr>
        <p:spPr>
          <a:xfrm>
            <a:off x="3656294" y="914400"/>
            <a:ext cx="1753906" cy="51054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8F1C6-FDCD-49CE-9322-49548A19D678}"/>
              </a:ext>
            </a:extLst>
          </p:cNvPr>
          <p:cNvSpPr txBox="1"/>
          <p:nvPr/>
        </p:nvSpPr>
        <p:spPr>
          <a:xfrm>
            <a:off x="1221961" y="3236269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5"/>
                </a:solidFill>
              </a:rPr>
              <a:t>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196201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0"/>
            <a:ext cx="54864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3500" y="0"/>
            <a:ext cx="2286000" cy="304800"/>
          </a:xfrm>
          <a:prstGeom prst="rect">
            <a:avLst/>
          </a:prstGeom>
          <a:noFill/>
          <a:ln w="28575">
            <a:solidFill>
              <a:srgbClr val="70AD47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4698" y="-78433"/>
            <a:ext cx="1837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alpha val="25000"/>
                  </a:schemeClr>
                </a:solidFill>
              </a:rPr>
              <a:t>Dependent variable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9E5F8-016F-4CF2-8A52-08A38E696ECE}"/>
              </a:ext>
            </a:extLst>
          </p:cNvPr>
          <p:cNvSpPr/>
          <p:nvPr/>
        </p:nvSpPr>
        <p:spPr>
          <a:xfrm>
            <a:off x="3656294" y="914400"/>
            <a:ext cx="1753906" cy="51054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8F1C6-FDCD-49CE-9322-49548A19D678}"/>
              </a:ext>
            </a:extLst>
          </p:cNvPr>
          <p:cNvSpPr txBox="1"/>
          <p:nvPr/>
        </p:nvSpPr>
        <p:spPr>
          <a:xfrm>
            <a:off x="1221961" y="3236269"/>
            <a:ext cx="243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5"/>
                </a:solidFill>
              </a:rPr>
              <a:t>Independent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BE8D36-6C36-4A35-A19F-DF3C13D23B04}"/>
              </a:ext>
            </a:extLst>
          </p:cNvPr>
          <p:cNvSpPr/>
          <p:nvPr/>
        </p:nvSpPr>
        <p:spPr>
          <a:xfrm>
            <a:off x="5410200" y="304800"/>
            <a:ext cx="3429000" cy="3048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0"/>
            <a:ext cx="54864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3500" y="0"/>
            <a:ext cx="2286000" cy="304800"/>
          </a:xfrm>
          <a:prstGeom prst="rect">
            <a:avLst/>
          </a:prstGeom>
          <a:noFill/>
          <a:ln w="28575">
            <a:solidFill>
              <a:srgbClr val="70AD47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4698" y="-78433"/>
            <a:ext cx="1837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alpha val="25000"/>
                  </a:schemeClr>
                </a:solidFill>
              </a:rPr>
              <a:t>Dependent variable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9E5F8-016F-4CF2-8A52-08A38E696ECE}"/>
              </a:ext>
            </a:extLst>
          </p:cNvPr>
          <p:cNvSpPr/>
          <p:nvPr/>
        </p:nvSpPr>
        <p:spPr>
          <a:xfrm>
            <a:off x="3656294" y="914400"/>
            <a:ext cx="1753906" cy="5105400"/>
          </a:xfrm>
          <a:prstGeom prst="rect">
            <a:avLst/>
          </a:prstGeom>
          <a:noFill/>
          <a:ln w="28575">
            <a:solidFill>
              <a:srgbClr val="5B9BD5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8F1C6-FDCD-49CE-9322-49548A19D678}"/>
              </a:ext>
            </a:extLst>
          </p:cNvPr>
          <p:cNvSpPr txBox="1"/>
          <p:nvPr/>
        </p:nvSpPr>
        <p:spPr>
          <a:xfrm>
            <a:off x="1558144" y="3236269"/>
            <a:ext cx="2097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5">
                    <a:alpha val="25000"/>
                  </a:schemeClr>
                </a:solidFill>
              </a:rPr>
              <a:t>Independent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BE8D36-6C36-4A35-A19F-DF3C13D23B04}"/>
              </a:ext>
            </a:extLst>
          </p:cNvPr>
          <p:cNvSpPr/>
          <p:nvPr/>
        </p:nvSpPr>
        <p:spPr>
          <a:xfrm>
            <a:off x="5410200" y="304800"/>
            <a:ext cx="3429000" cy="304800"/>
          </a:xfrm>
          <a:prstGeom prst="rect">
            <a:avLst/>
          </a:prstGeom>
          <a:noFill/>
          <a:ln w="28575">
            <a:solidFill>
              <a:srgbClr val="5B9BD5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312FF4-64D5-4568-B684-6CD9D1DE3D09}"/>
              </a:ext>
            </a:extLst>
          </p:cNvPr>
          <p:cNvSpPr/>
          <p:nvPr/>
        </p:nvSpPr>
        <p:spPr>
          <a:xfrm>
            <a:off x="3655643" y="1447800"/>
            <a:ext cx="1754559" cy="2286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1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0"/>
            <a:ext cx="54864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3500" y="0"/>
            <a:ext cx="2286000" cy="304800"/>
          </a:xfrm>
          <a:prstGeom prst="rect">
            <a:avLst/>
          </a:prstGeom>
          <a:noFill/>
          <a:ln w="28575">
            <a:solidFill>
              <a:srgbClr val="70AD47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4698" y="-78433"/>
            <a:ext cx="1837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alpha val="25000"/>
                  </a:schemeClr>
                </a:solidFill>
              </a:rPr>
              <a:t>Dependent variable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9E5F8-016F-4CF2-8A52-08A38E696ECE}"/>
              </a:ext>
            </a:extLst>
          </p:cNvPr>
          <p:cNvSpPr/>
          <p:nvPr/>
        </p:nvSpPr>
        <p:spPr>
          <a:xfrm>
            <a:off x="3656294" y="914400"/>
            <a:ext cx="1753906" cy="5105400"/>
          </a:xfrm>
          <a:prstGeom prst="rect">
            <a:avLst/>
          </a:prstGeom>
          <a:noFill/>
          <a:ln w="28575">
            <a:solidFill>
              <a:srgbClr val="5B9BD5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8F1C6-FDCD-49CE-9322-49548A19D678}"/>
              </a:ext>
            </a:extLst>
          </p:cNvPr>
          <p:cNvSpPr txBox="1"/>
          <p:nvPr/>
        </p:nvSpPr>
        <p:spPr>
          <a:xfrm>
            <a:off x="1558144" y="3236269"/>
            <a:ext cx="2097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5">
                    <a:alpha val="25000"/>
                  </a:schemeClr>
                </a:solidFill>
              </a:rPr>
              <a:t>Independent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BE8D36-6C36-4A35-A19F-DF3C13D23B04}"/>
              </a:ext>
            </a:extLst>
          </p:cNvPr>
          <p:cNvSpPr/>
          <p:nvPr/>
        </p:nvSpPr>
        <p:spPr>
          <a:xfrm>
            <a:off x="5410200" y="304800"/>
            <a:ext cx="3429000" cy="304800"/>
          </a:xfrm>
          <a:prstGeom prst="rect">
            <a:avLst/>
          </a:prstGeom>
          <a:noFill/>
          <a:ln w="28575">
            <a:solidFill>
              <a:srgbClr val="5B9BD5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1C3C7C-C7ED-4729-A4A4-32684F714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1088276"/>
            <a:ext cx="3474720" cy="94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0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3">
      <a:majorFont>
        <a:latin typeface="Bodoni MT"/>
        <a:ea typeface=""/>
        <a:cs typeface=""/>
      </a:majorFont>
      <a:minorFont>
        <a:latin typeface="Bodoni MT Condense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11754</TotalTime>
  <Words>1460</Words>
  <Application>Microsoft Office PowerPoint</Application>
  <PresentationFormat>On-screen Show (4:3)</PresentationFormat>
  <Paragraphs>160</Paragraphs>
  <Slides>45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Bodoni MT</vt:lpstr>
      <vt:lpstr>Bodoni MT Condensed</vt:lpstr>
      <vt:lpstr>Calibri</vt:lpstr>
      <vt:lpstr>Office Theme</vt:lpstr>
      <vt:lpstr>Reading Further</vt:lpstr>
      <vt:lpstr>Administrative Preliminaries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Statistical Results</vt:lpstr>
      <vt:lpstr>Statistical Results</vt:lpstr>
      <vt:lpstr>Statistical Results</vt:lpstr>
      <vt:lpstr>Statistical Results</vt:lpstr>
      <vt:lpstr>Statistical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Goldsmith et al.</vt:lpstr>
      <vt:lpstr>Goldsmith et al.</vt:lpstr>
      <vt:lpstr>Goldsmith et al.</vt:lpstr>
      <vt:lpstr>Goldsmith et al.</vt:lpstr>
      <vt:lpstr>Goldsmith et al.</vt:lpstr>
      <vt:lpstr>Goldsmith et al.</vt:lpstr>
      <vt:lpstr>Goldsmith et al.</vt:lpstr>
      <vt:lpstr>Goldsmith et al.</vt:lpstr>
      <vt:lpstr>Goldsmith et al.</vt:lpstr>
      <vt:lpstr>Goldsmith et al.</vt:lpstr>
      <vt:lpstr>Goldsmith et al.</vt:lpstr>
      <vt:lpstr>Goldsmith et al.</vt:lpstr>
      <vt:lpstr>Goldsmith et al.</vt:lpstr>
      <vt:lpstr>Goldsmith et al.</vt:lpstr>
      <vt:lpstr>Goldsmith et al.</vt:lpstr>
      <vt:lpstr>Goldsmith et al.</vt:lpstr>
      <vt:lpstr>Goldsmith et al.</vt:lpstr>
      <vt:lpstr>Goldsmith et al.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99</cp:revision>
  <dcterms:created xsi:type="dcterms:W3CDTF">2019-09-01T14:39:30Z</dcterms:created>
  <dcterms:modified xsi:type="dcterms:W3CDTF">2025-09-02T13:50:42Z</dcterms:modified>
</cp:coreProperties>
</file>