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7"/>
  </p:notesMasterIdLst>
  <p:handoutMasterIdLst>
    <p:handoutMasterId r:id="rId28"/>
  </p:handoutMasterIdLst>
  <p:sldIdLst>
    <p:sldId id="455" r:id="rId2"/>
    <p:sldId id="594" r:id="rId3"/>
    <p:sldId id="595" r:id="rId4"/>
    <p:sldId id="596" r:id="rId5"/>
    <p:sldId id="597" r:id="rId6"/>
    <p:sldId id="570" r:id="rId7"/>
    <p:sldId id="571" r:id="rId8"/>
    <p:sldId id="572" r:id="rId9"/>
    <p:sldId id="590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91" r:id="rId22"/>
    <p:sldId id="586" r:id="rId23"/>
    <p:sldId id="587" r:id="rId24"/>
    <p:sldId id="588" r:id="rId25"/>
    <p:sldId id="58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1" autoAdjust="0"/>
    <p:restoredTop sz="83470" autoAdjust="0"/>
  </p:normalViewPr>
  <p:slideViewPr>
    <p:cSldViewPr>
      <p:cViewPr varScale="1">
        <p:scale>
          <a:sx n="98" d="100"/>
          <a:sy n="98" d="100"/>
        </p:scale>
        <p:origin x="19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3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4275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7323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5229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39726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6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terms of degree of innovativeness, we can divide innovation into radical innovation and incremental innovation.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5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12/2/2015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622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200" dirty="0" smtClean="0">
                <a:latin typeface="Arial" charset="0"/>
                <a:cs typeface="Arial" charset="0"/>
              </a:rPr>
              <a:t>Managing Innovation and Fostering Corporate Entrepreneurship</a:t>
            </a:r>
            <a:endParaRPr lang="en-US" sz="42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589213"/>
            <a:ext cx="8150225" cy="3049587"/>
          </a:xfrm>
          <a:noFill/>
          <a:ln/>
        </p:spPr>
        <p:txBody>
          <a:bodyPr/>
          <a:lstStyle/>
          <a:p>
            <a:r>
              <a:rPr lang="en-US" dirty="0" smtClean="0"/>
              <a:t>Product and process innovations</a:t>
            </a:r>
          </a:p>
          <a:p>
            <a:pPr lvl="1"/>
            <a:r>
              <a:rPr lang="en-US" b="1" u="sng" dirty="0" smtClean="0"/>
              <a:t>Product</a:t>
            </a:r>
            <a:r>
              <a:rPr lang="en-US" dirty="0" smtClean="0"/>
              <a:t> </a:t>
            </a:r>
            <a:r>
              <a:rPr lang="en-US" dirty="0" smtClean="0"/>
              <a:t>innovation</a:t>
            </a:r>
          </a:p>
          <a:p>
            <a:pPr lvl="2"/>
            <a:r>
              <a:rPr lang="en-US" dirty="0" smtClean="0"/>
              <a:t>Refers to efforts to create product designs and applications of technology to develop new products for end users</a:t>
            </a:r>
          </a:p>
          <a:p>
            <a:pPr lvl="2"/>
            <a:r>
              <a:rPr lang="en-US" dirty="0" smtClean="0"/>
              <a:t>More </a:t>
            </a:r>
            <a:r>
              <a:rPr lang="en-US" b="1" u="sng" dirty="0" smtClean="0"/>
              <a:t>radical</a:t>
            </a:r>
            <a:r>
              <a:rPr lang="en-US" dirty="0" smtClean="0"/>
              <a:t> </a:t>
            </a:r>
            <a:r>
              <a:rPr lang="en-US" dirty="0" smtClean="0"/>
              <a:t>and common during </a:t>
            </a:r>
            <a:r>
              <a:rPr lang="en-US" b="1" u="sng" dirty="0" smtClean="0"/>
              <a:t>common</a:t>
            </a:r>
            <a:r>
              <a:rPr lang="en-US" dirty="0" smtClean="0"/>
              <a:t> of </a:t>
            </a:r>
            <a:r>
              <a:rPr lang="en-US" dirty="0" smtClean="0"/>
              <a:t>an industry’s life cycle</a:t>
            </a:r>
          </a:p>
          <a:p>
            <a:pPr lvl="2"/>
            <a:r>
              <a:rPr lang="en-US" dirty="0" smtClean="0"/>
              <a:t>Associated with </a:t>
            </a:r>
            <a:r>
              <a:rPr lang="en-US" b="1" u="sng" dirty="0" smtClean="0"/>
              <a:t>differentiation</a:t>
            </a:r>
            <a:r>
              <a:rPr lang="en-US" dirty="0" smtClean="0"/>
              <a:t> </a:t>
            </a:r>
            <a:r>
              <a:rPr lang="en-US" dirty="0" smtClean="0"/>
              <a:t>strategies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32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1"/>
            <a:ext cx="8150225" cy="4267200"/>
          </a:xfrm>
          <a:noFill/>
          <a:ln/>
        </p:spPr>
        <p:txBody>
          <a:bodyPr/>
          <a:lstStyle/>
          <a:p>
            <a:r>
              <a:rPr lang="en-US" dirty="0" smtClean="0"/>
              <a:t>Product and process innovations</a:t>
            </a:r>
          </a:p>
          <a:p>
            <a:pPr lvl="1"/>
            <a:r>
              <a:rPr lang="en-US" b="1" u="sng" dirty="0" smtClean="0"/>
              <a:t>Process</a:t>
            </a:r>
            <a:r>
              <a:rPr lang="en-US" dirty="0" smtClean="0"/>
              <a:t> </a:t>
            </a:r>
            <a:r>
              <a:rPr lang="en-US" dirty="0" smtClean="0"/>
              <a:t>innovation</a:t>
            </a:r>
          </a:p>
          <a:p>
            <a:pPr lvl="2"/>
            <a:r>
              <a:rPr lang="en-US" dirty="0" smtClean="0"/>
              <a:t>Associated with improving the efficiency of an organizational process, especially manufacturing systems and operations</a:t>
            </a:r>
          </a:p>
          <a:p>
            <a:pPr lvl="2"/>
            <a:r>
              <a:rPr lang="en-US" dirty="0" smtClean="0"/>
              <a:t>Firms can </a:t>
            </a:r>
          </a:p>
          <a:p>
            <a:pPr lvl="3"/>
            <a:r>
              <a:rPr lang="en-US" dirty="0" smtClean="0"/>
              <a:t>Improve materials utilization</a:t>
            </a:r>
          </a:p>
          <a:p>
            <a:pPr lvl="3"/>
            <a:r>
              <a:rPr lang="en-US" dirty="0" smtClean="0"/>
              <a:t>Shorten cycle time</a:t>
            </a:r>
          </a:p>
          <a:p>
            <a:pPr lvl="3"/>
            <a:r>
              <a:rPr lang="en-US" dirty="0" smtClean="0"/>
              <a:t>Increase quality</a:t>
            </a:r>
          </a:p>
          <a:p>
            <a:pPr lvl="2"/>
            <a:r>
              <a:rPr lang="en-US" dirty="0" smtClean="0"/>
              <a:t>More likely to occur in </a:t>
            </a:r>
            <a:r>
              <a:rPr lang="en-US" b="1" u="sng" dirty="0" smtClean="0"/>
              <a:t>later stages</a:t>
            </a:r>
            <a:r>
              <a:rPr lang="en-US" dirty="0" smtClean="0"/>
              <a:t> </a:t>
            </a:r>
            <a:r>
              <a:rPr lang="en-US" dirty="0" smtClean="0"/>
              <a:t>of an industry’s life cycle</a:t>
            </a:r>
          </a:p>
          <a:p>
            <a:pPr lvl="2"/>
            <a:r>
              <a:rPr lang="en-US" dirty="0" smtClean="0"/>
              <a:t>Associated with </a:t>
            </a:r>
            <a:r>
              <a:rPr lang="en-US" b="1" u="sng" dirty="0" smtClean="0"/>
              <a:t>leadership</a:t>
            </a:r>
            <a:r>
              <a:rPr lang="en-US" dirty="0" smtClean="0"/>
              <a:t> </a:t>
            </a:r>
            <a:r>
              <a:rPr lang="en-US" dirty="0" smtClean="0"/>
              <a:t>strategies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20963"/>
            <a:ext cx="8229600" cy="2941637"/>
          </a:xfrm>
        </p:spPr>
        <p:txBody>
          <a:bodyPr/>
          <a:lstStyle/>
          <a:p>
            <a:r>
              <a:rPr lang="en-US" sz="2800" dirty="0" smtClean="0"/>
              <a:t>Seeds versus weeds</a:t>
            </a:r>
          </a:p>
          <a:p>
            <a:r>
              <a:rPr lang="en-US" sz="2800" dirty="0" smtClean="0"/>
              <a:t>Experience versus initiative</a:t>
            </a:r>
          </a:p>
          <a:p>
            <a:r>
              <a:rPr lang="en-US" sz="2800" dirty="0" smtClean="0"/>
              <a:t>Internal versus external staffing</a:t>
            </a:r>
          </a:p>
          <a:p>
            <a:r>
              <a:rPr lang="en-US" sz="2800" dirty="0" smtClean="0"/>
              <a:t>Building capabilities versus collaborating</a:t>
            </a:r>
          </a:p>
          <a:p>
            <a:r>
              <a:rPr lang="en-US" sz="2800" dirty="0" smtClean="0"/>
              <a:t>Incremental versus preemptive launch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Challenges of Innovation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284413"/>
            <a:ext cx="8150225" cy="3963987"/>
          </a:xfrm>
          <a:noFill/>
          <a:ln/>
        </p:spPr>
        <p:txBody>
          <a:bodyPr/>
          <a:lstStyle/>
          <a:p>
            <a:r>
              <a:rPr lang="en-US" dirty="0" smtClean="0"/>
              <a:t>Firms must define the “strategic envelope” (scope of the innovation efforts)</a:t>
            </a:r>
          </a:p>
          <a:p>
            <a:r>
              <a:rPr lang="en-US" dirty="0" smtClean="0"/>
              <a:t>In defining the strategic envelope, a firm should answer several questions </a:t>
            </a:r>
          </a:p>
          <a:p>
            <a:pPr lvl="1"/>
            <a:r>
              <a:rPr lang="en-US" dirty="0" smtClean="0"/>
              <a:t>How much will the innovation cost?</a:t>
            </a:r>
          </a:p>
          <a:p>
            <a:pPr lvl="1"/>
            <a:r>
              <a:rPr lang="en-US" dirty="0" smtClean="0"/>
              <a:t>How likely is it to actually become commercially viable?</a:t>
            </a:r>
          </a:p>
          <a:p>
            <a:pPr lvl="1"/>
            <a:r>
              <a:rPr lang="en-US" dirty="0" smtClean="0"/>
              <a:t>How much value will it add; that is, what will it be worth if it works?</a:t>
            </a:r>
          </a:p>
          <a:p>
            <a:pPr lvl="1"/>
            <a:r>
              <a:rPr lang="en-US" dirty="0" smtClean="0"/>
              <a:t>What will be learned if it does not pan out?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Defining the Scope of Innovation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Managing the Pace of Innovation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040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Firms need to regulate the pace of innovation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Incremental innovation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May be six months to two years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May use a milestone approach driven by goals and deadlines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Radical innovation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Typically long term – 10 years or more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Often involves open-ended experimentation and time-consuming mistakes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Strict timelines unrealistic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9248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Collaborating with Innovation Partners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589213"/>
            <a:ext cx="8150225" cy="3506787"/>
          </a:xfrm>
          <a:noFill/>
          <a:ln/>
        </p:spPr>
        <p:txBody>
          <a:bodyPr/>
          <a:lstStyle/>
          <a:p>
            <a:r>
              <a:rPr lang="en-US" sz="2500" dirty="0" smtClean="0"/>
              <a:t>Innovation often requires collaborating with others who possess complementary knowledge and skills</a:t>
            </a:r>
          </a:p>
          <a:p>
            <a:r>
              <a:rPr lang="en-US" sz="2500" dirty="0" smtClean="0"/>
              <a:t>Partners can come from several sources</a:t>
            </a:r>
          </a:p>
          <a:p>
            <a:pPr lvl="1"/>
            <a:r>
              <a:rPr lang="en-US" sz="2100" dirty="0" smtClean="0"/>
              <a:t>Other personnel within the department</a:t>
            </a:r>
          </a:p>
          <a:p>
            <a:pPr lvl="1"/>
            <a:r>
              <a:rPr lang="en-US" sz="2100" dirty="0" smtClean="0"/>
              <a:t>Personnel within the firm but from another department</a:t>
            </a:r>
          </a:p>
          <a:p>
            <a:pPr lvl="1"/>
            <a:r>
              <a:rPr lang="en-US" sz="2100" dirty="0" smtClean="0"/>
              <a:t>Partners outside the firm</a:t>
            </a:r>
          </a:p>
          <a:p>
            <a:pPr lvl="1"/>
            <a:r>
              <a:rPr lang="en-US" sz="2100" dirty="0" smtClean="0"/>
              <a:t>Non-business sources, including research universities and the federal government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Corporate Entrepreneurship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33400" y="2286000"/>
            <a:ext cx="8077200" cy="3733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800" dirty="0" smtClean="0">
                <a:latin typeface="+mn-lt"/>
                <a:cs typeface="+mn-cs"/>
              </a:rPr>
              <a:t>Two primary aims: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b="1" u="sng" dirty="0" smtClean="0">
                <a:latin typeface="+mn-lt"/>
                <a:cs typeface="+mn-cs"/>
              </a:rPr>
              <a:t>Pursuit of new venture opportunities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endParaRPr lang="en-US" sz="2400" dirty="0" smtClean="0">
              <a:latin typeface="+mn-lt"/>
              <a:cs typeface="+mn-cs"/>
            </a:endParaRP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b="1" u="sng" dirty="0" smtClean="0">
                <a:latin typeface="+mn-lt"/>
                <a:cs typeface="+mn-cs"/>
              </a:rPr>
              <a:t>Strategic renewal</a:t>
            </a:r>
            <a:endParaRPr lang="en-US" sz="2400" b="1" u="sng" dirty="0" smtClean="0">
              <a:latin typeface="+mn-lt"/>
              <a:cs typeface="+mn-cs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800" dirty="0" smtClean="0">
                <a:latin typeface="+mn-lt"/>
                <a:cs typeface="+mn-cs"/>
              </a:rPr>
              <a:t>Blue Ocean vs. Red Ocean</a:t>
            </a:r>
          </a:p>
          <a:p>
            <a:pPr marL="639763" lvl="1" indent="-246063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400" dirty="0" smtClean="0">
                <a:latin typeface="+mn-lt"/>
                <a:cs typeface="+mn-cs"/>
              </a:rPr>
              <a:t>Companies that are willing to venture into market spaces where there is little or no competition – labeled “blue oceans” – will outperform those firms that limit growth to incremental improvements in competitively crowded industries – labeled “red oceans”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Corporate Entrepreneurship – Two Approaches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1"/>
            <a:ext cx="8150225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Focused approaches</a:t>
            </a:r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Separate the corporate venturing activity from the other ongoing operations of the firm</a:t>
            </a:r>
            <a:endParaRPr lang="en-US" b="1" u="sng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Corporate entrepreneurship is usually the domain of autonomous work groups that pursue entrepreneurial aims independent of the rest of the firm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Advantage</a:t>
            </a:r>
            <a:r>
              <a:rPr lang="en-US" dirty="0" smtClean="0"/>
              <a:t>: free entrepreneurial team members to think and act without the constraints imposed by existing organizational norms and routines.</a:t>
            </a:r>
          </a:p>
          <a:p>
            <a:pPr lvl="1">
              <a:lnSpc>
                <a:spcPct val="90000"/>
              </a:lnSpc>
            </a:pPr>
            <a:r>
              <a:rPr lang="en-US" u="sng" dirty="0" smtClean="0"/>
              <a:t>Disadvantage</a:t>
            </a:r>
            <a:r>
              <a:rPr lang="en-US" dirty="0" smtClean="0"/>
              <a:t>: isolate from the corporate mainstream, may fail to obtain the resources or support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Corporate Entrepreneurship – Two Approaches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6425" cy="3962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Types of focused approaches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New venture groups</a:t>
            </a:r>
          </a:p>
          <a:p>
            <a:pPr lvl="2">
              <a:lnSpc>
                <a:spcPct val="90000"/>
              </a:lnSpc>
            </a:pPr>
            <a:r>
              <a:rPr lang="en-US" sz="2300" dirty="0" smtClean="0"/>
              <a:t>Goal is to identify, evaluate, and cultivate venture opportunities</a:t>
            </a:r>
          </a:p>
          <a:p>
            <a:pPr lvl="2">
              <a:lnSpc>
                <a:spcPct val="90000"/>
              </a:lnSpc>
            </a:pPr>
            <a:r>
              <a:rPr lang="en-US" sz="2300" dirty="0" smtClean="0"/>
              <a:t>Typically function as semi-autonomous units with little formal structure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Business incubators</a:t>
            </a:r>
          </a:p>
          <a:p>
            <a:pPr lvl="2">
              <a:lnSpc>
                <a:spcPct val="90000"/>
              </a:lnSpc>
            </a:pPr>
            <a:r>
              <a:rPr lang="en-US" sz="2300" dirty="0" smtClean="0"/>
              <a:t>Designed to “hatch” new businesses</a:t>
            </a:r>
          </a:p>
          <a:p>
            <a:pPr lvl="2">
              <a:lnSpc>
                <a:spcPct val="90000"/>
              </a:lnSpc>
            </a:pPr>
            <a:r>
              <a:rPr lang="en-US" sz="2300" dirty="0" smtClean="0"/>
              <a:t>Provide five functions:  1) funding, 2) physical space, 3) business services, 4) mentoring and 5) networking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1143000"/>
          </a:xfrm>
        </p:spPr>
        <p:txBody>
          <a:bodyPr/>
          <a:lstStyle/>
          <a:p>
            <a:pPr algn="ctr"/>
            <a:r>
              <a:rPr lang="en-US" sz="4200" dirty="0" smtClean="0"/>
              <a:t>Corporate Entrepreneurship – Two Approaches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64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Dispersed approaches</a:t>
            </a:r>
          </a:p>
          <a:p>
            <a:pPr lvl="1">
              <a:lnSpc>
                <a:spcPct val="90000"/>
              </a:lnSpc>
            </a:pPr>
            <a:r>
              <a:rPr lang="en-US" sz="2100" b="1" u="sng" dirty="0" smtClean="0"/>
              <a:t>A dedication to the principle and practices of entrepreneurship is spread throughout the organization</a:t>
            </a:r>
            <a:endParaRPr lang="en-US" sz="2100" b="1" u="sng" dirty="0" smtClean="0"/>
          </a:p>
          <a:p>
            <a:pPr lvl="1">
              <a:lnSpc>
                <a:spcPct val="90000"/>
              </a:lnSpc>
            </a:pPr>
            <a:r>
              <a:rPr lang="en-US" sz="2100" dirty="0" smtClean="0"/>
              <a:t>Two related aspects: entrepreneurial cultures and product champions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100" u="sng" dirty="0" smtClean="0"/>
              <a:t>Advantages</a:t>
            </a:r>
            <a:r>
              <a:rPr lang="en-US" sz="21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Organizational members don’t have to be reminded to think entrepreneurially or be willing to change (the ability to change – core capability)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Stakeholders can bring new ideas or venture opportunities to anyone in the organization and expect them to be well-received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100" u="sng" dirty="0" smtClean="0"/>
              <a:t>Disadvantage</a:t>
            </a:r>
            <a:r>
              <a:rPr lang="en-US" sz="21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Firm may feel they must change for the sake for change, causing them to lose vital competencies or spend to much on R&amp;D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886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A. dedication to maintaining the status quo.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2590800"/>
            <a:ext cx="7924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According to the text, effective leadership is like a three-legged stool consisting of all of the following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nurturing a culture dedicated to excellence and ethical behavior.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C. determining a direction.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designing the organization.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Entrepreneurial Orientation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44763"/>
            <a:ext cx="8229600" cy="3475037"/>
          </a:xfrm>
        </p:spPr>
        <p:txBody>
          <a:bodyPr/>
          <a:lstStyle/>
          <a:p>
            <a:r>
              <a:rPr lang="en-US" sz="2500" dirty="0" smtClean="0"/>
              <a:t>EO refers to the strategy-making practices that businesses use in identifying and launching corporate ventures</a:t>
            </a:r>
          </a:p>
          <a:p>
            <a:r>
              <a:rPr lang="en-US" sz="2500" dirty="0" smtClean="0"/>
              <a:t>Represents a frame of mind and a perspective toward entrepreneurship that is reflected in a firm’s ongoing processes and corporate culture</a:t>
            </a:r>
          </a:p>
          <a:p>
            <a:r>
              <a:rPr lang="en-US" sz="2500" dirty="0" smtClean="0"/>
              <a:t>Has five dimensions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989013" y="838200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+mj-lt"/>
              </a:rPr>
              <a:t>Entrepreneurial Orientation</a:t>
            </a:r>
          </a:p>
        </p:txBody>
      </p:sp>
      <p:pic>
        <p:nvPicPr>
          <p:cNvPr id="13" name="Picture 6" descr="des30417_12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6"/>
          <a:stretch/>
        </p:blipFill>
        <p:spPr bwMode="auto">
          <a:xfrm>
            <a:off x="688975" y="2198461"/>
            <a:ext cx="7997825" cy="42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65175" y="6400800"/>
            <a:ext cx="7769225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8363"/>
            <a:ext cx="7467600" cy="884237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Entrepreneurial Orientation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153400" cy="4419600"/>
          </a:xfrm>
          <a:noFill/>
          <a:ln/>
        </p:spPr>
        <p:txBody>
          <a:bodyPr/>
          <a:lstStyle/>
          <a:p>
            <a:r>
              <a:rPr lang="en-US" sz="2500" dirty="0" smtClean="0"/>
              <a:t>Autonomy</a:t>
            </a:r>
          </a:p>
          <a:p>
            <a:pPr lvl="1"/>
            <a:r>
              <a:rPr lang="en-US" sz="2100" dirty="0" smtClean="0"/>
              <a:t>Two techniques often used to promote autonomy</a:t>
            </a:r>
          </a:p>
          <a:p>
            <a:pPr lvl="2"/>
            <a:r>
              <a:rPr lang="en-US" sz="2000" dirty="0" smtClean="0"/>
              <a:t>Using </a:t>
            </a:r>
            <a:r>
              <a:rPr lang="en-US" sz="2000" dirty="0" err="1" smtClean="0"/>
              <a:t>skunkworks</a:t>
            </a:r>
            <a:r>
              <a:rPr lang="en-US" sz="2000" dirty="0" smtClean="0"/>
              <a:t> to foster entrepreneurial thinking</a:t>
            </a:r>
          </a:p>
          <a:p>
            <a:pPr lvl="2"/>
            <a:r>
              <a:rPr lang="en-US" sz="2000" dirty="0" smtClean="0"/>
              <a:t>Designing organization structures that support independent action</a:t>
            </a:r>
          </a:p>
          <a:p>
            <a:r>
              <a:rPr lang="en-US" sz="2500" dirty="0" smtClean="0"/>
              <a:t>Innovativeness</a:t>
            </a:r>
          </a:p>
          <a:p>
            <a:pPr lvl="1"/>
            <a:r>
              <a:rPr lang="en-US" sz="2100" dirty="0" smtClean="0"/>
              <a:t>Two methods used to enhance competitive position through innovativeness</a:t>
            </a:r>
          </a:p>
          <a:p>
            <a:pPr lvl="2"/>
            <a:r>
              <a:rPr lang="en-US" sz="2000" dirty="0" smtClean="0"/>
              <a:t>Fostering creativity and experimentation</a:t>
            </a:r>
          </a:p>
          <a:p>
            <a:pPr lvl="2"/>
            <a:r>
              <a:rPr lang="en-US" sz="2000" dirty="0" smtClean="0"/>
              <a:t>Investing in new technology, R&amp;D, and continuous improvement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074025" cy="884237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Entrepreneurial Orientation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305800" cy="4114800"/>
          </a:xfrm>
          <a:noFill/>
          <a:ln/>
        </p:spPr>
        <p:txBody>
          <a:bodyPr/>
          <a:lstStyle/>
          <a:p>
            <a:r>
              <a:rPr lang="en-US" sz="2500" dirty="0" err="1" smtClean="0"/>
              <a:t>Proactiveness</a:t>
            </a:r>
            <a:endParaRPr lang="en-US" sz="2500" dirty="0" smtClean="0"/>
          </a:p>
          <a:p>
            <a:pPr lvl="1"/>
            <a:r>
              <a:rPr lang="en-US" sz="2100" dirty="0" smtClean="0"/>
              <a:t>Two methods to promote acting proactively</a:t>
            </a:r>
          </a:p>
          <a:p>
            <a:pPr lvl="2"/>
            <a:r>
              <a:rPr lang="en-US" sz="2000" dirty="0" smtClean="0"/>
              <a:t>Introducing new products or technological capabilities ahead of the competition</a:t>
            </a:r>
          </a:p>
          <a:p>
            <a:pPr lvl="2"/>
            <a:r>
              <a:rPr lang="en-US" sz="2000" dirty="0" smtClean="0"/>
              <a:t>Continuously seeking out new product or service offerings</a:t>
            </a:r>
          </a:p>
          <a:p>
            <a:r>
              <a:rPr lang="en-US" sz="2500" dirty="0" smtClean="0"/>
              <a:t>Competitive aggressiveness</a:t>
            </a:r>
          </a:p>
          <a:p>
            <a:pPr lvl="1"/>
            <a:r>
              <a:rPr lang="en-US" sz="2100" dirty="0" smtClean="0"/>
              <a:t>Two ways competitively aggressive firms enhance their entrepreneurial position</a:t>
            </a:r>
          </a:p>
          <a:p>
            <a:pPr lvl="2"/>
            <a:r>
              <a:rPr lang="en-US" sz="2000" dirty="0" smtClean="0"/>
              <a:t>Entering markets with drastically lower prices</a:t>
            </a:r>
          </a:p>
          <a:p>
            <a:pPr lvl="2"/>
            <a:r>
              <a:rPr lang="en-US" sz="2000" dirty="0" smtClean="0"/>
              <a:t>Finding successful business models and copying them.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4563"/>
            <a:ext cx="8226425" cy="884237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Entrepreneurial Orientation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Risk taking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Three types of risks faced by organizations and their executives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Business risk taking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Financial risk taking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Personal risk taking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methods to strengthen competitive position through risk taking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Researching and assessing risk factors to minimize uncertainty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Using techniques that have worked in other domains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6963"/>
            <a:ext cx="8074025" cy="884237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Example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2208213"/>
            <a:ext cx="8150225" cy="4268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A design thinking approach can help you deal with risk. 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Here are seven ways to get started: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Cultivate an unreasonable obsession with desirability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Become more comfortable acting on your informed intuition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Prototype, prototype, prototype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 big, but start small(</a:t>
            </a:r>
            <a:r>
              <a:rPr lang="en-US" dirty="0" err="1" smtClean="0"/>
              <a:t>er</a:t>
            </a:r>
            <a:r>
              <a:rPr lang="en-US" dirty="0" smtClean="0"/>
              <a:t>)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Treat money as a positive constraint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a list of the best things that could happen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Seek challenges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961144"/>
            <a:ext cx="8458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All of the following constitute organizational bases of a leader's power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legitimate power.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reward power.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coercive power.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6583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referent power.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3048000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The three broad sets of capabilities that a leader should possess include all of the following </a:t>
            </a:r>
            <a:r>
              <a:rPr lang="en-US" sz="2800" i="1" dirty="0" smtClean="0">
                <a:latin typeface="+mn-lt"/>
              </a:rPr>
              <a:t>except</a:t>
            </a:r>
            <a:r>
              <a:rPr lang="en-US" sz="2800" dirty="0" smtClean="0">
                <a:latin typeface="+mn-lt"/>
              </a:rPr>
              <a:t>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technical skills.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cognitive abilities.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emotional intelligence.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1078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calculative abilities.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6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85800"/>
            <a:ext cx="1464930" cy="1828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380595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Which of the following is </a:t>
            </a:r>
            <a:r>
              <a:rPr lang="en-US" sz="2800" i="1" dirty="0" smtClean="0">
                <a:latin typeface="+mn-lt"/>
              </a:rPr>
              <a:t>NOT</a:t>
            </a:r>
            <a:r>
              <a:rPr lang="en-US" sz="2800" dirty="0" smtClean="0">
                <a:latin typeface="+mn-lt"/>
              </a:rPr>
              <a:t> a characteristic of a successful learning organization?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They create a proactive, creative approach to the unknown.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They actively solicit the involvement of employees at all levels.</a:t>
            </a:r>
            <a:br>
              <a:rPr lang="en-US" sz="2800" dirty="0" smtClean="0">
                <a:latin typeface="+mn-lt"/>
              </a:rPr>
            </a:br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They enable everyone to use their intelligence and apply their imagination.</a:t>
            </a:r>
            <a:endParaRPr lang="en-US" sz="2800" dirty="0">
              <a:latin typeface="+mn-lt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They regularly engage in activities to reinforce the status quo.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Managing Innovation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150225" cy="4114800"/>
          </a:xfrm>
          <a:noFill/>
          <a:ln/>
        </p:spPr>
        <p:txBody>
          <a:bodyPr/>
          <a:lstStyle/>
          <a:p>
            <a:r>
              <a:rPr lang="en-US" sz="2500" dirty="0" smtClean="0"/>
              <a:t>Innovation involves using new knowledge to transform organizational processes or create commercially viable products and services</a:t>
            </a:r>
          </a:p>
          <a:p>
            <a:r>
              <a:rPr lang="en-US" sz="2500" dirty="0" smtClean="0"/>
              <a:t>Innovation occurs when </a:t>
            </a:r>
            <a:r>
              <a:rPr lang="en-US" sz="2500" i="1" dirty="0" smtClean="0"/>
              <a:t>_________________________ ______________________</a:t>
            </a:r>
            <a:endParaRPr lang="en-US" sz="2500" dirty="0" smtClean="0"/>
          </a:p>
          <a:p>
            <a:r>
              <a:rPr lang="en-US" sz="2500" dirty="0" smtClean="0"/>
              <a:t>Sources of new knowledge</a:t>
            </a:r>
          </a:p>
          <a:p>
            <a:pPr lvl="1"/>
            <a:r>
              <a:rPr lang="en-US" sz="2100" dirty="0" smtClean="0"/>
              <a:t>Latest technology</a:t>
            </a:r>
          </a:p>
          <a:p>
            <a:pPr lvl="1"/>
            <a:r>
              <a:rPr lang="en-US" sz="2100" dirty="0" smtClean="0"/>
              <a:t>Results of experiments</a:t>
            </a:r>
          </a:p>
          <a:p>
            <a:pPr lvl="1"/>
            <a:r>
              <a:rPr lang="en-US" sz="2100" dirty="0" smtClean="0"/>
              <a:t>Creative insights</a:t>
            </a:r>
          </a:p>
          <a:p>
            <a:pPr lvl="1"/>
            <a:r>
              <a:rPr lang="en-US" sz="2100" dirty="0" smtClean="0"/>
              <a:t>Competitive information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Example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5813"/>
            <a:ext cx="8150225" cy="3887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Some Companies, such as Apple, are always innovating popular products, while others are constantly struggling for their one great idea.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There are “five disciplines” for creating what customers want 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Identify important customer needs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Create solutions that fill those needs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Build innovation teams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Empower "innovation champions" who keep the effort on track 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Align the entire enterprise around creating value for customers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Types of Innovation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84413"/>
            <a:ext cx="8150225" cy="38115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Degree of innovativeness</a:t>
            </a:r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Radical</a:t>
            </a:r>
            <a:r>
              <a:rPr lang="en-US" dirty="0" smtClean="0"/>
              <a:t> </a:t>
            </a:r>
            <a:r>
              <a:rPr lang="en-US" dirty="0" smtClean="0"/>
              <a:t>innovation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Fundamental changes and breakthroughs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Evoke major departures from existing practices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be highly disruptive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Can transform or revolutionize a whole industry</a:t>
            </a:r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Incremental</a:t>
            </a:r>
            <a:r>
              <a:rPr lang="en-US" dirty="0" smtClean="0"/>
              <a:t> </a:t>
            </a:r>
            <a:r>
              <a:rPr lang="en-US" dirty="0" smtClean="0"/>
              <a:t>innovation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Enhance existing practices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Small improvements in products and processes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Evolutionary applications within existing paradigms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3090862"/>
            <a:ext cx="8556625" cy="1844675"/>
            <a:chOff x="320" y="1210"/>
            <a:chExt cx="5390" cy="1162"/>
          </a:xfrm>
        </p:grpSpPr>
        <p:sp>
          <p:nvSpPr>
            <p:cNvPr id="5" name="Line 19"/>
            <p:cNvSpPr>
              <a:spLocks noChangeShapeType="1"/>
            </p:cNvSpPr>
            <p:nvPr/>
          </p:nvSpPr>
          <p:spPr bwMode="auto">
            <a:xfrm>
              <a:off x="701" y="1660"/>
              <a:ext cx="0" cy="7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5030" y="1661"/>
              <a:ext cx="0" cy="71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691" y="2016"/>
              <a:ext cx="43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320" y="1210"/>
              <a:ext cx="94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Radical Innovation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624" y="1211"/>
              <a:ext cx="108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Incremental Innovation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276350" y="4370387"/>
            <a:ext cx="1568450" cy="1831975"/>
            <a:chOff x="740" y="2016"/>
            <a:chExt cx="988" cy="1154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1133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740" y="2593"/>
              <a:ext cx="988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Laparoscopic “keyhole” surgery</a:t>
              </a: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800350" y="4370387"/>
            <a:ext cx="1311275" cy="1831975"/>
            <a:chOff x="1700" y="2016"/>
            <a:chExt cx="826" cy="1154"/>
          </a:xfrm>
        </p:grpSpPr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1999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1700" y="2593"/>
              <a:ext cx="826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Speech recognition software</a:t>
              </a:r>
            </a:p>
          </p:txBody>
        </p: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4095750" y="4370387"/>
            <a:ext cx="1141413" cy="1282700"/>
            <a:chOff x="2516" y="2016"/>
            <a:chExt cx="719" cy="808"/>
          </a:xfrm>
        </p:grpSpPr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865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2516" y="2593"/>
              <a:ext cx="71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Polyester</a:t>
              </a: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5499100" y="4370387"/>
            <a:ext cx="1250950" cy="2106613"/>
            <a:chOff x="3400" y="2016"/>
            <a:chExt cx="788" cy="1327"/>
          </a:xfrm>
        </p:grpSpPr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3731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0" y="2593"/>
              <a:ext cx="788" cy="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Enterprise resource planning (ERP)</a:t>
              </a:r>
            </a:p>
          </p:txBody>
        </p: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7007225" y="4370387"/>
            <a:ext cx="914400" cy="1557338"/>
            <a:chOff x="4350" y="2016"/>
            <a:chExt cx="576" cy="981"/>
          </a:xfrm>
        </p:grpSpPr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4598" y="2016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4350" y="2593"/>
              <a:ext cx="5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Frozen yogurt</a:t>
              </a:r>
            </a:p>
          </p:txBody>
        </p:sp>
      </p:grp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2098675" y="2795587"/>
            <a:ext cx="1279525" cy="1573213"/>
            <a:chOff x="1258" y="1024"/>
            <a:chExt cx="806" cy="991"/>
          </a:xfrm>
        </p:grpSpPr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575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258" y="1024"/>
              <a:ext cx="80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Fiber-optic cable</a:t>
              </a:r>
            </a:p>
          </p:txBody>
        </p: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3473450" y="2795587"/>
            <a:ext cx="1036638" cy="1573213"/>
            <a:chOff x="2124" y="1024"/>
            <a:chExt cx="653" cy="991"/>
          </a:xfrm>
        </p:grpSpPr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2431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2124" y="1024"/>
              <a:ext cx="653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Internet browser</a:t>
              </a:r>
            </a:p>
          </p:txBody>
        </p:sp>
      </p:grp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4521200" y="2824162"/>
            <a:ext cx="1646238" cy="1573213"/>
            <a:chOff x="2784" y="1024"/>
            <a:chExt cx="1037" cy="991"/>
          </a:xfrm>
        </p:grpSpPr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3287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2784" y="1024"/>
              <a:ext cx="1037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Online auction exchanges</a:t>
              </a:r>
            </a:p>
          </p:txBody>
        </p:sp>
      </p:grpSp>
      <p:grpSp>
        <p:nvGrpSpPr>
          <p:cNvPr id="34" name="Group 48"/>
          <p:cNvGrpSpPr>
            <a:grpSpLocks/>
          </p:cNvGrpSpPr>
          <p:nvPr/>
        </p:nvGrpSpPr>
        <p:grpSpPr bwMode="auto">
          <a:xfrm>
            <a:off x="6307138" y="2795587"/>
            <a:ext cx="930275" cy="1573213"/>
            <a:chOff x="3909" y="1024"/>
            <a:chExt cx="586" cy="991"/>
          </a:xfrm>
        </p:grpSpPr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4143" y="1410"/>
              <a:ext cx="0" cy="6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3909" y="1024"/>
              <a:ext cx="58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Bubble wrap</a:t>
              </a:r>
            </a:p>
          </p:txBody>
        </p:sp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Continuum of Radical and Incremental Innovations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1160</Words>
  <Application>Microsoft Office PowerPoint</Application>
  <PresentationFormat>On-screen Show (4:3)</PresentationFormat>
  <Paragraphs>180</Paragraphs>
  <Slides>25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Managing Innovation and Fostering Corporate Entrepreneurship</vt:lpstr>
      <vt:lpstr>QUESTION</vt:lpstr>
      <vt:lpstr>QUESTION</vt:lpstr>
      <vt:lpstr>QUESTION</vt:lpstr>
      <vt:lpstr>QUESTION</vt:lpstr>
      <vt:lpstr>Managing Innovation</vt:lpstr>
      <vt:lpstr>Example</vt:lpstr>
      <vt:lpstr>Types of Innovation</vt:lpstr>
      <vt:lpstr>Continuum of Radical and Incremental Innovations</vt:lpstr>
      <vt:lpstr>Types of Innovation</vt:lpstr>
      <vt:lpstr>Types of Innovation</vt:lpstr>
      <vt:lpstr>Challenges of Innovation</vt:lpstr>
      <vt:lpstr>Defining the Scope of Innovation</vt:lpstr>
      <vt:lpstr>Managing the Pace of Innovation</vt:lpstr>
      <vt:lpstr>Collaborating with Innovation Partners</vt:lpstr>
      <vt:lpstr>Corporate Entrepreneurship</vt:lpstr>
      <vt:lpstr>Corporate Entrepreneurship – Two Approaches</vt:lpstr>
      <vt:lpstr>Corporate Entrepreneurship – Two Approaches</vt:lpstr>
      <vt:lpstr>Corporate Entrepreneurship – Two Approaches</vt:lpstr>
      <vt:lpstr>Entrepreneurial Orientation</vt:lpstr>
      <vt:lpstr>PowerPoint Presentation</vt:lpstr>
      <vt:lpstr>Entrepreneurial Orientation</vt:lpstr>
      <vt:lpstr>Entrepreneurial Orientation</vt:lpstr>
      <vt:lpstr>Entrepreneurial Orientation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389</cp:revision>
  <dcterms:created xsi:type="dcterms:W3CDTF">2006-08-16T00:00:00Z</dcterms:created>
  <dcterms:modified xsi:type="dcterms:W3CDTF">2015-12-02T19:40:52Z</dcterms:modified>
</cp:coreProperties>
</file>