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1"/>
  </p:notesMasterIdLst>
  <p:handoutMasterIdLst>
    <p:handoutMasterId r:id="rId12"/>
  </p:handoutMasterIdLst>
  <p:sldIdLst>
    <p:sldId id="455" r:id="rId2"/>
    <p:sldId id="535" r:id="rId3"/>
    <p:sldId id="502" r:id="rId4"/>
    <p:sldId id="503" r:id="rId5"/>
    <p:sldId id="504" r:id="rId6"/>
    <p:sldId id="505" r:id="rId7"/>
    <p:sldId id="506" r:id="rId8"/>
    <p:sldId id="507" r:id="rId9"/>
    <p:sldId id="50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5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9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5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11/23/2015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Creating Effective Organizational Designs - 2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Integration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24800" cy="4770437"/>
          </a:xfrm>
        </p:spPr>
        <p:txBody>
          <a:bodyPr/>
          <a:lstStyle/>
          <a:p>
            <a:r>
              <a:rPr lang="en-US" dirty="0"/>
              <a:t>A fundamental truth about structure:</a:t>
            </a:r>
          </a:p>
          <a:p>
            <a:pPr marL="274320" indent="0">
              <a:buNone/>
            </a:pPr>
            <a:r>
              <a:rPr lang="en-US" i="1" dirty="0"/>
              <a:t>If the parts that make up a firm do not work together, the firm is likely to fail. </a:t>
            </a:r>
          </a:p>
          <a:p>
            <a:r>
              <a:rPr lang="en-US" dirty="0" smtClean="0"/>
              <a:t>Integration is the means by which a company seeks to </a:t>
            </a:r>
            <a:r>
              <a:rPr lang="en-US" b="1" i="1" u="sng" dirty="0" smtClean="0"/>
              <a:t>coordinate</a:t>
            </a:r>
            <a:r>
              <a:rPr lang="en-US" dirty="0" smtClean="0"/>
              <a:t> </a:t>
            </a:r>
            <a:r>
              <a:rPr lang="en-US" dirty="0" smtClean="0"/>
              <a:t>people and functions to accomplish organizational tasks. </a:t>
            </a:r>
          </a:p>
          <a:p>
            <a:pPr lvl="1"/>
            <a:r>
              <a:rPr lang="en-US" dirty="0" smtClean="0"/>
              <a:t>Direct contact</a:t>
            </a:r>
          </a:p>
          <a:p>
            <a:pPr lvl="1"/>
            <a:r>
              <a:rPr lang="en-US" dirty="0" smtClean="0"/>
              <a:t>Interdepartmental liaison roles</a:t>
            </a:r>
          </a:p>
          <a:p>
            <a:pPr lvl="1"/>
            <a:r>
              <a:rPr lang="en-US" dirty="0" smtClean="0"/>
              <a:t>Temporary task forces</a:t>
            </a:r>
          </a:p>
          <a:p>
            <a:pPr lvl="1"/>
            <a:r>
              <a:rPr lang="en-US" dirty="0" smtClean="0"/>
              <a:t>Permanent teams</a:t>
            </a:r>
          </a:p>
          <a:p>
            <a:pPr lvl="1"/>
            <a:r>
              <a:rPr lang="en-US" dirty="0" smtClean="0"/>
              <a:t>Integrating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762000"/>
          </a:xfrm>
          <a:noFill/>
          <a:ln/>
        </p:spPr>
        <p:txBody>
          <a:bodyPr/>
          <a:lstStyle/>
          <a:p>
            <a:pPr algn="ctr"/>
            <a:r>
              <a:rPr lang="en-US" sz="4400" dirty="0" err="1" smtClean="0"/>
              <a:t>Boundaryless</a:t>
            </a:r>
            <a:r>
              <a:rPr lang="en-US" sz="4400" dirty="0" smtClean="0"/>
              <a:t> Organizations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3413"/>
            <a:ext cx="8610600" cy="4573587"/>
          </a:xfrm>
          <a:noFill/>
          <a:ln/>
        </p:spPr>
        <p:txBody>
          <a:bodyPr/>
          <a:lstStyle/>
          <a:p>
            <a:r>
              <a:rPr lang="en-US" dirty="0" smtClean="0"/>
              <a:t>Boundaries that place limits on organizations</a:t>
            </a:r>
          </a:p>
          <a:p>
            <a:pPr lvl="1"/>
            <a:r>
              <a:rPr lang="en-US" dirty="0" smtClean="0"/>
              <a:t>Vertical boundaries </a:t>
            </a:r>
            <a:r>
              <a:rPr lang="en-US" sz="2000" dirty="0" smtClean="0"/>
              <a:t>between </a:t>
            </a:r>
            <a:r>
              <a:rPr lang="en-US" sz="2000" b="1" u="sng" dirty="0" smtClean="0"/>
              <a:t>levels in the org hierarchy</a:t>
            </a:r>
            <a:endParaRPr lang="en-US" sz="2000" b="1" u="sng" dirty="0" smtClean="0"/>
          </a:p>
          <a:p>
            <a:pPr lvl="1"/>
            <a:r>
              <a:rPr lang="en-US" dirty="0" smtClean="0"/>
              <a:t>Horizontal boundaries </a:t>
            </a:r>
            <a:r>
              <a:rPr lang="en-US" sz="2000" dirty="0" smtClean="0"/>
              <a:t>between </a:t>
            </a:r>
            <a:r>
              <a:rPr lang="en-US" sz="2000" b="1" u="sng" dirty="0" smtClean="0"/>
              <a:t>functional areas</a:t>
            </a:r>
            <a:endParaRPr lang="en-US" sz="2000" b="1" u="sng" dirty="0" smtClean="0"/>
          </a:p>
          <a:p>
            <a:pPr lvl="1"/>
            <a:r>
              <a:rPr lang="en-US" dirty="0" smtClean="0"/>
              <a:t>External boundaries </a:t>
            </a:r>
            <a:r>
              <a:rPr lang="en-US" sz="2000" dirty="0" smtClean="0"/>
              <a:t>between </a:t>
            </a:r>
            <a:r>
              <a:rPr lang="en-US" sz="2000" b="1" u="sng" dirty="0" smtClean="0"/>
              <a:t>the firm and its customers, suppliers, and regulators</a:t>
            </a:r>
            <a:endParaRPr lang="en-US" sz="2000" dirty="0" smtClean="0"/>
          </a:p>
          <a:p>
            <a:pPr lvl="1"/>
            <a:r>
              <a:rPr lang="en-US" dirty="0" smtClean="0"/>
              <a:t>Geographic boundaries </a:t>
            </a:r>
            <a:r>
              <a:rPr lang="en-US" sz="2000" dirty="0" smtClean="0"/>
              <a:t>between locations, cultures and markets</a:t>
            </a:r>
          </a:p>
          <a:p>
            <a:r>
              <a:rPr lang="en-US" dirty="0" err="1" smtClean="0"/>
              <a:t>Boundaryless</a:t>
            </a:r>
            <a:r>
              <a:rPr lang="en-US" dirty="0" smtClean="0"/>
              <a:t> organizations</a:t>
            </a:r>
          </a:p>
          <a:p>
            <a:pPr lvl="1"/>
            <a:r>
              <a:rPr lang="en-US" dirty="0" smtClean="0"/>
              <a:t>Remove the usual barriers between parts of the organization as well as barriers between the organization and others</a:t>
            </a:r>
          </a:p>
          <a:p>
            <a:pPr lvl="1"/>
            <a:r>
              <a:rPr lang="en-US" dirty="0" smtClean="0"/>
              <a:t>More flexible and responsiv</a:t>
            </a:r>
            <a:r>
              <a:rPr lang="en-US" dirty="0"/>
              <a:t>e</a:t>
            </a:r>
            <a:endParaRPr lang="en-US" dirty="0" smtClean="0"/>
          </a:p>
          <a:p>
            <a:pPr lvl="1" eaLnBrk="1" hangingPunct="1">
              <a:buClr>
                <a:schemeClr val="tx2"/>
              </a:buClr>
              <a:buSzTx/>
              <a:buFont typeface="Wingdings 3" pitchFamily="18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686800" cy="1143000"/>
          </a:xfrm>
        </p:spPr>
        <p:txBody>
          <a:bodyPr/>
          <a:lstStyle/>
          <a:p>
            <a:pPr algn="ctr"/>
            <a:r>
              <a:rPr lang="en-US" sz="4400" dirty="0" smtClean="0"/>
              <a:t>Types of </a:t>
            </a:r>
            <a:r>
              <a:rPr lang="en-US" sz="4400" dirty="0" err="1" smtClean="0"/>
              <a:t>Boundaryless</a:t>
            </a:r>
            <a:r>
              <a:rPr lang="en-US" sz="4400" dirty="0" smtClean="0"/>
              <a:t> Organizations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75613" cy="4038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00" b="1" i="1" u="sng" dirty="0" smtClean="0">
                <a:solidFill>
                  <a:srgbClr val="0070C0"/>
                </a:solidFill>
              </a:rPr>
              <a:t>Barrier-free</a:t>
            </a:r>
            <a:r>
              <a:rPr lang="en-US" sz="2500" b="1" dirty="0" smtClean="0">
                <a:solidFill>
                  <a:srgbClr val="0070C0"/>
                </a:solidFill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</a:rPr>
              <a:t>type of organization</a:t>
            </a:r>
          </a:p>
          <a:p>
            <a:r>
              <a:rPr lang="en-US" sz="2500" dirty="0" smtClean="0"/>
              <a:t>Permeable internal boundaries</a:t>
            </a:r>
          </a:p>
          <a:p>
            <a:pPr lvl="1"/>
            <a:r>
              <a:rPr lang="en-US" dirty="0" smtClean="0"/>
              <a:t>Higher level of trust and shared interests</a:t>
            </a:r>
          </a:p>
          <a:p>
            <a:pPr lvl="1"/>
            <a:r>
              <a:rPr lang="en-US" dirty="0" smtClean="0"/>
              <a:t>Shift in philosophy from executive development of organizational development</a:t>
            </a:r>
          </a:p>
          <a:p>
            <a:pPr lvl="1"/>
            <a:r>
              <a:rPr lang="en-US" dirty="0" smtClean="0"/>
              <a:t>Greater use of </a:t>
            </a:r>
            <a:r>
              <a:rPr lang="en-US" b="1" u="sng" dirty="0" smtClean="0"/>
              <a:t>teams</a:t>
            </a:r>
          </a:p>
          <a:p>
            <a:pPr lvl="1"/>
            <a:r>
              <a:rPr lang="en-US" dirty="0" smtClean="0"/>
              <a:t>Effective relationship with external constituencies</a:t>
            </a:r>
            <a:endParaRPr lang="en-US" dirty="0" smtClean="0"/>
          </a:p>
          <a:p>
            <a:pPr lvl="2"/>
            <a:r>
              <a:rPr lang="en-US" dirty="0" smtClean="0"/>
              <a:t>Flexible, porous organizational boundaries</a:t>
            </a:r>
          </a:p>
          <a:p>
            <a:pPr lvl="2"/>
            <a:r>
              <a:rPr lang="en-US" dirty="0" smtClean="0"/>
              <a:t>Communication flows and mutually beneficial relationships with internal and external constituencies</a:t>
            </a:r>
          </a:p>
          <a:p>
            <a:pPr marL="684213" lvl="1" indent="0"/>
            <a:endParaRPr lang="en-US" sz="2100" dirty="0" smtClean="0"/>
          </a:p>
          <a:p>
            <a:pPr marL="684213" lvl="1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Pros and Cons of Barrier-Free Structures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33400" y="2601912"/>
            <a:ext cx="4052887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Leverages the talents of all employees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Enhances cooperation, coordination, and information sharing among functions, divisions, SBUs, and external constituencies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Enables a quicker response to market changes through a single-goal focus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Can lead to coordinated win-win initiatives with key suppliers, customers, and alliance partners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487" y="1951037"/>
            <a:ext cx="7956550" cy="457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3946525" algn="l"/>
              </a:tabLst>
            </a:pPr>
            <a:r>
              <a:rPr lang="en-US" sz="2400" b="1" dirty="0">
                <a:latin typeface="+mn-lt"/>
              </a:rPr>
              <a:t>Pros	Cons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533400" y="1905000"/>
            <a:ext cx="8069262" cy="457200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4564062" y="2584450"/>
            <a:ext cx="3957638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Difficult to overcome political and authority boundaries inside and outside the organization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Lacks strong leadership and common vision, which can lead to coordination problems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Time-consuming and difficult-to-manage democratic processes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Lacks high levels of trust, which can impede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6425" cy="4114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00" b="1" i="1" u="sng" dirty="0" smtClean="0">
                <a:solidFill>
                  <a:srgbClr val="0070C0"/>
                </a:solidFill>
              </a:rPr>
              <a:t>Modular</a:t>
            </a:r>
            <a:r>
              <a:rPr lang="en-US" sz="2500" b="1" dirty="0" smtClean="0">
                <a:solidFill>
                  <a:srgbClr val="0070C0"/>
                </a:solidFill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</a:rPr>
              <a:t>type of organization</a:t>
            </a:r>
          </a:p>
          <a:p>
            <a:r>
              <a:rPr lang="en-US" sz="2500" b="1" u="sng" dirty="0" smtClean="0"/>
              <a:t>Outsources non-</a:t>
            </a:r>
            <a:r>
              <a:rPr lang="en-US" sz="2500" b="1" u="sng" dirty="0" err="1" smtClean="0"/>
              <a:t>cital</a:t>
            </a:r>
            <a:r>
              <a:rPr lang="en-US" sz="2500" b="1" u="sng" dirty="0" smtClean="0"/>
              <a:t> functions</a:t>
            </a:r>
            <a:r>
              <a:rPr lang="en-US" sz="2500" dirty="0" smtClean="0"/>
              <a:t>, </a:t>
            </a:r>
            <a:r>
              <a:rPr lang="en-US" sz="2500" dirty="0" smtClean="0"/>
              <a:t>tapping into knowledge and expertise of “best in class” suppliers but retains strategic control</a:t>
            </a:r>
          </a:p>
          <a:p>
            <a:r>
              <a:rPr lang="en-US" sz="2500" dirty="0" smtClean="0"/>
              <a:t>Three advantages</a:t>
            </a:r>
          </a:p>
          <a:p>
            <a:pPr lvl="1"/>
            <a:r>
              <a:rPr lang="en-US" sz="2100" dirty="0" smtClean="0"/>
              <a:t>Decrease overall costs, leverage capital</a:t>
            </a:r>
          </a:p>
          <a:p>
            <a:pPr lvl="1"/>
            <a:r>
              <a:rPr lang="en-US" sz="2100" dirty="0" smtClean="0"/>
              <a:t>Enables company to focus scarce resources on areas where it holds competitive advantage</a:t>
            </a:r>
          </a:p>
          <a:p>
            <a:pPr lvl="1"/>
            <a:r>
              <a:rPr lang="en-US" sz="2100" dirty="0" smtClean="0"/>
              <a:t>Adds critical skills and accelerates organizational learning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686800" cy="1143000"/>
          </a:xfrm>
        </p:spPr>
        <p:txBody>
          <a:bodyPr/>
          <a:lstStyle/>
          <a:p>
            <a:pPr algn="ctr"/>
            <a:r>
              <a:rPr lang="en-US" sz="4400" dirty="0" smtClean="0"/>
              <a:t>Types of </a:t>
            </a:r>
            <a:r>
              <a:rPr lang="en-US" sz="4400" dirty="0" err="1" smtClean="0"/>
              <a:t>Boundaryless</a:t>
            </a:r>
            <a:r>
              <a:rPr lang="en-US" sz="4400" dirty="0" smtClean="0"/>
              <a:t>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Pros and Cons of Modular Structures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33400" y="2325688"/>
            <a:ext cx="3957637" cy="43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Directs a firm’s managerial and technical talent to the most critical activities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8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Maintains full strategic control over most critical activities—core competencies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Achieves “best in class” performance at each link in the value chain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Leverages core competencies by outsourcing with smaller capital commitment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Encourages information sharing and accelerates organizational learning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92137" y="1776413"/>
            <a:ext cx="7956550" cy="457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3946525" algn="l"/>
              </a:tabLst>
            </a:pPr>
            <a:r>
              <a:rPr lang="en-US" sz="2400" b="1" dirty="0">
                <a:latin typeface="+mn-lt"/>
              </a:rPr>
              <a:t>Pros	Cons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557712" y="2325688"/>
            <a:ext cx="3957638" cy="43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Inhibits common vision through reliance on outsiders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Diminishes future competitive advantages if critical technologies or other competences are outsourced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Increases the difficulty of brining back into the firm activities that now add value due to market shifts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May lead to an erosion of cross-functional skills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Decreases operational control and potential loss of control over a supplier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55625" y="1679575"/>
            <a:ext cx="8069262" cy="5102225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0225" cy="411638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500" b="1" i="1" u="sng" dirty="0" smtClean="0">
                <a:solidFill>
                  <a:srgbClr val="0070C0"/>
                </a:solidFill>
              </a:rPr>
              <a:t>Virtual</a:t>
            </a:r>
            <a:r>
              <a:rPr lang="en-US" sz="2500" b="1" dirty="0" smtClean="0">
                <a:solidFill>
                  <a:srgbClr val="0070C0"/>
                </a:solidFill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</a:rPr>
              <a:t>type of organization</a:t>
            </a:r>
          </a:p>
          <a:p>
            <a:r>
              <a:rPr lang="en-US" sz="2500" dirty="0" smtClean="0"/>
              <a:t>Continually evolving network of </a:t>
            </a:r>
            <a:r>
              <a:rPr lang="en-US" sz="2500" b="1" u="sng" dirty="0" smtClean="0"/>
              <a:t>independent</a:t>
            </a:r>
            <a:r>
              <a:rPr lang="en-US" sz="2500" dirty="0" smtClean="0"/>
              <a:t> </a:t>
            </a:r>
            <a:r>
              <a:rPr lang="en-US" sz="2500" dirty="0" smtClean="0"/>
              <a:t>companies linked together to share skills, costs, and access to one another’s markets</a:t>
            </a:r>
          </a:p>
          <a:p>
            <a:pPr lvl="1"/>
            <a:r>
              <a:rPr lang="en-US" sz="2100" dirty="0" smtClean="0"/>
              <a:t>Suppliers</a:t>
            </a:r>
          </a:p>
          <a:p>
            <a:pPr lvl="1"/>
            <a:r>
              <a:rPr lang="en-US" sz="2100" dirty="0" smtClean="0"/>
              <a:t>Customers</a:t>
            </a:r>
          </a:p>
          <a:p>
            <a:pPr lvl="1"/>
            <a:r>
              <a:rPr lang="en-US" sz="2100" dirty="0" smtClean="0"/>
              <a:t>Competitors</a:t>
            </a:r>
          </a:p>
          <a:p>
            <a:r>
              <a:rPr lang="en-US" sz="2500" dirty="0" smtClean="0"/>
              <a:t>Each gains from resulting individual and organizational learning</a:t>
            </a:r>
          </a:p>
          <a:p>
            <a:r>
              <a:rPr lang="en-US" sz="2500" dirty="0" smtClean="0"/>
              <a:t>May not be </a:t>
            </a:r>
            <a:r>
              <a:rPr lang="en-US" sz="2500" b="1" u="sng" dirty="0" smtClean="0"/>
              <a:t>permanent</a:t>
            </a:r>
            <a:endParaRPr lang="en-US" sz="2500" b="1" u="sng" dirty="0" smtClean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pPr algn="ctr"/>
            <a:r>
              <a:rPr lang="en-US" sz="4400" dirty="0" smtClean="0"/>
              <a:t>Types of </a:t>
            </a:r>
            <a:r>
              <a:rPr lang="en-US" sz="4400" dirty="0" err="1" smtClean="0"/>
              <a:t>Boundaryless</a:t>
            </a:r>
            <a:r>
              <a:rPr lang="en-US" sz="4400" dirty="0" smtClean="0"/>
              <a:t>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Pros and Cons of Virtual Structures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81000" y="2632075"/>
            <a:ext cx="3817937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Enables the sharing of costs and skills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Enhances access to global markets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Increases market responsiveness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Creates a “best of everything” organization since each partner brings core competencies to the alliance</a:t>
            </a: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600" dirty="0">
              <a:latin typeface="+mn-lt"/>
            </a:endParaRPr>
          </a:p>
          <a:p>
            <a:pPr marL="227013" indent="-227013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Encourages both individual and organizational knowledge sharing and accelerates organizational learning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06425" y="2070100"/>
            <a:ext cx="7956550" cy="457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3946525" algn="l"/>
              </a:tabLst>
            </a:pPr>
            <a:r>
              <a:rPr lang="en-US" sz="2400" b="1" dirty="0">
                <a:latin typeface="+mn-lt"/>
              </a:rPr>
              <a:t>Pros	Cons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41338" y="2024063"/>
            <a:ext cx="8069262" cy="4570412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4572000" y="2619375"/>
            <a:ext cx="3957638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Harder to determine where one company ends and another begins, due to close interdependencies among players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Leads to potential loss of operational control among partners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Results in loss of strategic control over emerging technology</a:t>
            </a:r>
          </a:p>
          <a:p>
            <a:pPr marL="227013" indent="-227013" eaLnBrk="1" hangingPunct="1">
              <a:lnSpc>
                <a:spcPct val="90000"/>
              </a:lnSpc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Requires new and difficult-to-acquire managerial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3787</TotalTime>
  <Words>603</Words>
  <Application>Microsoft Office PowerPoint</Application>
  <PresentationFormat>On-screen Show (4:3)</PresentationFormat>
  <Paragraphs>95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Constantia</vt:lpstr>
      <vt:lpstr>Tahoma</vt:lpstr>
      <vt:lpstr>Times New Roman</vt:lpstr>
      <vt:lpstr>Wingdings</vt:lpstr>
      <vt:lpstr>Wingdings 2</vt:lpstr>
      <vt:lpstr>Wingdings 3</vt:lpstr>
      <vt:lpstr>Flow</vt:lpstr>
      <vt:lpstr>Creating Effective Organizational Designs - 2</vt:lpstr>
      <vt:lpstr>Integration</vt:lpstr>
      <vt:lpstr>Boundaryless Organizations</vt:lpstr>
      <vt:lpstr>Types of Boundaryless Organizations</vt:lpstr>
      <vt:lpstr>Pros and Cons of Barrier-Free Structures</vt:lpstr>
      <vt:lpstr>Types of Boundaryless Organizations</vt:lpstr>
      <vt:lpstr>Pros and Cons of Modular Structures</vt:lpstr>
      <vt:lpstr>Types of Boundaryless Organizations</vt:lpstr>
      <vt:lpstr>Pros and Cons of Virtual Structures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464</cp:revision>
  <dcterms:created xsi:type="dcterms:W3CDTF">2006-08-16T00:00:00Z</dcterms:created>
  <dcterms:modified xsi:type="dcterms:W3CDTF">2015-11-23T19:19:53Z</dcterms:modified>
</cp:coreProperties>
</file>