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handoutMasterIdLst>
    <p:handoutMasterId r:id="rId20"/>
  </p:handoutMasterIdLst>
  <p:sldIdLst>
    <p:sldId id="344" r:id="rId2"/>
    <p:sldId id="359" r:id="rId3"/>
    <p:sldId id="341" r:id="rId4"/>
    <p:sldId id="355" r:id="rId5"/>
    <p:sldId id="338" r:id="rId6"/>
    <p:sldId id="284" r:id="rId7"/>
    <p:sldId id="285" r:id="rId8"/>
    <p:sldId id="307" r:id="rId9"/>
    <p:sldId id="353" r:id="rId10"/>
    <p:sldId id="287" r:id="rId11"/>
    <p:sldId id="354" r:id="rId12"/>
    <p:sldId id="288" r:id="rId13"/>
    <p:sldId id="352" r:id="rId14"/>
    <p:sldId id="289" r:id="rId15"/>
    <p:sldId id="309" r:id="rId16"/>
    <p:sldId id="291" r:id="rId17"/>
    <p:sldId id="29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9876" autoAdjust="0"/>
  </p:normalViewPr>
  <p:slideViewPr>
    <p:cSldViewPr>
      <p:cViewPr varScale="1">
        <p:scale>
          <a:sx n="106" d="100"/>
          <a:sy n="106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7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3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E6B8F-24A6-4A83-9CB2-EAD7AB216D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75BB18-CB65-4D72-8772-AE140B07E3E6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45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on the firm’s strengths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4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– threats</a:t>
            </a:r>
          </a:p>
          <a:p>
            <a:r>
              <a:rPr lang="en-US" baseline="0" dirty="0" smtClean="0"/>
              <a:t>Internal - </a:t>
            </a:r>
            <a:r>
              <a:rPr lang="en-US" baseline="0" dirty="0" err="1" smtClean="0"/>
              <a:t>weeknesses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E6B8F-24A6-4A83-9CB2-EAD7AB216D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1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E6B8F-24A6-4A83-9CB2-EAD7AB216D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E6B8F-24A6-4A83-9CB2-EAD7AB216D9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9/14/2015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en.wikipedia.org/wiki/File:EdisonPhonograph.jpg" TargetMode="Externa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Analyzing the External Environment of the Firm - 1</a:t>
            </a:r>
            <a:endParaRPr lang="en-US" sz="48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1 - Strategic Analysis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Economic Segment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dirty="0" smtClean="0"/>
              <a:t>The health of the economic systems within which firms operate. </a:t>
            </a:r>
          </a:p>
          <a:p>
            <a:r>
              <a:rPr lang="en-US" dirty="0" smtClean="0"/>
              <a:t>Recession, depression, business cycle</a:t>
            </a:r>
          </a:p>
          <a:p>
            <a:r>
              <a:rPr lang="en-US" dirty="0" smtClean="0"/>
              <a:t>Economic factors </a:t>
            </a:r>
            <a:r>
              <a:rPr lang="en-US" dirty="0" smtClean="0"/>
              <a:t>affect </a:t>
            </a:r>
            <a:r>
              <a:rPr lang="en-US" i="1" dirty="0" smtClean="0"/>
              <a:t>the purchasing power of potential customers </a:t>
            </a:r>
            <a:r>
              <a:rPr lang="en-US" dirty="0" smtClean="0"/>
              <a:t>and </a:t>
            </a:r>
            <a:r>
              <a:rPr lang="en-US" i="1" dirty="0" smtClean="0"/>
              <a:t>the firm’s cost of capital.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Economic growth (trends in GDP)</a:t>
            </a:r>
          </a:p>
          <a:p>
            <a:pPr lvl="1"/>
            <a:r>
              <a:rPr lang="en-US" dirty="0" smtClean="0"/>
              <a:t>Unemployment rates</a:t>
            </a:r>
          </a:p>
          <a:p>
            <a:pPr lvl="1"/>
            <a:r>
              <a:rPr lang="en-US" dirty="0" smtClean="0"/>
              <a:t>Consumer price index</a:t>
            </a:r>
          </a:p>
          <a:p>
            <a:pPr lvl="1"/>
            <a:r>
              <a:rPr lang="en-US" dirty="0" smtClean="0"/>
              <a:t>Interest rates</a:t>
            </a:r>
          </a:p>
          <a:p>
            <a:pPr lvl="1"/>
            <a:r>
              <a:rPr lang="en-US" dirty="0" smtClean="0"/>
              <a:t>Exchange rates</a:t>
            </a:r>
          </a:p>
          <a:p>
            <a:pPr lvl="1"/>
            <a:r>
              <a:rPr lang="en-US" dirty="0" smtClean="0"/>
              <a:t>Inflation rate</a:t>
            </a:r>
          </a:p>
        </p:txBody>
      </p:sp>
      <p:pic>
        <p:nvPicPr>
          <p:cNvPr id="4098" name="Picture 2" descr="http://4.bp.blogspot.com/_05cbkIe7tuA/SYPxB5Av7FI/AAAAAAAAAdE/4kZvPbd1YWw/s320/an+economic+cond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7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Demographic </a:t>
            </a:r>
            <a:r>
              <a:rPr lang="en-US" sz="4400" dirty="0"/>
              <a:t>Segment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 is the distribution of individuals in a society in terms of age, sex, marital status, income, ethnicity and other personal attributes that may determine </a:t>
            </a:r>
            <a:r>
              <a:rPr lang="en-US" i="1" dirty="0" smtClean="0"/>
              <a:t>buying patterns</a:t>
            </a:r>
            <a:r>
              <a:rPr lang="en-US" dirty="0" smtClean="0"/>
              <a:t>( customer needs + size of potential market).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16276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age distribution (e.g., aging population)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population growth rate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geographic distribution of population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ethnic composition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consumer affluence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disparities in income levels </a:t>
            </a:r>
          </a:p>
        </p:txBody>
      </p:sp>
    </p:spTree>
    <p:extLst>
      <p:ext uri="{BB962C8B-B14F-4D97-AF65-F5344CB8AC3E}">
        <p14:creationId xmlns:p14="http://schemas.microsoft.com/office/powerpoint/2010/main" val="26693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Sociocultural Segment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1905000"/>
          </a:xfrm>
        </p:spPr>
        <p:txBody>
          <a:bodyPr/>
          <a:lstStyle/>
          <a:p>
            <a:r>
              <a:rPr lang="en-US" dirty="0"/>
              <a:t>The values, beliefs and lifestyle of a society. </a:t>
            </a:r>
            <a:endParaRPr lang="en-US" dirty="0" smtClean="0"/>
          </a:p>
          <a:p>
            <a:pPr lvl="1"/>
            <a:r>
              <a:rPr lang="en-US" dirty="0" smtClean="0"/>
              <a:t>Right or wrong</a:t>
            </a:r>
          </a:p>
          <a:p>
            <a:pPr lvl="1"/>
            <a:r>
              <a:rPr lang="en-US" dirty="0" smtClean="0"/>
              <a:t>Acceptable or unacceptable</a:t>
            </a:r>
          </a:p>
          <a:p>
            <a:pPr lvl="1"/>
            <a:r>
              <a:rPr lang="en-US" dirty="0" smtClean="0"/>
              <a:t>Fashionable or unfashionable </a:t>
            </a:r>
            <a:endParaRPr lang="en-US" dirty="0"/>
          </a:p>
          <a:p>
            <a:r>
              <a:rPr lang="en-US" dirty="0" smtClean="0"/>
              <a:t>Trends in sociocultural factors affect </a:t>
            </a:r>
            <a:r>
              <a:rPr lang="en-US" i="1" dirty="0" smtClean="0"/>
              <a:t>the demand for a company’s products </a:t>
            </a:r>
            <a:r>
              <a:rPr lang="en-US" dirty="0" smtClean="0"/>
              <a:t>and </a:t>
            </a:r>
            <a:r>
              <a:rPr lang="en-US" i="1" dirty="0" smtClean="0"/>
              <a:t>how that company operates.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00200" y="4104144"/>
            <a:ext cx="6359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health consciousness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>
                <a:latin typeface="+mn-lt"/>
              </a:rPr>
              <a:t>more women in the workforce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concern for environment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emphasis </a:t>
            </a:r>
            <a:r>
              <a:rPr lang="en-US" sz="2400" dirty="0">
                <a:latin typeface="+mn-lt"/>
              </a:rPr>
              <a:t>on safety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career attitudes 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postponement of family formation</a:t>
            </a:r>
          </a:p>
          <a:p>
            <a:pPr marL="639763" lvl="1" indent="-246063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</a:rPr>
              <a:t>increase </a:t>
            </a:r>
            <a:r>
              <a:rPr lang="en-US" sz="2400" dirty="0">
                <a:latin typeface="+mn-lt"/>
              </a:rPr>
              <a:t>in temporary workers               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Technological Segment</a:t>
            </a:r>
            <a:endParaRPr lang="en-US" sz="4400" dirty="0"/>
          </a:p>
        </p:txBody>
      </p:sp>
      <p:pic>
        <p:nvPicPr>
          <p:cNvPr id="2050" name="Picture 2" descr="http://www.whitebunnywabbit.com/wp-content/uploads/2010/10/Walk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65" y="4644160"/>
            <a:ext cx="2296160" cy="17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pplemenow.com/apple/wp-content/woo_custom/4-7bcc3_nuevo-ipod-nano-4g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2209800" cy="148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.ebayimg.com/06/!BouJrmgCGk~$(KGrHqUOKjEEuf5gw1UqBLolHfZND!~~_1.JPG?set_id=8800004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58339"/>
            <a:ext cx="1775461" cy="17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upload.wikimedia.org/wikipedia/commons/thumb/a/a0/EdisonPhonograph.jpg/230px-EdisonPhonograph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9299"/>
            <a:ext cx="17526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ony CD Walkman D-EJ011 CD play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0489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t2.gstatic.com/images?q=tbn:ANd9GcRvX4LerbWN0c3kXlfNgdaKzXzfbNCskldIAS9qusLoTlFb4GC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27859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524125" y="2651760"/>
            <a:ext cx="590549" cy="449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82154" y="2651760"/>
            <a:ext cx="590549" cy="449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7010400" y="3733800"/>
            <a:ext cx="457200" cy="910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682154" y="5257800"/>
            <a:ext cx="590549" cy="4948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067051" y="5257799"/>
            <a:ext cx="590549" cy="4948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37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Technological Segment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1828800"/>
          </a:xfrm>
        </p:spPr>
        <p:txBody>
          <a:bodyPr/>
          <a:lstStyle/>
          <a:p>
            <a:r>
              <a:rPr lang="en-US" sz="2400" dirty="0" smtClean="0"/>
              <a:t>Advancement of technologies</a:t>
            </a:r>
          </a:p>
          <a:p>
            <a:r>
              <a:rPr lang="en-US" sz="2400" dirty="0"/>
              <a:t>The rate of technological change</a:t>
            </a:r>
          </a:p>
          <a:p>
            <a:r>
              <a:rPr lang="en-US" sz="2400" dirty="0" smtClean="0"/>
              <a:t>R&amp;D activity</a:t>
            </a:r>
          </a:p>
          <a:p>
            <a:r>
              <a:rPr lang="en-US" sz="2400" dirty="0" smtClean="0"/>
              <a:t>Technology incentives </a:t>
            </a:r>
          </a:p>
          <a:p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3810000"/>
            <a:ext cx="7010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Changes </a:t>
            </a:r>
            <a:r>
              <a:rPr lang="en-US" sz="2400" dirty="0"/>
              <a:t>in the rate of new product development</a:t>
            </a:r>
          </a:p>
          <a:p>
            <a:r>
              <a:rPr lang="en-US" sz="2400" dirty="0"/>
              <a:t>Increases in automation</a:t>
            </a:r>
          </a:p>
          <a:p>
            <a:r>
              <a:rPr lang="en-US" sz="2400" dirty="0"/>
              <a:t>Advancements in service industry delivery 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5257800"/>
            <a:ext cx="6477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</a:t>
            </a:r>
            <a:r>
              <a:rPr lang="en-US" sz="2400" dirty="0" smtClean="0"/>
              <a:t>ower </a:t>
            </a:r>
            <a:r>
              <a:rPr lang="en-US" sz="2400" dirty="0"/>
              <a:t>barriers to entry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educe </a:t>
            </a:r>
            <a:r>
              <a:rPr lang="en-US" sz="2400" dirty="0"/>
              <a:t>minimum efficient production level 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nfluence </a:t>
            </a:r>
            <a:r>
              <a:rPr lang="en-US" sz="2400" dirty="0"/>
              <a:t>outsourcing </a:t>
            </a:r>
            <a:r>
              <a:rPr lang="en-US" sz="2400" dirty="0" smtClean="0"/>
              <a:t>decisions</a:t>
            </a:r>
            <a:endParaRPr lang="en-US" sz="2400" dirty="0"/>
          </a:p>
        </p:txBody>
      </p:sp>
      <p:sp>
        <p:nvSpPr>
          <p:cNvPr id="10" name="Bent Arrow 9"/>
          <p:cNvSpPr/>
          <p:nvPr/>
        </p:nvSpPr>
        <p:spPr>
          <a:xfrm rot="5400000">
            <a:off x="5486400" y="2476500"/>
            <a:ext cx="1104900" cy="1104900"/>
          </a:xfrm>
          <a:prstGeom prst="bentArrow">
            <a:avLst/>
          </a:prstGeom>
          <a:solidFill>
            <a:schemeClr val="accent1">
              <a:alpha val="66000"/>
            </a:schemeClr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6781801" y="5295899"/>
            <a:ext cx="1104900" cy="1104900"/>
          </a:xfrm>
          <a:prstGeom prst="bentArrow">
            <a:avLst/>
          </a:prstGeom>
          <a:solidFill>
            <a:schemeClr val="accent1">
              <a:alpha val="66000"/>
            </a:schemeClr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Global Segment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/>
              <a:t>opportunities to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Larger potential markets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broad base of production factors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Carry many political, social and economic </a:t>
            </a:r>
            <a:r>
              <a:rPr lang="en-US" dirty="0" smtClean="0"/>
              <a:t>risks</a:t>
            </a:r>
            <a:endParaRPr lang="en-US" dirty="0" smtClean="0"/>
          </a:p>
          <a:p>
            <a:r>
              <a:rPr lang="en-US" dirty="0" smtClean="0"/>
              <a:t>Key elements:</a:t>
            </a:r>
          </a:p>
          <a:p>
            <a:pPr lvl="1"/>
            <a:r>
              <a:rPr lang="en-US" dirty="0" smtClean="0"/>
              <a:t>Currency exchange rates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Increasing global trade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economic emergence of China and India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Trade agreements among regional blocs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Creation of GATT/WTO (lowering of tariffs)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200400" y="2971800"/>
            <a:ext cx="495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Skilled managers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professionals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9718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 materials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</a:t>
            </a:r>
          </a:p>
        </p:txBody>
      </p:sp>
      <p:pic>
        <p:nvPicPr>
          <p:cNvPr id="5122" name="Picture 2" descr="http://www.stemcellcentre.edu.au/site/DefaultSite/filesystem/images/Events/WSCS%20EVENT%20LOGO%20-%20T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92" y="1189892"/>
            <a:ext cx="1934308" cy="1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Factor Weights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framework’s (PESTDG) factors will </a:t>
            </a:r>
            <a:r>
              <a:rPr lang="en-US" sz="2400" dirty="0" smtClean="0"/>
              <a:t>vary in importance to </a:t>
            </a:r>
            <a:r>
              <a:rPr lang="en-US" sz="2400" dirty="0" smtClean="0"/>
              <a:t>a given company based on its industry and the goods it produces. 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Factors that are </a:t>
            </a:r>
            <a:r>
              <a:rPr lang="en-US" sz="2400" dirty="0" smtClean="0"/>
              <a:t>more likely to change in the future or more relevant to a given company will </a:t>
            </a:r>
            <a:r>
              <a:rPr lang="en-US" sz="2400" dirty="0" smtClean="0"/>
              <a:t>carry greater importance. 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Conglomerate companies who produce a wide range of products (such as Sony, Disney, or BP) may find it more useful to analyze one department of its company at a time with the PESTDG framework, thus focusing on the specific factors relevant to that one department. 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 company may also wish to divide factors into geographical relevance, such as local, national, and global.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The Impacts of General Environmental Trends on Various Industries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431536"/>
              </p:ext>
            </p:extLst>
          </p:nvPr>
        </p:nvGraphicFramePr>
        <p:xfrm>
          <a:off x="457200" y="2270760"/>
          <a:ext cx="8229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3048000"/>
                <a:gridCol w="16002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Trends/Events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Aging</a:t>
                      </a:r>
                      <a:r>
                        <a:rPr lang="en-US" baseline="0" dirty="0" smtClean="0"/>
                        <a:t> 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care</a:t>
                      </a:r>
                    </a:p>
                    <a:p>
                      <a:r>
                        <a:rPr lang="en-US" dirty="0" smtClean="0"/>
                        <a:t>Baby</a:t>
                      </a:r>
                      <a:r>
                        <a:rPr lang="en-US" baseline="0" dirty="0" smtClean="0"/>
                        <a:t> 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x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Rising affluence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food</a:t>
                      </a:r>
                    </a:p>
                    <a:p>
                      <a:r>
                        <a:rPr lang="en-US" dirty="0" smtClean="0"/>
                        <a:t>Upscale</a:t>
                      </a:r>
                      <a:r>
                        <a:rPr lang="en-US" baseline="0" dirty="0" smtClean="0"/>
                        <a:t> pets and supplies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concern for health and fitness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exercise equipment</a:t>
                      </a:r>
                    </a:p>
                    <a:p>
                      <a:r>
                        <a:rPr lang="en-US" dirty="0" smtClean="0"/>
                        <a:t>Fast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Pollution/global</a:t>
                      </a:r>
                      <a:r>
                        <a:rPr lang="en-US" baseline="0" dirty="0" smtClean="0"/>
                        <a:t> warming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energy </a:t>
                      </a:r>
                    </a:p>
                    <a:p>
                      <a:r>
                        <a:rPr lang="en-US" dirty="0" smtClean="0"/>
                        <a:t>Petroleum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ym typeface="Wingdings 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2"/>
                        </a:rPr>
                        <a:t>x</a:t>
                      </a:r>
                      <a:endParaRPr lang="en-US" dirty="0" smtClean="0">
                        <a:sym typeface="Wingdings 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Rising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nterest rates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construction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x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Genetic</a:t>
                      </a:r>
                      <a:r>
                        <a:rPr lang="en-US" baseline="0" dirty="0" smtClean="0"/>
                        <a:t>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Pharmaceutical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Increasing</a:t>
                      </a:r>
                      <a:r>
                        <a:rPr lang="en-US" baseline="0" dirty="0" smtClean="0"/>
                        <a:t> global trade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 cargo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0650"/>
            <a:ext cx="8229600" cy="895350"/>
          </a:xfrm>
        </p:spPr>
        <p:txBody>
          <a:bodyPr/>
          <a:lstStyle/>
          <a:p>
            <a:pPr algn="ctr"/>
            <a:r>
              <a:rPr lang="en-US" sz="4000" dirty="0" smtClean="0"/>
              <a:t>Creating the Environmentally Aware Organization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163084"/>
              </p:ext>
            </p:extLst>
          </p:nvPr>
        </p:nvGraphicFramePr>
        <p:xfrm>
          <a:off x="152400" y="4069080"/>
          <a:ext cx="88392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/>
                <a:gridCol w="2946400"/>
                <a:gridCol w="294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Environmental</a:t>
                      </a:r>
                      <a:r>
                        <a:rPr lang="en-US" baseline="0" dirty="0" smtClean="0"/>
                        <a:t> scanning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Environmental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Competitive</a:t>
                      </a:r>
                      <a:r>
                        <a:rPr lang="en-US" baseline="0" dirty="0" smtClean="0"/>
                        <a:t> intelligence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21962"/>
              </p:ext>
            </p:extLst>
          </p:nvPr>
        </p:nvGraphicFramePr>
        <p:xfrm>
          <a:off x="990600" y="2621280"/>
          <a:ext cx="7239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Environmental</a:t>
                      </a:r>
                      <a:r>
                        <a:rPr lang="en-US" baseline="0" dirty="0" smtClean="0"/>
                        <a:t> forecasting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development of plausible projections about the direction, scope, speed and intensity of environmental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Up Arrow 7"/>
          <p:cNvSpPr/>
          <p:nvPr/>
        </p:nvSpPr>
        <p:spPr>
          <a:xfrm>
            <a:off x="4343400" y="3688080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477000" y="3688080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209800" y="3688080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71547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To predict environmental changes and detect changes already under way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7244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To tracks the evolution of environmental trends, sequences of events, or streams of activities</a:t>
            </a:r>
            <a:endParaRPr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0" y="4694872"/>
            <a:ext cx="297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To collect and interpret data on competitors, define and understand the industry, and identify competitors’ strengths and weaknesses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9483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97163"/>
            <a:ext cx="8001000" cy="393223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800" dirty="0" smtClean="0">
                <a:cs typeface="Arial" charset="0"/>
              </a:rPr>
              <a:t>Which of the following is a danger of forecasting?</a:t>
            </a:r>
          </a:p>
          <a:p>
            <a:pPr marL="609600" indent="-609600">
              <a:buClr>
                <a:srgbClr val="336600"/>
              </a:buClr>
              <a:buFontTx/>
              <a:buAutoNum type="alphaUcPeriod"/>
            </a:pPr>
            <a:r>
              <a:rPr lang="en-US" sz="2800" dirty="0" smtClean="0">
                <a:cs typeface="Arial" charset="0"/>
              </a:rPr>
              <a:t>Managers assume that the world is not completely predictable.</a:t>
            </a:r>
          </a:p>
          <a:p>
            <a:pPr marL="609600" indent="-609600">
              <a:buClr>
                <a:srgbClr val="336600"/>
              </a:buClr>
              <a:buFontTx/>
              <a:buAutoNum type="alphaUcPeriod"/>
            </a:pPr>
            <a:r>
              <a:rPr lang="en-US" sz="2800" dirty="0" smtClean="0">
                <a:cs typeface="Arial" charset="0"/>
              </a:rPr>
              <a:t>Managers view uncertainty as black and white and ignore grey areas.</a:t>
            </a:r>
          </a:p>
          <a:p>
            <a:pPr marL="609600" indent="-609600">
              <a:buClr>
                <a:srgbClr val="336600"/>
              </a:buClr>
              <a:buFontTx/>
              <a:buAutoNum type="alphaUcPeriod"/>
            </a:pPr>
            <a:r>
              <a:rPr lang="en-US" sz="2800" dirty="0" smtClean="0">
                <a:cs typeface="Arial" charset="0"/>
              </a:rPr>
              <a:t>Managers assume that the world is uncertain.</a:t>
            </a:r>
          </a:p>
          <a:p>
            <a:pPr marL="609600" indent="-609600">
              <a:buClr>
                <a:srgbClr val="336600"/>
              </a:buClr>
              <a:buFontTx/>
              <a:buAutoNum type="alphaUcPeriod"/>
            </a:pPr>
            <a:r>
              <a:rPr lang="en-US" sz="2800" dirty="0" smtClean="0">
                <a:cs typeface="Arial" charset="0"/>
              </a:rPr>
              <a:t>All of the above. </a:t>
            </a:r>
          </a:p>
        </p:txBody>
      </p:sp>
      <p:pic>
        <p:nvPicPr>
          <p:cNvPr id="6" name="Picture 5" descr="question-mark7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990600"/>
            <a:ext cx="2133600" cy="16002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1066800"/>
            <a:ext cx="2895600" cy="960438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posterous.com/getfile/files.posterous.com/temp-2011-08-04/cGwhiHgCBfHqeAJfirDlamnxbizzoufwEmcGypkjCEpeomqtEkiuGtiIneIG/swot-analysis-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r="81092"/>
          <a:stretch/>
        </p:blipFill>
        <p:spPr bwMode="auto">
          <a:xfrm>
            <a:off x="2133600" y="2337924"/>
            <a:ext cx="950922" cy="406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osterous.com/getfile/files.posterous.com/temp-2011-08-04/cGwhiHgCBfHqeAJfirDlamnxbizzoufwEmcGypkjCEpeomqtEkiuGtiIneIG/swot-analysis-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73404"/>
          <a:stretch/>
        </p:blipFill>
        <p:spPr bwMode="auto">
          <a:xfrm>
            <a:off x="2145044" y="1643191"/>
            <a:ext cx="5029200" cy="64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posterous.com/getfile/files.posterous.com/temp-2011-08-04/cGwhiHgCBfHqeAJfirDlamnxbizzoufwEmcGypkjCEpeomqtEkiuGtiIneIG/swot-analysis-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1" t="27364" r="4253" b="38595"/>
          <a:stretch/>
        </p:blipFill>
        <p:spPr bwMode="auto">
          <a:xfrm>
            <a:off x="3084522" y="2291098"/>
            <a:ext cx="3875836" cy="19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400" dirty="0" smtClean="0"/>
              <a:t>SWOT Analysis</a:t>
            </a:r>
            <a:endParaRPr lang="en-US" sz="4400" dirty="0"/>
          </a:p>
        </p:txBody>
      </p:sp>
      <p:pic>
        <p:nvPicPr>
          <p:cNvPr id="15" name="Picture 2" descr="http://posterous.com/getfile/files.posterous.com/temp-2011-08-04/cGwhiHgCBfHqeAJfirDlamnxbizzoufwEmcGypkjCEpeomqtEkiuGtiIneIG/swot-analysis-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1" t="61405" b="1"/>
          <a:stretch/>
        </p:blipFill>
        <p:spPr bwMode="auto">
          <a:xfrm>
            <a:off x="3084522" y="4217158"/>
            <a:ext cx="4089722" cy="21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351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44562"/>
            <a:ext cx="8229600" cy="960438"/>
          </a:xfrm>
        </p:spPr>
        <p:txBody>
          <a:bodyPr anchor="t"/>
          <a:lstStyle/>
          <a:p>
            <a:pPr algn="ctr"/>
            <a:r>
              <a:rPr lang="en-US" sz="4400" dirty="0" smtClean="0"/>
              <a:t>Harley-Davidson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Strengths</a:t>
            </a:r>
          </a:p>
          <a:p>
            <a:pPr lvl="1"/>
            <a:r>
              <a:rPr lang="en-US" sz="2400" dirty="0" smtClean="0">
                <a:cs typeface="Arial" charset="0"/>
              </a:rPr>
              <a:t>Strong &amp; adaptable brand image </a:t>
            </a:r>
            <a:endParaRPr lang="en-US" sz="2200" dirty="0" smtClean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Weaknesses</a:t>
            </a:r>
            <a:r>
              <a:rPr lang="en-US" sz="2400" dirty="0" smtClean="0">
                <a:cs typeface="Arial" charset="0"/>
              </a:rPr>
              <a:t> </a:t>
            </a:r>
          </a:p>
          <a:p>
            <a:pPr lvl="1"/>
            <a:r>
              <a:rPr lang="en-US" sz="2400" dirty="0" smtClean="0">
                <a:cs typeface="Arial" charset="0"/>
              </a:rPr>
              <a:t>Limited ability to develop new non-traditional products </a:t>
            </a:r>
            <a:endParaRPr lang="en-US" sz="2200" dirty="0" smtClean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Opportunities</a:t>
            </a:r>
          </a:p>
          <a:p>
            <a:pPr lvl="1"/>
            <a:r>
              <a:rPr lang="en-US" sz="2400" dirty="0" smtClean="0">
                <a:cs typeface="Arial" charset="0"/>
              </a:rPr>
              <a:t>Growing leisure interest in motorcycles worldwide </a:t>
            </a:r>
          </a:p>
          <a:p>
            <a:r>
              <a:rPr lang="en-US" sz="2800" dirty="0" smtClean="0">
                <a:cs typeface="Arial" charset="0"/>
              </a:rPr>
              <a:t>Threats</a:t>
            </a:r>
          </a:p>
          <a:p>
            <a:pPr lvl="1"/>
            <a:r>
              <a:rPr lang="en-US" sz="2400" dirty="0" smtClean="0">
                <a:cs typeface="Arial" charset="0"/>
              </a:rPr>
              <a:t>Differing foreign policies governing motorcycles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38200" y="6248400"/>
            <a:ext cx="5257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6629" name="Picture 7" descr="logo_h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762000"/>
            <a:ext cx="2057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-1320000">
            <a:off x="6158569" y="5563412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Example</a:t>
            </a:r>
            <a:endParaRPr lang="en-US" sz="5400" b="1" dirty="0">
              <a:ln w="1143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Environmental Analysis</a:t>
            </a:r>
            <a:endParaRPr lang="en-US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2590800" y="1981200"/>
            <a:ext cx="3505200" cy="685800"/>
          </a:xfrm>
          <a:prstGeom prst="roundRect">
            <a:avLst/>
          </a:prstGeom>
          <a:solidFill>
            <a:schemeClr val="accent1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Environmental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5715000"/>
            <a:ext cx="1828800" cy="68580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P.E.S.T.D.G.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600" y="4495800"/>
            <a:ext cx="2971800" cy="685800"/>
          </a:xfrm>
          <a:prstGeom prst="roundRect">
            <a:avLst/>
          </a:prstGeom>
          <a:solidFill>
            <a:srgbClr val="0070C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Competitive environment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4495800"/>
            <a:ext cx="2667000" cy="68580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environment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3124200"/>
            <a:ext cx="3048000" cy="914400"/>
          </a:xfrm>
          <a:prstGeom prst="roundRect">
            <a:avLst/>
          </a:prstGeom>
          <a:solidFill>
            <a:srgbClr val="0070C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Analysis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8600" y="3124200"/>
            <a:ext cx="3200400" cy="914400"/>
          </a:xfrm>
          <a:prstGeom prst="roundRect">
            <a:avLst/>
          </a:prstGeom>
          <a:solidFill>
            <a:srgbClr val="0070C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Analysis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895600" y="2819400"/>
            <a:ext cx="3048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638800" y="2819400"/>
            <a:ext cx="3048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295400" y="4191000"/>
            <a:ext cx="3048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2667000" y="4114800"/>
            <a:ext cx="3048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104900" y="5448300"/>
            <a:ext cx="381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19400" y="3276600"/>
            <a:ext cx="1752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Opportunities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19400" y="3810000"/>
            <a:ext cx="1752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2800" y="3810000"/>
            <a:ext cx="1752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2800" y="3276600"/>
            <a:ext cx="1752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Strengths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001294" y="5447506"/>
            <a:ext cx="381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429000" y="5715000"/>
            <a:ext cx="1524000" cy="685800"/>
          </a:xfrm>
          <a:prstGeom prst="roundRect">
            <a:avLst/>
          </a:prstGeom>
          <a:solidFill>
            <a:srgbClr val="0070C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Porter’s five forces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The General Environment (PESTDG)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2956232"/>
            <a:ext cx="2971799" cy="1066800"/>
          </a:xfrm>
        </p:spPr>
        <p:txBody>
          <a:bodyPr/>
          <a:lstStyle/>
          <a:p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8" name="Picture 4" descr="http://conservativebyte.com/wp-content/uploads/2011/05/18_obama_l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99" y="1981200"/>
            <a:ext cx="1590401" cy="106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9526" y="3048000"/>
            <a:ext cx="388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Franklin Gothic Heavy" pitchFamily="34" charset="0"/>
              </a:rPr>
              <a:t>P</a:t>
            </a:r>
            <a:r>
              <a:rPr lang="en-US" dirty="0" smtClean="0">
                <a:solidFill>
                  <a:srgbClr val="0070C0"/>
                </a:solidFill>
                <a:latin typeface="Franklin Gothic Heavy" pitchFamily="34" charset="0"/>
              </a:rPr>
              <a:t>olitical/Legal conditions</a:t>
            </a:r>
            <a:endParaRPr lang="en-US" dirty="0">
              <a:solidFill>
                <a:srgbClr val="0070C0"/>
              </a:solidFill>
              <a:latin typeface="Franklin Gothic Heavy" pitchFamily="34" charset="0"/>
            </a:endParaRPr>
          </a:p>
        </p:txBody>
      </p:sp>
      <p:pic>
        <p:nvPicPr>
          <p:cNvPr id="1030" name="Picture 6" descr="http://cdn.newsone.com/files/2009/09/recession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981201"/>
            <a:ext cx="142029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24600" y="31242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Franklin Gothic Heavy" pitchFamily="34" charset="0"/>
              </a:rPr>
              <a:t>E</a:t>
            </a:r>
            <a:r>
              <a:rPr lang="en-US" dirty="0" smtClean="0">
                <a:solidFill>
                  <a:srgbClr val="0070C0"/>
                </a:solidFill>
                <a:latin typeface="Franklin Gothic Heavy" pitchFamily="34" charset="0"/>
              </a:rPr>
              <a:t>conomic climate </a:t>
            </a:r>
            <a:endParaRPr lang="en-US" dirty="0">
              <a:solidFill>
                <a:srgbClr val="0070C0"/>
              </a:solidFill>
              <a:latin typeface="Franklin Gothic Heavy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5943600"/>
            <a:ext cx="21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Franklin Gothic Heavy" pitchFamily="34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Franklin Gothic Heavy" pitchFamily="34" charset="0"/>
              </a:rPr>
              <a:t>echnological change</a:t>
            </a:r>
            <a:endParaRPr lang="en-US" dirty="0">
              <a:solidFill>
                <a:srgbClr val="0070C0"/>
              </a:solidFill>
              <a:latin typeface="Franklin Gothic Heavy" pitchFamily="34" charset="0"/>
            </a:endParaRPr>
          </a:p>
        </p:txBody>
      </p:sp>
      <p:pic>
        <p:nvPicPr>
          <p:cNvPr id="1034" name="Picture 10" descr="http://www.glcac.org/images/Photo_images/demographic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78" y="3866998"/>
            <a:ext cx="1260479" cy="18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057" y="5906868"/>
            <a:ext cx="21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Franklin Gothic Heavy" pitchFamily="34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Franklin Gothic Heavy" pitchFamily="34" charset="0"/>
              </a:rPr>
              <a:t>emographic trends</a:t>
            </a:r>
            <a:endParaRPr lang="en-US" dirty="0">
              <a:solidFill>
                <a:srgbClr val="0070C0"/>
              </a:solidFill>
              <a:latin typeface="Franklin Gothic Heavy" pitchFamily="34" charset="0"/>
            </a:endParaRPr>
          </a:p>
        </p:txBody>
      </p:sp>
      <p:pic>
        <p:nvPicPr>
          <p:cNvPr id="1036" name="Picture 12" descr="http://criticallink.org/wp-content/uploads/2010/06/internation-event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96256"/>
            <a:ext cx="3008314" cy="12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05201" y="6294824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Franklin Gothic Heavy" pitchFamily="34" charset="0"/>
              </a:rPr>
              <a:t>G</a:t>
            </a:r>
            <a:r>
              <a:rPr lang="en-US" dirty="0" smtClean="0">
                <a:solidFill>
                  <a:srgbClr val="0070C0"/>
                </a:solidFill>
                <a:latin typeface="Franklin Gothic Heavy" pitchFamily="34" charset="0"/>
              </a:rPr>
              <a:t>lobal factors</a:t>
            </a:r>
            <a:endParaRPr lang="en-US" dirty="0">
              <a:solidFill>
                <a:srgbClr val="0070C0"/>
              </a:solidFill>
              <a:latin typeface="Franklin Gothic Heavy" pitchFamily="34" charset="0"/>
            </a:endParaRPr>
          </a:p>
        </p:txBody>
      </p:sp>
      <p:pic>
        <p:nvPicPr>
          <p:cNvPr id="1038" name="Picture 14" descr="http://1.bp.blogspot.com/-9XkHdZlVPe4/TXTsMBPSYMI/AAAAAAAAAmA/ZW2V8GSq86w/s1600/sociocultural%2Btheori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62" y="1859828"/>
            <a:ext cx="1372838" cy="13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cmrus.com/assets/images/inside_pics/technolog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05592"/>
            <a:ext cx="1364992" cy="18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66470" y="3276600"/>
            <a:ext cx="292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Franklin Gothic Heavy" pitchFamily="34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Franklin Gothic Heavy" pitchFamily="34" charset="0"/>
              </a:rPr>
              <a:t>ociocultural trends</a:t>
            </a:r>
            <a:endParaRPr lang="en-US" dirty="0">
              <a:solidFill>
                <a:srgbClr val="0070C0"/>
              </a:solidFill>
              <a:latin typeface="Franklin Gothic Heavy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199" y="4038600"/>
            <a:ext cx="137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Showcard Gothic" pitchFamily="82" charset="0"/>
              </a:rPr>
              <a:t>Firm</a:t>
            </a:r>
            <a:endParaRPr lang="en-US" sz="3200" dirty="0">
              <a:solidFill>
                <a:srgbClr val="7030A0"/>
              </a:solidFill>
              <a:latin typeface="Showcard Gothic" pitchFamily="8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3493532"/>
            <a:ext cx="1143000" cy="707395"/>
          </a:xfrm>
          <a:prstGeom prst="straightConnector1">
            <a:avLst/>
          </a:prstGeom>
          <a:ln w="31750"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3"/>
          </p:cNvCxnSpPr>
          <p:nvPr/>
        </p:nvCxnSpPr>
        <p:spPr>
          <a:xfrm flipH="1">
            <a:off x="5257800" y="3525798"/>
            <a:ext cx="1121303" cy="805190"/>
          </a:xfrm>
          <a:prstGeom prst="straightConnector1">
            <a:avLst/>
          </a:prstGeom>
          <a:ln w="31750"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57800" y="4570214"/>
            <a:ext cx="1371602" cy="242143"/>
          </a:xfrm>
          <a:prstGeom prst="straightConnector1">
            <a:avLst/>
          </a:prstGeom>
          <a:ln w="31750"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2"/>
          </p:cNvCxnSpPr>
          <p:nvPr/>
        </p:nvCxnSpPr>
        <p:spPr>
          <a:xfrm flipV="1">
            <a:off x="4572000" y="4623375"/>
            <a:ext cx="0" cy="472881"/>
          </a:xfrm>
          <a:prstGeom prst="straightConnector1">
            <a:avLst/>
          </a:prstGeom>
          <a:ln w="31750"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0"/>
          </p:cNvCxnSpPr>
          <p:nvPr/>
        </p:nvCxnSpPr>
        <p:spPr>
          <a:xfrm>
            <a:off x="4571381" y="3633058"/>
            <a:ext cx="619" cy="405542"/>
          </a:xfrm>
          <a:prstGeom prst="straightConnector1">
            <a:avLst/>
          </a:prstGeom>
          <a:ln w="31750"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01463" y="4623375"/>
            <a:ext cx="1256137" cy="236441"/>
          </a:xfrm>
          <a:prstGeom prst="straightConnector1">
            <a:avLst/>
          </a:prstGeom>
          <a:ln w="31750"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Political/Legal Segment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dirty="0" smtClean="0"/>
              <a:t>The laws and the legal system’s impact on business, as well as the general nature of the relationship between government and business. </a:t>
            </a:r>
          </a:p>
          <a:p>
            <a:r>
              <a:rPr lang="en-US" dirty="0" smtClean="0"/>
              <a:t>Defines both </a:t>
            </a:r>
            <a:r>
              <a:rPr lang="en-US" dirty="0" smtClean="0"/>
              <a:t>formal and informal rules under </a:t>
            </a:r>
            <a:r>
              <a:rPr lang="en-US" dirty="0" smtClean="0"/>
              <a:t>which firms must operate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Political stability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Tax policies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Trade policy (e.g., changes in trade restrictions)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Labor/employment law, discrimination law, consumer law, antitrust law, health and safety law, etc.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Environmental regulations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Deregulation of industries such as utility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H1-B Visa &amp;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563"/>
            <a:ext cx="8229600" cy="3398837"/>
          </a:xfrm>
        </p:spPr>
        <p:txBody>
          <a:bodyPr/>
          <a:lstStyle/>
          <a:p>
            <a:r>
              <a:rPr lang="en-US" dirty="0" smtClean="0"/>
              <a:t>In 2000, 195,000 H1-B visa</a:t>
            </a:r>
          </a:p>
          <a:p>
            <a:r>
              <a:rPr lang="en-US" dirty="0" smtClean="0"/>
              <a:t>In 2006, down to 65,000</a:t>
            </a:r>
          </a:p>
          <a:p>
            <a:endParaRPr lang="en-US" dirty="0"/>
          </a:p>
          <a:p>
            <a:r>
              <a:rPr lang="en-US" dirty="0" smtClean="0"/>
              <a:t>Reasons behind the changes in this immigration policy …</a:t>
            </a:r>
          </a:p>
          <a:p>
            <a:r>
              <a:rPr lang="en-US" dirty="0" smtClean="0"/>
              <a:t>Influence on Microsoft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2926</TotalTime>
  <Words>820</Words>
  <Application>Microsoft Office PowerPoint</Application>
  <PresentationFormat>On-screen Show (4:3)</PresentationFormat>
  <Paragraphs>195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Constantia</vt:lpstr>
      <vt:lpstr>Franklin Gothic Heavy</vt:lpstr>
      <vt:lpstr>Showcard Gothic</vt:lpstr>
      <vt:lpstr>Wingdings 2</vt:lpstr>
      <vt:lpstr>Flow</vt:lpstr>
      <vt:lpstr>Analyzing the External Environment of the Firm - 1</vt:lpstr>
      <vt:lpstr>Creating the Environmentally Aware Organization</vt:lpstr>
      <vt:lpstr>QUESTION</vt:lpstr>
      <vt:lpstr>PowerPoint Presentation</vt:lpstr>
      <vt:lpstr>Harley-Davidson</vt:lpstr>
      <vt:lpstr>Environmental Analysis</vt:lpstr>
      <vt:lpstr>The General Environment (PESTDG)</vt:lpstr>
      <vt:lpstr>Political/Legal Segment</vt:lpstr>
      <vt:lpstr>H1-B Visa &amp; Microsoft</vt:lpstr>
      <vt:lpstr>Economic Segment</vt:lpstr>
      <vt:lpstr>Demographic Segment</vt:lpstr>
      <vt:lpstr>Sociocultural Segment</vt:lpstr>
      <vt:lpstr>Technological Segment</vt:lpstr>
      <vt:lpstr>Technological Segment</vt:lpstr>
      <vt:lpstr>Global Segment</vt:lpstr>
      <vt:lpstr>Factor Weights</vt:lpstr>
      <vt:lpstr>The Impacts of General Environmental Trends on Various Industries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324</cp:revision>
  <dcterms:created xsi:type="dcterms:W3CDTF">2006-08-16T00:00:00Z</dcterms:created>
  <dcterms:modified xsi:type="dcterms:W3CDTF">2015-09-14T18:57:59Z</dcterms:modified>
</cp:coreProperties>
</file>