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2"/>
  </p:notesMasterIdLst>
  <p:handoutMasterIdLst>
    <p:handoutMasterId r:id="rId33"/>
  </p:handoutMasterIdLst>
  <p:sldIdLst>
    <p:sldId id="378" r:id="rId2"/>
    <p:sldId id="472" r:id="rId3"/>
    <p:sldId id="413" r:id="rId4"/>
    <p:sldId id="454" r:id="rId5"/>
    <p:sldId id="415" r:id="rId6"/>
    <p:sldId id="416" r:id="rId7"/>
    <p:sldId id="417" r:id="rId8"/>
    <p:sldId id="418" r:id="rId9"/>
    <p:sldId id="447" r:id="rId10"/>
    <p:sldId id="450" r:id="rId11"/>
    <p:sldId id="420" r:id="rId12"/>
    <p:sldId id="421" r:id="rId13"/>
    <p:sldId id="422" r:id="rId14"/>
    <p:sldId id="455" r:id="rId15"/>
    <p:sldId id="424" r:id="rId16"/>
    <p:sldId id="423" r:id="rId17"/>
    <p:sldId id="451" r:id="rId18"/>
    <p:sldId id="425" r:id="rId19"/>
    <p:sldId id="426" r:id="rId20"/>
    <p:sldId id="446" r:id="rId21"/>
    <p:sldId id="458" r:id="rId22"/>
    <p:sldId id="427" r:id="rId23"/>
    <p:sldId id="452" r:id="rId24"/>
    <p:sldId id="428" r:id="rId25"/>
    <p:sldId id="429" r:id="rId26"/>
    <p:sldId id="474" r:id="rId27"/>
    <p:sldId id="430" r:id="rId28"/>
    <p:sldId id="431" r:id="rId29"/>
    <p:sldId id="432" r:id="rId30"/>
    <p:sldId id="43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67691" autoAdjust="0"/>
  </p:normalViewPr>
  <p:slideViewPr>
    <p:cSldViewPr>
      <p:cViewPr varScale="1">
        <p:scale>
          <a:sx n="79" d="100"/>
          <a:sy n="79" d="100"/>
        </p:scale>
        <p:origin x="27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of defining a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What</a:t>
            </a:r>
            <a:r>
              <a:rPr lang="en-US" b="0" baseline="0" dirty="0" smtClean="0"/>
              <a:t> are the customer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Who</a:t>
            </a:r>
            <a:r>
              <a:rPr lang="en-US" b="0" baseline="0" dirty="0" smtClean="0"/>
              <a:t> are the major customer groups we intend to serve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How</a:t>
            </a:r>
            <a:r>
              <a:rPr lang="en-US" b="0" baseline="0" dirty="0" smtClean="0"/>
              <a:t> are we going to accomplish our goal.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Distinctive confidence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611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862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95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Cost leadership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 smtClean="0"/>
              <a:t>Wal-mart</a:t>
            </a:r>
            <a:endParaRPr lang="en-US" sz="120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McDonalds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dirty="0" smtClean="0"/>
              <a:t>Differentiation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dirty="0" smtClean="0"/>
              <a:t>Victoria</a:t>
            </a:r>
            <a:r>
              <a:rPr lang="en-US" sz="1050" baseline="0" dirty="0" smtClean="0"/>
              <a:t> Secret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Apple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Focus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Rolex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aseline="0" dirty="0" smtClean="0"/>
              <a:t>Lamborghini</a:t>
            </a:r>
            <a:endParaRPr lang="en-US" sz="105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4671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1980s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2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57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18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4938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10/12/2015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686800" cy="1828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atin typeface="Arial" charset="0"/>
                <a:cs typeface="Arial" charset="0"/>
              </a:rPr>
              <a:t>Business-Level Strategy:</a:t>
            </a:r>
            <a:br>
              <a:rPr lang="en-US" sz="44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Creating and Sustaining Competitive Advantages - 1</a:t>
            </a:r>
            <a:endParaRPr lang="en-US" sz="40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2 - Strategic Formulation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Internet-Enabled Low Cost Leader Strategies</a:t>
            </a:r>
          </a:p>
        </p:txBody>
      </p:sp>
      <p:sp>
        <p:nvSpPr>
          <p:cNvPr id="39939" name="Rectangle 6"/>
          <p:cNvSpPr>
            <a:spLocks noGrp="1"/>
          </p:cNvSpPr>
          <p:nvPr>
            <p:ph type="body" sz="half" idx="1"/>
          </p:nvPr>
        </p:nvSpPr>
        <p:spPr>
          <a:xfrm>
            <a:off x="457200" y="2804160"/>
            <a:ext cx="4038600" cy="3291840"/>
          </a:xfrm>
        </p:spPr>
        <p:txBody>
          <a:bodyPr/>
          <a:lstStyle/>
          <a:p>
            <a:pPr marL="342900" indent="-342900"/>
            <a:r>
              <a:rPr lang="en-US" dirty="0" smtClean="0">
                <a:cs typeface="Arial" charset="0"/>
              </a:rPr>
              <a:t>Online bidding and order processing are eliminating the need for sales calls and are minimizing sales force expenses.</a:t>
            </a:r>
          </a:p>
        </p:txBody>
      </p:sp>
      <p:sp>
        <p:nvSpPr>
          <p:cNvPr id="39940" name="Rectangle 7"/>
          <p:cNvSpPr>
            <a:spLocks noGrp="1"/>
          </p:cNvSpPr>
          <p:nvPr>
            <p:ph type="body" sz="half" idx="2"/>
          </p:nvPr>
        </p:nvSpPr>
        <p:spPr>
          <a:xfrm>
            <a:off x="4648200" y="2804160"/>
            <a:ext cx="4038600" cy="3291840"/>
          </a:xfrm>
        </p:spPr>
        <p:txBody>
          <a:bodyPr/>
          <a:lstStyle/>
          <a:p>
            <a:pPr marL="342900" indent="-342900"/>
            <a:r>
              <a:rPr lang="en-US" dirty="0" smtClean="0">
                <a:cs typeface="Arial" charset="0"/>
              </a:rPr>
              <a:t>Online purchase orders are making many transactions paperless, thus reducing the costs of procurement and paper.</a:t>
            </a:r>
          </a:p>
          <a:p>
            <a:pPr marL="342900" indent="-342900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661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Overall Cost Leadership: Improving </a:t>
            </a:r>
            <a:br>
              <a:rPr lang="en-US" sz="4400" dirty="0" smtClean="0"/>
            </a:br>
            <a:r>
              <a:rPr lang="en-US" sz="4400" dirty="0" smtClean="0"/>
              <a:t>Competitive Position vs. the Five Forces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8150225" cy="3733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overall low-cost position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Protects a firm against rivalry from competitors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Protects a firm against powerful buyers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more flexibility to cope with demands from powerful suppliers for input cost increases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substantial entry barriers from economies of scale and cost 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Puts the firm in a favorable position with respect to substitute products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Pitfalls of Overall Cost Leadership Strategies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40846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Too much focus on one or a few value-chain activities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 rivals share a common input or raw material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strategy is imitated too easily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lack of parity on differentiation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Erosion of cost advantages when the pricing information available to customers increases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Differentiation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60837"/>
          </a:xfrm>
          <a:noFill/>
          <a:ln/>
        </p:spPr>
        <p:txBody>
          <a:bodyPr/>
          <a:lstStyle/>
          <a:p>
            <a:r>
              <a:rPr lang="en-US" dirty="0" smtClean="0"/>
              <a:t>Increase the </a:t>
            </a:r>
            <a:r>
              <a:rPr lang="en-US" b="1" i="1" u="sng" dirty="0" smtClean="0"/>
              <a:t>perceived value/uniqueness</a:t>
            </a:r>
            <a:r>
              <a:rPr lang="en-US" dirty="0" smtClean="0"/>
              <a:t> of </a:t>
            </a:r>
            <a:r>
              <a:rPr lang="en-US" dirty="0" smtClean="0"/>
              <a:t>the firm’s products or services.</a:t>
            </a:r>
          </a:p>
          <a:p>
            <a:r>
              <a:rPr lang="en-US" dirty="0"/>
              <a:t>Bases of differentiation (differentiation can take many forms)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i="1" u="sng" dirty="0" smtClean="0"/>
              <a:t>The attributes of products/services</a:t>
            </a:r>
            <a:endParaRPr lang="en-US" dirty="0"/>
          </a:p>
          <a:p>
            <a:pPr lvl="1"/>
            <a:r>
              <a:rPr lang="en-US" dirty="0"/>
              <a:t>Product features</a:t>
            </a:r>
          </a:p>
          <a:p>
            <a:pPr lvl="1"/>
            <a:r>
              <a:rPr lang="en-US" dirty="0"/>
              <a:t>Product complexity</a:t>
            </a:r>
          </a:p>
          <a:p>
            <a:pPr lvl="1"/>
            <a:r>
              <a:rPr lang="en-US" dirty="0"/>
              <a:t>Timing of product introduction</a:t>
            </a:r>
          </a:p>
          <a:p>
            <a:pPr lvl="1"/>
            <a:r>
              <a:rPr lang="en-US" dirty="0"/>
              <a:t>Location </a:t>
            </a:r>
          </a:p>
        </p:txBody>
      </p:sp>
      <p:pic>
        <p:nvPicPr>
          <p:cNvPr id="4" name="Picture 4" descr="j023098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3057" y="3886200"/>
            <a:ext cx="245134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marketing-tech.net/wp-content/uploads/2011/02/SEC-offers-courses-on-online-marke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12" y="4752078"/>
            <a:ext cx="2504788" cy="195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u="sng" dirty="0" smtClean="0"/>
              <a:t>Relationships between the firm and its customers</a:t>
            </a:r>
            <a:endParaRPr lang="en-US" b="1" i="1" u="sng" dirty="0" smtClean="0"/>
          </a:p>
          <a:p>
            <a:pPr lvl="1"/>
            <a:r>
              <a:rPr lang="en-US" dirty="0" smtClean="0"/>
              <a:t>Product customization </a:t>
            </a:r>
          </a:p>
          <a:p>
            <a:pPr lvl="1"/>
            <a:r>
              <a:rPr lang="en-US" dirty="0" smtClean="0"/>
              <a:t>Consumer marketing</a:t>
            </a:r>
          </a:p>
          <a:p>
            <a:pPr lvl="1"/>
            <a:r>
              <a:rPr lang="en-US" dirty="0" smtClean="0"/>
              <a:t>Product reputation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u="sng" dirty="0" smtClean="0"/>
              <a:t>Linkages within or between firms</a:t>
            </a:r>
            <a:endParaRPr lang="en-US" dirty="0" smtClean="0"/>
          </a:p>
          <a:p>
            <a:pPr lvl="1"/>
            <a:r>
              <a:rPr lang="en-US" dirty="0" smtClean="0"/>
              <a:t>Linkages among functions within a firm</a:t>
            </a:r>
          </a:p>
          <a:p>
            <a:pPr lvl="1"/>
            <a:r>
              <a:rPr lang="en-US" dirty="0" smtClean="0"/>
              <a:t>Linkages with other firms</a:t>
            </a:r>
          </a:p>
          <a:p>
            <a:pPr lvl="1"/>
            <a:r>
              <a:rPr lang="en-US" dirty="0" smtClean="0"/>
              <a:t>Product mix</a:t>
            </a:r>
          </a:p>
          <a:p>
            <a:pPr lvl="1"/>
            <a:r>
              <a:rPr lang="en-US" dirty="0" smtClean="0"/>
              <a:t>Distribution channels</a:t>
            </a:r>
          </a:p>
          <a:p>
            <a:pPr lvl="1"/>
            <a:r>
              <a:rPr lang="en-US" dirty="0" smtClean="0"/>
              <a:t>Service and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http://marketing-tech.net/wp-content/uploads/2011/02/SEC-offers-courses-on-online-marketing.gif"/>
          <p:cNvSpPr>
            <a:spLocks noChangeAspect="1" noChangeArrowheads="1"/>
          </p:cNvSpPr>
          <p:nvPr/>
        </p:nvSpPr>
        <p:spPr bwMode="auto">
          <a:xfrm>
            <a:off x="63500" y="-136525"/>
            <a:ext cx="44577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Differentiation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Firms achieve and sustain differentiation and above-average profits when </a:t>
            </a:r>
            <a:r>
              <a:rPr lang="en-US" b="1" i="1" u="sng" dirty="0" smtClean="0"/>
              <a:t>price premiums excess extra costs of being unique</a:t>
            </a:r>
            <a:r>
              <a:rPr lang="en-US" dirty="0" smtClean="0"/>
              <a:t> </a:t>
            </a:r>
            <a:r>
              <a:rPr lang="en-US" dirty="0" smtClean="0"/>
              <a:t>(need reduce costs in all areas that do not affect differentiation – gain cost parity)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Firms may differentiate along several dimensions at once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Successful differentiation requires integration with all parts of a firm’s value chain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important aspect of differentiation is speed or quick response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Value-Chain Activities: Differentiation</a:t>
            </a:r>
          </a:p>
        </p:txBody>
      </p:sp>
      <p:pic>
        <p:nvPicPr>
          <p:cNvPr id="48135" name="Picture 7" descr="des04985_050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676400"/>
            <a:ext cx="8686800" cy="5157788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Internet-Enabled Differentiation Strategies</a:t>
            </a:r>
          </a:p>
        </p:txBody>
      </p:sp>
      <p:sp>
        <p:nvSpPr>
          <p:cNvPr id="40963" name="Rectangle 6"/>
          <p:cNvSpPr>
            <a:spLocks noGrp="1"/>
          </p:cNvSpPr>
          <p:nvPr>
            <p:ph type="body" sz="half" idx="1"/>
          </p:nvPr>
        </p:nvSpPr>
        <p:spPr>
          <a:xfrm>
            <a:off x="457200" y="2819400"/>
            <a:ext cx="4038600" cy="3261515"/>
          </a:xfrm>
        </p:spPr>
        <p:txBody>
          <a:bodyPr/>
          <a:lstStyle/>
          <a:p>
            <a:pPr marL="342900" indent="-342900"/>
            <a:r>
              <a:rPr lang="en-US" smtClean="0">
                <a:cs typeface="Arial" charset="0"/>
              </a:rPr>
              <a:t>Internet-based knowledge management systems that link all parts of the organization are shortening response times and accelerating organization learning.</a:t>
            </a:r>
          </a:p>
        </p:txBody>
      </p:sp>
      <p:sp>
        <p:nvSpPr>
          <p:cNvPr id="40964" name="Rectangle 7"/>
          <p:cNvSpPr>
            <a:spLocks noGrp="1"/>
          </p:cNvSpPr>
          <p:nvPr>
            <p:ph type="body" sz="half" idx="2"/>
          </p:nvPr>
        </p:nvSpPr>
        <p:spPr>
          <a:xfrm>
            <a:off x="4648200" y="2819400"/>
            <a:ext cx="4038600" cy="3261515"/>
          </a:xfrm>
        </p:spPr>
        <p:txBody>
          <a:bodyPr/>
          <a:lstStyle/>
          <a:p>
            <a:pPr marL="342900" indent="-342900"/>
            <a:r>
              <a:rPr lang="en-US" dirty="0" smtClean="0">
                <a:cs typeface="Arial" charset="0"/>
              </a:rPr>
              <a:t>Quick online responses to service requests and rapid feedback to customer surveys and product promotions are enhancing marketing efforts.</a:t>
            </a:r>
          </a:p>
          <a:p>
            <a:pPr marL="342900" indent="-342900"/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770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Differentiation: Improving Competitive Position vs. the Five Forces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150225" cy="4419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Differentiation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protection against rivalry since brand loyalty lowers customer sensitivity to price and raises customer switching costs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Creates higher entry barriers due to customer loyalty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higher margins that enable the firm to deal with supplier power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buyer power because buyers lack suitable alternative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Establishes customer loyalty and hence less threat from substitutes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143000"/>
          </a:xfrm>
          <a:noFill/>
          <a:ln/>
        </p:spPr>
        <p:txBody>
          <a:bodyPr/>
          <a:lstStyle/>
          <a:p>
            <a:pPr algn="ctr" eaLnBrk="1" hangingPunct="1">
              <a:tabLst>
                <a:tab pos="6632575" algn="l"/>
              </a:tabLst>
            </a:pPr>
            <a:r>
              <a:rPr lang="en-US" sz="4400" dirty="0" smtClean="0"/>
              <a:t>Potential Pitfalls of Differentiation Strategies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436813"/>
            <a:ext cx="8150225" cy="3963987"/>
          </a:xfrm>
          <a:noFill/>
          <a:ln/>
        </p:spPr>
        <p:txBody>
          <a:bodyPr/>
          <a:lstStyle/>
          <a:p>
            <a:r>
              <a:rPr lang="en-US" dirty="0" smtClean="0"/>
              <a:t>Uniqueness that is not valuable</a:t>
            </a:r>
          </a:p>
          <a:p>
            <a:r>
              <a:rPr lang="en-US" dirty="0" smtClean="0"/>
              <a:t>Too much differentiation</a:t>
            </a:r>
          </a:p>
          <a:p>
            <a:r>
              <a:rPr lang="en-US" dirty="0" smtClean="0"/>
              <a:t>Too high a price premium</a:t>
            </a:r>
          </a:p>
          <a:p>
            <a:r>
              <a:rPr lang="en-US" dirty="0" smtClean="0"/>
              <a:t>Differentiation that is easily imitated</a:t>
            </a:r>
          </a:p>
          <a:p>
            <a:r>
              <a:rPr lang="en-US" dirty="0" smtClean="0"/>
              <a:t>Dilution of brand identification through product-line extensions</a:t>
            </a:r>
          </a:p>
          <a:p>
            <a:r>
              <a:rPr lang="en-US" dirty="0" smtClean="0"/>
              <a:t>Perceptions of differentiation may vary between buyers and sellers</a:t>
            </a:r>
          </a:p>
          <a:p>
            <a:pPr marL="684213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Generic Strategies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4511" y="2587585"/>
            <a:ext cx="37338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2638961"/>
            <a:ext cx="2038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Differentiation</a:t>
            </a:r>
            <a:endParaRPr lang="en-US" dirty="0" smtClean="0"/>
          </a:p>
          <a:p>
            <a:r>
              <a:rPr lang="en-US" sz="2000" dirty="0" smtClean="0">
                <a:latin typeface="+mn-lt"/>
              </a:rPr>
              <a:t>Commitment to very speedy delivery 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4511" y="2587585"/>
            <a:ext cx="37338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76911" y="2660809"/>
            <a:ext cx="3581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Cost </a:t>
            </a:r>
          </a:p>
          <a:p>
            <a:r>
              <a:rPr lang="en-US" sz="2000" b="1" dirty="0" smtClean="0">
                <a:latin typeface="+mn-lt"/>
              </a:rPr>
              <a:t>Leadership</a:t>
            </a:r>
          </a:p>
          <a:p>
            <a:r>
              <a:rPr lang="en-US" sz="2000" dirty="0" smtClean="0">
                <a:latin typeface="+mn-lt"/>
              </a:rPr>
              <a:t>Attract a large customer base and keep prices low by buying massive quantities of goods from suppliers.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4511" y="4644985"/>
            <a:ext cx="37338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76910" y="5257562"/>
            <a:ext cx="3581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Focused Cost Leadership</a:t>
            </a:r>
          </a:p>
          <a:p>
            <a:r>
              <a:rPr lang="en-US" sz="2000" dirty="0" smtClean="0">
                <a:latin typeface="+mn-lt"/>
              </a:rPr>
              <a:t>Target young women with inexpensive jewelry, accessories, and ear piercings. 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14511" y="4644985"/>
            <a:ext cx="37338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1600" y="4724400"/>
            <a:ext cx="3567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Focused </a:t>
            </a:r>
          </a:p>
          <a:p>
            <a:r>
              <a:rPr lang="en-US" sz="2000" b="1" dirty="0" smtClean="0">
                <a:latin typeface="+mn-lt"/>
              </a:rPr>
              <a:t>Differentiation</a:t>
            </a:r>
            <a:endParaRPr lang="en-US" dirty="0" smtClean="0"/>
          </a:p>
          <a:p>
            <a:r>
              <a:rPr lang="en-US" sz="2000" dirty="0" smtClean="0">
                <a:latin typeface="+mn-lt"/>
              </a:rPr>
              <a:t>Focus on selling natural and organic product. Has a nick name of “whole paycheck” due to high price.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4511" y="1977985"/>
            <a:ext cx="3733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rgbClr val="002060"/>
                </a:solidFill>
              </a:rPr>
              <a:t>Uniqueness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24511" y="1977985"/>
            <a:ext cx="3733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rgbClr val="002060"/>
                </a:solidFill>
              </a:rPr>
              <a:t>Cost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-11940" y="5375935"/>
            <a:ext cx="196709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Narrow/Particular segment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-11939" y="3318534"/>
            <a:ext cx="196709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Broad/Industrial wide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511" y="15240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Source of Competitive Advantage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238344" y="3914745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Strategic Target / Scope of Operations  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029" name="Picture 5" descr="https://encrypted-tbn2.google.com/images?q=tbn:ANd9GcTrEXr2AdLoEA9so7CMrMDKaZZ-1v3A3cl9YbLS-yV6WYLFBwt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8" b="33776"/>
          <a:stretch/>
        </p:blipFill>
        <p:spPr bwMode="auto">
          <a:xfrm>
            <a:off x="6153150" y="4736617"/>
            <a:ext cx="1771650" cy="52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encrypted-tbn0.google.com/images?q=tbn:ANd9GcR4zJQJ7hyEmaQOOPc4KKOaS11CECywoyGsr1AY4YegFwlzdWy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6" b="24610"/>
          <a:stretch/>
        </p:blipFill>
        <p:spPr bwMode="auto">
          <a:xfrm>
            <a:off x="7039036" y="2648405"/>
            <a:ext cx="1723964" cy="6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encrypted-tbn1.google.com/images?q=tbn:ANd9GcQq7ubNyk1yKApDSRF86NH1MYEULihn47VkUtMjkwEggJBsIhj-_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89" y="3034515"/>
            <a:ext cx="1431411" cy="6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encrypted-tbn1.google.com/images?q=tbn:ANd9GcQ7J9jeC6pL9ldl1CruOiIuoTogueHuqn2yNaZIriO6-ur2dCQW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8" t="8442" r="12135" b="14810"/>
          <a:stretch/>
        </p:blipFill>
        <p:spPr bwMode="auto">
          <a:xfrm>
            <a:off x="3745411" y="4676079"/>
            <a:ext cx="983766" cy="6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71600" y="38862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+mn-lt"/>
              </a:rPr>
              <a:t>“ When it absolutely, positively has to be there overnight.” </a:t>
            </a:r>
          </a:p>
        </p:txBody>
      </p:sp>
    </p:spTree>
    <p:extLst>
      <p:ext uri="{BB962C8B-B14F-4D97-AF65-F5344CB8AC3E}">
        <p14:creationId xmlns:p14="http://schemas.microsoft.com/office/powerpoint/2010/main" val="2363791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6" grpId="0" animBg="1"/>
      <p:bldP spid="17" grpId="0" animBg="1"/>
      <p:bldP spid="18" grpId="0" animBg="1"/>
      <p:bldP spid="19" grpId="0" animBg="1"/>
      <p:bldP spid="7" grpId="0"/>
      <p:bldP spid="21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iness-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685800"/>
            <a:ext cx="2768600" cy="207645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667000"/>
            <a:ext cx="8686800" cy="3886200"/>
          </a:xfrm>
        </p:spPr>
        <p:txBody>
          <a:bodyPr/>
          <a:lstStyle/>
          <a:p>
            <a:pPr marL="0" indent="0">
              <a:spcBef>
                <a:spcPts val="1800"/>
              </a:spcBef>
              <a:buFontTx/>
              <a:buNone/>
            </a:pPr>
            <a:r>
              <a:rPr lang="en-US" sz="2800" dirty="0"/>
              <a:t>Convincing rivals not to enter a price war, protection from customer pressure to lower prices, and the ability to better withstand cost increases from suppliers characterize which type of competitive strategy? </a:t>
            </a:r>
            <a:r>
              <a:rPr lang="en-US" sz="800" dirty="0" smtClean="0">
                <a:cs typeface="Arial" charset="0"/>
              </a:rPr>
              <a:t>.</a:t>
            </a:r>
          </a:p>
          <a:p>
            <a:pPr marL="0" indent="0">
              <a:spcBef>
                <a:spcPts val="1800"/>
              </a:spcBef>
              <a:buFontTx/>
              <a:buNone/>
            </a:pP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solidFill>
                  <a:srgbClr val="336600"/>
                </a:solidFill>
                <a:cs typeface="Arial" charset="0"/>
              </a:rPr>
              <a:t>B.</a:t>
            </a:r>
            <a:r>
              <a:rPr lang="en-US" sz="2800" dirty="0" smtClean="0">
                <a:cs typeface="Arial" charset="0"/>
              </a:rPr>
              <a:t> </a:t>
            </a:r>
            <a:r>
              <a:rPr lang="en-US" sz="2800" dirty="0" smtClean="0"/>
              <a:t>Differentiation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336600"/>
                </a:solidFill>
                <a:cs typeface="Arial" charset="0"/>
              </a:rPr>
              <a:t>C. </a:t>
            </a:r>
            <a:r>
              <a:rPr lang="en-US" sz="2800" dirty="0" smtClean="0">
                <a:cs typeface="Arial" charset="0"/>
              </a:rPr>
              <a:t>F</a:t>
            </a:r>
            <a:r>
              <a:rPr lang="en-US" sz="2800" dirty="0" smtClean="0"/>
              <a:t>ocus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336600"/>
                </a:solidFill>
                <a:cs typeface="Arial" charset="0"/>
              </a:rPr>
              <a:t>D. </a:t>
            </a:r>
            <a:r>
              <a:rPr lang="en-US" sz="2800" dirty="0"/>
              <a:t>N</a:t>
            </a:r>
            <a:r>
              <a:rPr lang="en-US" sz="2800" dirty="0" smtClean="0"/>
              <a:t>one of the above</a:t>
            </a:r>
            <a:endParaRPr lang="en-US" sz="2800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873" y="45059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3366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336600"/>
                </a:solidFill>
                <a:latin typeface="+mn-lt"/>
              </a:rPr>
              <a:t>.</a:t>
            </a:r>
            <a:r>
              <a:rPr lang="en-US" sz="2800" dirty="0" smtClean="0">
                <a:latin typeface="+mn-lt"/>
              </a:rPr>
              <a:t> </a:t>
            </a:r>
            <a:r>
              <a:rPr lang="en-US" sz="2800" dirty="0">
                <a:latin typeface="+mn-lt"/>
              </a:rPr>
              <a:t>Overall cost leadership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iness-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685800"/>
            <a:ext cx="2768600" cy="207645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1727" y="2819400"/>
            <a:ext cx="8686800" cy="3276600"/>
          </a:xfrm>
        </p:spPr>
        <p:txBody>
          <a:bodyPr/>
          <a:lstStyle/>
          <a:p>
            <a:pPr marL="0" indent="0">
              <a:spcBef>
                <a:spcPts val="1800"/>
              </a:spcBef>
              <a:buFontTx/>
              <a:buNone/>
            </a:pPr>
            <a:r>
              <a:rPr lang="en-US" sz="2800" dirty="0" smtClean="0"/>
              <a:t>A firm can achieve differentiation through all of the following means </a:t>
            </a:r>
            <a:r>
              <a:rPr lang="en-US" sz="2800" i="1" dirty="0" smtClean="0"/>
              <a:t>except</a:t>
            </a:r>
            <a:r>
              <a:rPr lang="en-US" sz="2800" dirty="0" smtClean="0"/>
              <a:t> </a:t>
            </a:r>
            <a:endParaRPr lang="en-US" sz="2800" dirty="0" smtClean="0">
              <a:cs typeface="Arial" charset="0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sz="2800" dirty="0" smtClean="0">
                <a:solidFill>
                  <a:srgbClr val="336600"/>
                </a:solidFill>
                <a:cs typeface="Arial" charset="0"/>
              </a:rPr>
              <a:t>A.</a:t>
            </a:r>
            <a:r>
              <a:rPr lang="en-US" sz="2800" dirty="0" smtClean="0">
                <a:cs typeface="Arial" charset="0"/>
              </a:rPr>
              <a:t> </a:t>
            </a:r>
            <a:r>
              <a:rPr lang="en-US" sz="2800" dirty="0" smtClean="0"/>
              <a:t>improving </a:t>
            </a:r>
            <a:r>
              <a:rPr lang="en-US" sz="2800" dirty="0"/>
              <a:t>brand image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36600"/>
                </a:solidFill>
                <a:cs typeface="Arial" charset="0"/>
              </a:rPr>
              <a:t>B. </a:t>
            </a:r>
            <a:r>
              <a:rPr lang="en-US" sz="2800" dirty="0" smtClean="0"/>
              <a:t>providing </a:t>
            </a:r>
            <a:r>
              <a:rPr lang="en-US" sz="2800" dirty="0"/>
              <a:t>better customer service.</a:t>
            </a:r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336600"/>
                </a:solidFill>
                <a:cs typeface="Arial" charset="0"/>
              </a:rPr>
              <a:t>D. </a:t>
            </a:r>
            <a:r>
              <a:rPr lang="en-US" sz="2800" dirty="0"/>
              <a:t>adding additional product features.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9530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36600"/>
                </a:solidFill>
                <a:latin typeface="+mn-lt"/>
              </a:rPr>
              <a:t>C.</a:t>
            </a:r>
            <a:r>
              <a:rPr lang="en-US" sz="2800" dirty="0" smtClean="0">
                <a:latin typeface="+mn-lt"/>
              </a:rPr>
              <a:t> </a:t>
            </a:r>
            <a:r>
              <a:rPr lang="en-US" sz="2800" dirty="0">
                <a:latin typeface="+mn-lt"/>
              </a:rPr>
              <a:t>offering lower prices </a:t>
            </a:r>
            <a:r>
              <a:rPr lang="en-US" sz="2800" dirty="0" smtClean="0">
                <a:latin typeface="+mn-lt"/>
              </a:rPr>
              <a:t>to customers.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9148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Focus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6425" cy="434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Focus is based on </a:t>
            </a:r>
            <a:r>
              <a:rPr lang="en-US" b="1" i="1" u="sng" dirty="0" smtClean="0"/>
              <a:t>the choice of a narrow competitive scope within an industry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Firm selects a segment or group of segments (niche) and tailors its strategy to serve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Firm </a:t>
            </a:r>
            <a:r>
              <a:rPr lang="en-US" dirty="0" smtClean="0"/>
              <a:t>achieves competitive advantages by dedicating itself to these segments exclusively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Two variants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Cost focus – create a cost advantage in target market segment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Differentiation focus – differentiate in the target market segment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Internet-Enabled Focus Strategies</a:t>
            </a:r>
          </a:p>
        </p:txBody>
      </p:sp>
      <p:sp>
        <p:nvSpPr>
          <p:cNvPr id="41987" name="Rectangle 6"/>
          <p:cNvSpPr>
            <a:spLocks noGrp="1"/>
          </p:cNvSpPr>
          <p:nvPr>
            <p:ph type="body" idx="1"/>
          </p:nvPr>
        </p:nvSpPr>
        <p:spPr>
          <a:xfrm>
            <a:off x="685800" y="2849563"/>
            <a:ext cx="3657600" cy="2789237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Permission marketing techniques are focusing sales efforts on specific customers who opt to receive advertising notices.</a:t>
            </a: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4800600" y="2819400"/>
            <a:ext cx="3657600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Niche portals that target specific groups are providing advertisers with access to viewers with specialized interests.</a:t>
            </a:r>
          </a:p>
        </p:txBody>
      </p:sp>
    </p:spTree>
    <p:extLst>
      <p:ext uri="{BB962C8B-B14F-4D97-AF65-F5344CB8AC3E}">
        <p14:creationId xmlns:p14="http://schemas.microsoft.com/office/powerpoint/2010/main" val="24867959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8610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Focus: Improving Competitive Position vs. the Five Forces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246437"/>
          </a:xfrm>
          <a:noFill/>
          <a:ln/>
        </p:spPr>
        <p:txBody>
          <a:bodyPr/>
          <a:lstStyle/>
          <a:p>
            <a:r>
              <a:rPr lang="en-US" sz="2800" dirty="0" smtClean="0"/>
              <a:t>Focus</a:t>
            </a:r>
          </a:p>
          <a:p>
            <a:pPr lvl="1"/>
            <a:r>
              <a:rPr lang="en-US" dirty="0" smtClean="0"/>
              <a:t>Creates barriers of either cost leadership or differentiation, or both</a:t>
            </a:r>
          </a:p>
          <a:p>
            <a:pPr lvl="1"/>
            <a:r>
              <a:rPr lang="en-US" dirty="0" smtClean="0"/>
              <a:t>Used to select niches that are least vulnerable to substitutes or where competitors are weakest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Pitfalls of Focus Strategies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44763"/>
            <a:ext cx="8229600" cy="3094037"/>
          </a:xfrm>
          <a:noFill/>
          <a:ln/>
        </p:spPr>
        <p:txBody>
          <a:bodyPr/>
          <a:lstStyle/>
          <a:p>
            <a:r>
              <a:rPr lang="en-US" dirty="0" smtClean="0"/>
              <a:t>Erosion of cost advantages within the narrow segment</a:t>
            </a:r>
          </a:p>
          <a:p>
            <a:r>
              <a:rPr lang="en-US" dirty="0" smtClean="0"/>
              <a:t>Focused products and services still subject to competition from new entrants and from imitation</a:t>
            </a:r>
          </a:p>
          <a:p>
            <a:r>
              <a:rPr lang="en-US" dirty="0" smtClean="0"/>
              <a:t>Focusers can become too focused to satisfy buyer needs</a:t>
            </a:r>
          </a:p>
          <a:p>
            <a:pPr marL="625475" lvl="1" indent="1588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US" sz="4000" dirty="0"/>
              <a:t>Competitive Advantage, Combination Strategies and </a:t>
            </a:r>
            <a:r>
              <a:rPr lang="en-US" sz="4000" dirty="0" smtClean="0"/>
              <a:t>Business </a:t>
            </a:r>
            <a:r>
              <a:rPr lang="en-US" sz="4000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038600"/>
          </a:xfrm>
        </p:spPr>
        <p:txBody>
          <a:bodyPr/>
          <a:lstStyle/>
          <a:p>
            <a:r>
              <a:rPr lang="en-US" sz="2800" dirty="0"/>
              <a:t>Businesses combining multiple forms of competitive advantage outperform businesses that use only a single form. </a:t>
            </a:r>
            <a:endParaRPr lang="en-US" sz="2800" dirty="0" smtClean="0"/>
          </a:p>
          <a:p>
            <a:pPr lvl="1"/>
            <a:r>
              <a:rPr lang="en-US" dirty="0"/>
              <a:t>Goal of combination strategy is to provide </a:t>
            </a:r>
            <a:r>
              <a:rPr lang="en-US" b="1" i="1" u="sng" dirty="0" smtClean="0"/>
              <a:t>unique value in an efficient manner</a:t>
            </a:r>
            <a:endParaRPr lang="en-US" dirty="0"/>
          </a:p>
          <a:p>
            <a:pPr lvl="1"/>
            <a:r>
              <a:rPr lang="en-US" dirty="0"/>
              <a:t>Often called “best-cost strategy”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lowest performers are those that do not identify with even a single type of advantage – </a:t>
            </a:r>
            <a:r>
              <a:rPr lang="en-US" sz="2800" b="1" i="1" u="sng" dirty="0" smtClean="0"/>
              <a:t>“stuck in the middle”.</a:t>
            </a: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5924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8378825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Combination Strategies: Integrating </a:t>
            </a:r>
            <a:br>
              <a:rPr lang="en-US" sz="4400" dirty="0" smtClean="0"/>
            </a:br>
            <a:r>
              <a:rPr lang="en-US" sz="4400" dirty="0" smtClean="0"/>
              <a:t>Overall Low Cost and Differentiation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2789237"/>
          </a:xfrm>
          <a:noFill/>
          <a:ln/>
        </p:spPr>
        <p:txBody>
          <a:bodyPr/>
          <a:lstStyle/>
          <a:p>
            <a:r>
              <a:rPr lang="en-US" sz="2800" dirty="0" smtClean="0"/>
              <a:t>Primary benefit of successful integration of low-cost and differentiation strategies is the difficulty for competitors to duplicate or imitate</a:t>
            </a:r>
          </a:p>
          <a:p>
            <a:r>
              <a:rPr lang="en-US" sz="2800" dirty="0" smtClean="0"/>
              <a:t>Goal of combination strategy is to provide unique value in an efficient manner</a:t>
            </a:r>
          </a:p>
          <a:p>
            <a:r>
              <a:rPr lang="en-US" sz="2800" dirty="0" smtClean="0"/>
              <a:t>Often called “best-cost strategy”</a:t>
            </a:r>
          </a:p>
          <a:p>
            <a:pPr marL="465138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Three Combination Approaches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953000"/>
          </a:xfrm>
          <a:noFill/>
          <a:ln/>
        </p:spPr>
        <p:txBody>
          <a:bodyPr/>
          <a:lstStyle/>
          <a:p>
            <a:r>
              <a:rPr lang="en-US" sz="2800" dirty="0" smtClean="0"/>
              <a:t>Automated and flexible manufacturing systems</a:t>
            </a:r>
          </a:p>
          <a:p>
            <a:pPr lvl="1"/>
            <a:r>
              <a:rPr lang="en-US" dirty="0" smtClean="0"/>
              <a:t>Mass Customization – manufacture unique products in relatively small quantities at lower costs</a:t>
            </a:r>
          </a:p>
          <a:p>
            <a:r>
              <a:rPr lang="en-US" sz="2800" dirty="0" smtClean="0"/>
              <a:t>Exploiting the profit pool concept for competitive advantage</a:t>
            </a:r>
          </a:p>
          <a:p>
            <a:pPr lvl="1"/>
            <a:r>
              <a:rPr lang="en-US" dirty="0" smtClean="0"/>
              <a:t>Profit pool – the total profits in an industry at all points along the industry’s value chain</a:t>
            </a:r>
          </a:p>
          <a:p>
            <a:r>
              <a:rPr lang="en-US" sz="2800" dirty="0" smtClean="0"/>
              <a:t>Coordinating the “extended” value chain by way of information technology </a:t>
            </a:r>
          </a:p>
          <a:p>
            <a:pPr lvl="1"/>
            <a:r>
              <a:rPr lang="en-US" dirty="0" smtClean="0"/>
              <a:t>Link its own value chain with the value chains of customers and suppliers</a:t>
            </a:r>
          </a:p>
          <a:p>
            <a:pPr marL="739775" lvl="2" indent="217488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5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2202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Combination Strategies: Improving </a:t>
            </a:r>
            <a:br>
              <a:rPr lang="en-US" sz="4400" dirty="0" smtClean="0"/>
            </a:br>
            <a:r>
              <a:rPr lang="en-US" sz="4400" dirty="0" smtClean="0"/>
              <a:t>Competitive Position vs. the Five Forces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6425" cy="3657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Firms that successfully integrate differentiation and cost strategies obtain advantages of competition from both approaches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High entry barriers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Bargaining power over suppliers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power of buyers (fewer competitors)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Value position reduces threat from substitute products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the possibility of head-to-head rivalry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Generic Strategies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Overall cost leadership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Low-cost-position relative to a firm’s peers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 relationships throughout the entire value chain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Differentiation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 products and/or services that are unique and valued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Non-price attributes for which customers will pay a premium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Focus strategy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Narrow product lines, buyer segments, or targeted geographic markets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Attain advantages either through differentiation or cost leadership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Pitfalls of Combination Strategies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513013"/>
            <a:ext cx="8226425" cy="30495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Firms that fail to attain both strategies may end up with neither and become “stuck in the middle”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Underestimating the challenges and expenses associated with coordinating value-creating activities in the extended value chain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Miscalculating sources of revenue and profit pools in the firm’s industry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/>
              <a:t>Overall Cost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10000"/>
          </a:xfrm>
        </p:spPr>
        <p:txBody>
          <a:bodyPr/>
          <a:lstStyle/>
          <a:p>
            <a:r>
              <a:rPr lang="en-US" dirty="0" smtClean="0"/>
              <a:t>Reduce costs to below those of all competitors. </a:t>
            </a:r>
          </a:p>
          <a:p>
            <a:r>
              <a:rPr lang="en-US" dirty="0" smtClean="0"/>
              <a:t>Sources of cost advantages</a:t>
            </a:r>
          </a:p>
          <a:p>
            <a:pPr lvl="1"/>
            <a:r>
              <a:rPr lang="en-US" dirty="0" smtClean="0"/>
              <a:t>Size differences and economies of scale </a:t>
            </a:r>
            <a:r>
              <a:rPr lang="en-US" sz="1800" dirty="0" smtClean="0"/>
              <a:t>(but exceeding the optimal volume of production will cause diseconomies of scale)</a:t>
            </a:r>
          </a:p>
          <a:p>
            <a:pPr lvl="1"/>
            <a:r>
              <a:rPr lang="en-US" dirty="0" smtClean="0"/>
              <a:t>Experience differences and learning curve economies </a:t>
            </a:r>
          </a:p>
          <a:p>
            <a:pPr lvl="1"/>
            <a:r>
              <a:rPr lang="en-US" dirty="0" smtClean="0"/>
              <a:t>Differential access to productive inputs</a:t>
            </a:r>
          </a:p>
          <a:p>
            <a:pPr lvl="1"/>
            <a:r>
              <a:rPr lang="en-US" dirty="0" smtClean="0"/>
              <a:t>Efficient internal operations </a:t>
            </a:r>
            <a:r>
              <a:rPr lang="en-US" sz="1800" dirty="0" smtClean="0"/>
              <a:t>(structure, technology, etc.)</a:t>
            </a:r>
          </a:p>
          <a:p>
            <a:pPr lvl="1"/>
            <a:r>
              <a:rPr lang="en-US" dirty="0" smtClean="0"/>
              <a:t>Policy choices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5071487"/>
            <a:ext cx="2133600" cy="158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34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Overall Cost Leadership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077199" cy="3276600"/>
          </a:xfrm>
          <a:noFill/>
          <a:ln/>
        </p:spPr>
        <p:txBody>
          <a:bodyPr/>
          <a:lstStyle/>
          <a:p>
            <a:r>
              <a:rPr lang="en-US" sz="2800" dirty="0" smtClean="0"/>
              <a:t>Requires a tight set of interrelated tactics</a:t>
            </a:r>
          </a:p>
          <a:p>
            <a:pPr lvl="1"/>
            <a:r>
              <a:rPr lang="en-US" dirty="0" smtClean="0"/>
              <a:t>Aggressive construction of efficient-scale facilities</a:t>
            </a:r>
          </a:p>
          <a:p>
            <a:pPr lvl="1"/>
            <a:r>
              <a:rPr lang="en-US" dirty="0" smtClean="0"/>
              <a:t>Vigorous pursuit of cost reductions from experience</a:t>
            </a:r>
          </a:p>
          <a:p>
            <a:pPr lvl="1"/>
            <a:r>
              <a:rPr lang="en-US" dirty="0" smtClean="0"/>
              <a:t>Tight cost and overhead control</a:t>
            </a:r>
          </a:p>
          <a:p>
            <a:pPr lvl="1"/>
            <a:r>
              <a:rPr lang="en-US" dirty="0" smtClean="0"/>
              <a:t>Avoidance of marginal customer accounts</a:t>
            </a:r>
          </a:p>
          <a:p>
            <a:pPr lvl="1"/>
            <a:r>
              <a:rPr lang="en-US" dirty="0" smtClean="0"/>
              <a:t>Cost minimization in all activities in the firm’s value chain, such as R&amp;D, service, sales force, and advertising</a:t>
            </a:r>
          </a:p>
          <a:p>
            <a:pPr lvl="1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1143000"/>
          </a:xfrm>
          <a:noFill/>
          <a:ln/>
        </p:spPr>
        <p:txBody>
          <a:bodyPr/>
          <a:lstStyle/>
          <a:p>
            <a:pPr algn="ctr"/>
            <a:r>
              <a:rPr lang="en-US" sz="3600" dirty="0" smtClean="0"/>
              <a:t>Value-Chain Activities: Overall Cost Leadership</a:t>
            </a:r>
          </a:p>
        </p:txBody>
      </p:sp>
      <p:pic>
        <p:nvPicPr>
          <p:cNvPr id="45062" name="Picture 6" descr="des04985_05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46238"/>
            <a:ext cx="8686800" cy="521176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Overall Cost Leadership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848600" cy="4313237"/>
          </a:xfrm>
          <a:noFill/>
          <a:ln/>
        </p:spPr>
        <p:txBody>
          <a:bodyPr/>
          <a:lstStyle/>
          <a:p>
            <a:r>
              <a:rPr lang="en-US" dirty="0"/>
              <a:t>Firms pursuing cost leadership strategies usually emphasize two product attributes in their advertisements: </a:t>
            </a:r>
            <a:r>
              <a:rPr lang="en-US" b="1" i="1" u="sng" dirty="0" smtClean="0"/>
              <a:t>reliability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i="1" u="sng" dirty="0" smtClean="0"/>
              <a:t>price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A firm following an overall cost leadership position</a:t>
            </a:r>
          </a:p>
          <a:p>
            <a:pPr lvl="1"/>
            <a:r>
              <a:rPr lang="en-US" dirty="0" smtClean="0"/>
              <a:t>Must attain </a:t>
            </a:r>
            <a:r>
              <a:rPr lang="en-US" b="1" i="1" u="sng" dirty="0" smtClean="0"/>
              <a:t>parity on the basis of </a:t>
            </a:r>
            <a:r>
              <a:rPr lang="en-US" b="1" i="1" u="sng" dirty="0" err="1" smtClean="0"/>
              <a:t>differentation</a:t>
            </a:r>
            <a:r>
              <a:rPr lang="en-US" dirty="0" smtClean="0"/>
              <a:t> relative </a:t>
            </a:r>
            <a:r>
              <a:rPr lang="en-US" dirty="0" smtClean="0"/>
              <a:t>to competitors</a:t>
            </a:r>
          </a:p>
          <a:p>
            <a:pPr lvl="1"/>
            <a:r>
              <a:rPr lang="en-US" dirty="0" smtClean="0"/>
              <a:t>Parity on the basis of differentiation</a:t>
            </a:r>
          </a:p>
          <a:p>
            <a:pPr lvl="2"/>
            <a:r>
              <a:rPr lang="en-US" sz="2200" dirty="0" smtClean="0"/>
              <a:t>Permits a cost leader to translate cost advantages directly into higher profits than competitors</a:t>
            </a:r>
          </a:p>
          <a:p>
            <a:pPr lvl="2"/>
            <a:r>
              <a:rPr lang="en-US" sz="2200" dirty="0" smtClean="0"/>
              <a:t>Allows firm to earn above-average profits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590550"/>
          </a:xfrm>
        </p:spPr>
        <p:txBody>
          <a:bodyPr/>
          <a:lstStyle/>
          <a:p>
            <a:pPr algn="ctr"/>
            <a:r>
              <a:rPr lang="en-US" sz="4800" dirty="0" smtClean="0"/>
              <a:t>Yugo</a:t>
            </a:r>
          </a:p>
        </p:txBody>
      </p:sp>
      <p:pic>
        <p:nvPicPr>
          <p:cNvPr id="2054" name="Picture 6" descr="http://stevenhomartialarts.com/blog/wp-content/uploads/2010/05/1-yu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53751"/>
            <a:ext cx="4502727" cy="30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electism.com/news/wp-content/uploads/2010/03/the-yugo-the-rise-and-fall-of-the-worst-car-in-history-selectis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r="24661"/>
          <a:stretch/>
        </p:blipFill>
        <p:spPr bwMode="auto">
          <a:xfrm>
            <a:off x="6537325" y="3563002"/>
            <a:ext cx="1829378" cy="26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 rot="20101896">
            <a:off x="487124" y="2451489"/>
            <a:ext cx="3810630" cy="6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Britannic Bold" pitchFamily="34" charset="0"/>
              </a:rPr>
              <a:t>Amazingly low price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20003481">
            <a:off x="79646" y="3450819"/>
            <a:ext cx="4801905" cy="64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  <a:latin typeface="Berlin Sans FB Demi" pitchFamily="34" charset="0"/>
                <a:ea typeface="Adobe Gothic Std B" pitchFamily="34" charset="-128"/>
              </a:rPr>
              <a:t>Amazingly bad 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6" y="5606551"/>
            <a:ext cx="6347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 failure to attain parity on the basis of </a:t>
            </a:r>
            <a:r>
              <a:rPr lang="en-US" sz="2000" dirty="0" smtClean="0">
                <a:latin typeface="+mn-lt"/>
              </a:rPr>
              <a:t>differentiation.</a:t>
            </a:r>
          </a:p>
          <a:p>
            <a:r>
              <a:rPr lang="en-US" sz="2000" b="1" i="1" dirty="0" smtClean="0">
                <a:latin typeface="+mn-lt"/>
              </a:rPr>
              <a:t>No matter how good the price, the most cost-sensitive consumer won’t buy a bad product. </a:t>
            </a:r>
            <a:endParaRPr lang="en-US" sz="2000" b="1" i="1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7211291" y="5606551"/>
            <a:ext cx="1155411" cy="241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moreeco.com/wp-content/uploads/2008/08/ryanair-f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err="1" smtClean="0"/>
              <a:t>Ryanair</a:t>
            </a:r>
            <a:r>
              <a:rPr lang="en-US" sz="4400" dirty="0" smtClean="0"/>
              <a:t> – A Successful </a:t>
            </a:r>
            <a:r>
              <a:rPr lang="en-US" sz="4400" dirty="0"/>
              <a:t>E</a:t>
            </a:r>
            <a:r>
              <a:rPr lang="en-US" sz="4400" dirty="0" smtClean="0"/>
              <a:t>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191000" cy="579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  <a:latin typeface="Comic Sans MS" pitchFamily="66" charset="0"/>
              </a:rPr>
              <a:t>“Wal-Mart with wings” </a:t>
            </a:r>
            <a:endParaRPr lang="en-US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pic>
        <p:nvPicPr>
          <p:cNvPr id="1030" name="Picture 6" descr="http://www.nomadicphotos.com/Transport/Airlines/Ryanair/DSC04776/764135750_ZvkLB-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85756"/>
            <a:ext cx="2182091" cy="15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orldairlinenews.files.wordpress.com/2011/03/airbaltic-european-route-map.jpg?w=500&amp;h=3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3505200" cy="215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yanair.com/img/pictures/news/2009/yes-vot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02812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194/2726467842_7f9f9036f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91" y="4691287"/>
            <a:ext cx="1396435" cy="186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irishmoneytalk.com/pictures/ryanair_revenue%20generato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439" y="1828800"/>
            <a:ext cx="3907270" cy="26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4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3119</TotalTime>
  <Words>1399</Words>
  <Application>Microsoft Office PowerPoint</Application>
  <PresentationFormat>On-screen Show (4:3)</PresentationFormat>
  <Paragraphs>200</Paragraphs>
  <Slides>30</Slides>
  <Notes>13</Notes>
  <HiddenSlides>13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Adobe Gothic Std B</vt:lpstr>
      <vt:lpstr>Arial</vt:lpstr>
      <vt:lpstr>Berlin Sans FB Demi</vt:lpstr>
      <vt:lpstr>Britannic Bold</vt:lpstr>
      <vt:lpstr>Calibri</vt:lpstr>
      <vt:lpstr>Comic Sans MS</vt:lpstr>
      <vt:lpstr>Constantia</vt:lpstr>
      <vt:lpstr>Tahoma</vt:lpstr>
      <vt:lpstr>Times New Roman</vt:lpstr>
      <vt:lpstr>Wingdings</vt:lpstr>
      <vt:lpstr>Wingdings 2</vt:lpstr>
      <vt:lpstr>Flow</vt:lpstr>
      <vt:lpstr>Business-Level Strategy: Creating and Sustaining Competitive Advantages - 1</vt:lpstr>
      <vt:lpstr>Generic Strategies</vt:lpstr>
      <vt:lpstr>Generic Strategies</vt:lpstr>
      <vt:lpstr>Overall Cost Leadership</vt:lpstr>
      <vt:lpstr>Overall Cost Leadership</vt:lpstr>
      <vt:lpstr>Value-Chain Activities: Overall Cost Leadership</vt:lpstr>
      <vt:lpstr>Overall Cost Leadership</vt:lpstr>
      <vt:lpstr>Yugo</vt:lpstr>
      <vt:lpstr>Ryanair – A Successful Example</vt:lpstr>
      <vt:lpstr>Internet-Enabled Low Cost Leader Strategies</vt:lpstr>
      <vt:lpstr>Overall Cost Leadership: Improving  Competitive Position vs. the Five Forces</vt:lpstr>
      <vt:lpstr>Pitfalls of Overall Cost Leadership Strategies</vt:lpstr>
      <vt:lpstr>Differentiation</vt:lpstr>
      <vt:lpstr>Differentiation</vt:lpstr>
      <vt:lpstr>Differentiation</vt:lpstr>
      <vt:lpstr>Value-Chain Activities: Differentiation</vt:lpstr>
      <vt:lpstr>Internet-Enabled Differentiation Strategies</vt:lpstr>
      <vt:lpstr>Differentiation: Improving Competitive Position vs. the Five Forces</vt:lpstr>
      <vt:lpstr>Potential Pitfalls of Differentiation Strategies</vt:lpstr>
      <vt:lpstr>QUESTION</vt:lpstr>
      <vt:lpstr>QUESTION</vt:lpstr>
      <vt:lpstr>Focus</vt:lpstr>
      <vt:lpstr>Internet-Enabled Focus Strategies</vt:lpstr>
      <vt:lpstr>Focus: Improving Competitive Position vs. the Five Forces</vt:lpstr>
      <vt:lpstr>Pitfalls of Focus Strategies</vt:lpstr>
      <vt:lpstr>Competitive Advantage, Combination Strategies and Business Performance</vt:lpstr>
      <vt:lpstr>Combination Strategies: Integrating  Overall Low Cost and Differentiation</vt:lpstr>
      <vt:lpstr>Three Combination Approaches</vt:lpstr>
      <vt:lpstr>Combination Strategies: Improving  Competitive Position vs. the Five Forces</vt:lpstr>
      <vt:lpstr>Pitfalls of Combination Strategies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374</cp:revision>
  <dcterms:created xsi:type="dcterms:W3CDTF">2006-08-16T00:00:00Z</dcterms:created>
  <dcterms:modified xsi:type="dcterms:W3CDTF">2015-10-12T18:56:22Z</dcterms:modified>
</cp:coreProperties>
</file>