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handoutMasterIdLst>
    <p:handoutMasterId r:id="rId20"/>
  </p:handoutMasterIdLst>
  <p:sldIdLst>
    <p:sldId id="455" r:id="rId2"/>
    <p:sldId id="516" r:id="rId3"/>
    <p:sldId id="514" r:id="rId4"/>
    <p:sldId id="489" r:id="rId5"/>
    <p:sldId id="490" r:id="rId6"/>
    <p:sldId id="491" r:id="rId7"/>
    <p:sldId id="492" r:id="rId8"/>
    <p:sldId id="496" r:id="rId9"/>
    <p:sldId id="497" r:id="rId10"/>
    <p:sldId id="517" r:id="rId11"/>
    <p:sldId id="499" r:id="rId12"/>
    <p:sldId id="500" r:id="rId13"/>
    <p:sldId id="501" r:id="rId14"/>
    <p:sldId id="502" r:id="rId15"/>
    <p:sldId id="503" r:id="rId16"/>
    <p:sldId id="504" r:id="rId17"/>
    <p:sldId id="50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1" autoAdjust="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4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5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0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7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36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2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280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11/9/2015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Strategic Control and Corporate Governa</a:t>
            </a:r>
            <a:r>
              <a:rPr lang="en-US" sz="5400" dirty="0" smtClean="0"/>
              <a:t>nce - 1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98463" y="3159806"/>
            <a:ext cx="3106737" cy="12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rgbClr val="000066"/>
              </a:buClr>
              <a:tabLst>
                <a:tab pos="4457700" algn="r"/>
                <a:tab pos="6629400" algn="r"/>
              </a:tabLst>
            </a:pPr>
            <a:r>
              <a:rPr lang="en-US" sz="2000" b="1" i="1" dirty="0">
                <a:solidFill>
                  <a:srgbClr val="000000"/>
                </a:solidFill>
                <a:latin typeface="+mn-lt"/>
              </a:rPr>
              <a:t>Culture: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system of unwritten rules that forms an internalized influence over behavior.</a:t>
            </a:r>
            <a:endParaRPr lang="en-US" sz="20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81000" y="1299029"/>
            <a:ext cx="8458198" cy="457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2978150" algn="l"/>
              </a:tabLst>
            </a:pPr>
            <a:r>
              <a:rPr lang="en-US" sz="2400" b="1" dirty="0">
                <a:latin typeface="+mn-lt"/>
              </a:rPr>
              <a:t>Approach	 </a:t>
            </a:r>
            <a:r>
              <a:rPr lang="en-US" sz="2400" b="1" dirty="0" smtClean="0">
                <a:latin typeface="+mn-lt"/>
              </a:rPr>
              <a:t>Some </a:t>
            </a:r>
            <a:r>
              <a:rPr lang="en-US" sz="2400" b="1" dirty="0">
                <a:latin typeface="+mn-lt"/>
              </a:rPr>
              <a:t>Situational Factors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88937" y="1295400"/>
            <a:ext cx="8450261" cy="5087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352800" y="3228974"/>
            <a:ext cx="5105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 eaLnBrk="1" hangingPunct="1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Often found in professional organizations</a:t>
            </a:r>
          </a:p>
          <a:p>
            <a:pPr marL="347663" indent="-347663" eaLnBrk="1" hangingPunct="1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Associated with high autonomy</a:t>
            </a:r>
          </a:p>
          <a:p>
            <a:pPr marL="347663" indent="-347663" eaLnBrk="1" hangingPunct="1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Norms are the basis for behavior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05493" y="1807029"/>
            <a:ext cx="31067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rgbClr val="000066"/>
              </a:buClr>
              <a:tabLst>
                <a:tab pos="4457700" algn="r"/>
                <a:tab pos="6629400" algn="r"/>
              </a:tabLst>
            </a:pPr>
            <a:r>
              <a:rPr lang="en-US" sz="2000" b="1" i="1" dirty="0">
                <a:solidFill>
                  <a:srgbClr val="000000"/>
                </a:solidFill>
                <a:latin typeface="+mn-lt"/>
              </a:rPr>
              <a:t>Rules: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Written and explicit guidelines that provide external constraints on behavior.</a:t>
            </a:r>
            <a:endParaRPr lang="en-US" sz="20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352800" y="1948543"/>
            <a:ext cx="5395345" cy="108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Associated with standardized output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Tasks are generally repetitive and routine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Little need for innovation or creative activity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457200" y="4537074"/>
            <a:ext cx="31067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rgbClr val="000066"/>
              </a:buClr>
              <a:tabLst>
                <a:tab pos="4457700" algn="r"/>
                <a:tab pos="6629400" algn="r"/>
              </a:tabLst>
            </a:pPr>
            <a:r>
              <a:rPr lang="en-US" sz="2000" b="1" i="1" dirty="0">
                <a:solidFill>
                  <a:srgbClr val="000000"/>
                </a:solidFill>
                <a:latin typeface="+mn-lt"/>
              </a:rPr>
              <a:t>Rewards: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The use of performance-based incentive systems to motivate.</a:t>
            </a:r>
            <a:endParaRPr lang="en-US" sz="20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352801" y="4478337"/>
            <a:ext cx="5486399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Measurement of output and performance is rather straightforward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Most appropriate in organizations pursuing unrelated diversification strategies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Rewards may be used to reinforce other means of control</a:t>
            </a: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381000" y="3089274"/>
            <a:ext cx="84581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81000" y="4478337"/>
            <a:ext cx="84581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72712" grpId="0"/>
      <p:bldP spid="72713" grpId="0"/>
      <p:bldP spid="72714" grpId="0"/>
      <p:bldP spid="72715" grpId="0"/>
      <p:bldP spid="727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Building a Strong and Effective Culture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1"/>
            <a:ext cx="8226425" cy="4114800"/>
          </a:xfrm>
          <a:noFill/>
          <a:ln/>
        </p:spPr>
        <p:txBody>
          <a:bodyPr/>
          <a:lstStyle/>
          <a:p>
            <a:r>
              <a:rPr lang="en-US" sz="2500" dirty="0" smtClean="0"/>
              <a:t>Organizational culture is a system of</a:t>
            </a:r>
          </a:p>
          <a:p>
            <a:pPr lvl="1"/>
            <a:r>
              <a:rPr lang="en-US" sz="2100" dirty="0" smtClean="0"/>
              <a:t>Shared values (what is important)</a:t>
            </a:r>
          </a:p>
          <a:p>
            <a:pPr lvl="1"/>
            <a:r>
              <a:rPr lang="en-US" sz="2100" dirty="0" smtClean="0"/>
              <a:t>Beliefs (how things work)</a:t>
            </a:r>
          </a:p>
          <a:p>
            <a:r>
              <a:rPr lang="en-US" sz="2500" dirty="0" smtClean="0"/>
              <a:t>Organizational culture shapes a firm’s</a:t>
            </a:r>
          </a:p>
          <a:p>
            <a:pPr lvl="1"/>
            <a:r>
              <a:rPr lang="en-US" sz="2100" dirty="0" smtClean="0"/>
              <a:t>People</a:t>
            </a:r>
          </a:p>
          <a:p>
            <a:pPr lvl="1"/>
            <a:r>
              <a:rPr lang="en-US" sz="2100" dirty="0" smtClean="0"/>
              <a:t>Organizational structures</a:t>
            </a:r>
          </a:p>
          <a:p>
            <a:pPr lvl="1"/>
            <a:r>
              <a:rPr lang="en-US" sz="2100" dirty="0" smtClean="0"/>
              <a:t>Control systems</a:t>
            </a:r>
          </a:p>
          <a:p>
            <a:r>
              <a:rPr lang="en-US" sz="2500" dirty="0" smtClean="0"/>
              <a:t>Organizational culture produces</a:t>
            </a:r>
          </a:p>
          <a:p>
            <a:pPr lvl="1"/>
            <a:r>
              <a:rPr lang="en-US" sz="2100" dirty="0" smtClean="0"/>
              <a:t>Behavioral norms (the way we do things around here)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0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The Role of Culture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436813"/>
            <a:ext cx="8150225" cy="3582987"/>
          </a:xfrm>
          <a:noFill/>
          <a:ln/>
        </p:spPr>
        <p:txBody>
          <a:bodyPr/>
          <a:lstStyle/>
          <a:p>
            <a:r>
              <a:rPr lang="en-US" sz="2500" dirty="0" smtClean="0"/>
              <a:t>Culture sets implicit boundaries (unwritten standards of acceptable behavior)</a:t>
            </a:r>
          </a:p>
          <a:p>
            <a:pPr lvl="1"/>
            <a:r>
              <a:rPr lang="en-US" sz="2100" dirty="0" smtClean="0"/>
              <a:t>Dress</a:t>
            </a:r>
          </a:p>
          <a:p>
            <a:pPr lvl="1"/>
            <a:r>
              <a:rPr lang="en-US" sz="2100" dirty="0" smtClean="0"/>
              <a:t>Ethical matters</a:t>
            </a:r>
          </a:p>
          <a:p>
            <a:pPr lvl="1"/>
            <a:r>
              <a:rPr lang="en-US" sz="2100" dirty="0" smtClean="0"/>
              <a:t>The way an organization conducts its business</a:t>
            </a:r>
          </a:p>
          <a:p>
            <a:r>
              <a:rPr lang="en-US" sz="2500" dirty="0" smtClean="0"/>
              <a:t>Culture encourages individual identification with the organization and its objectives</a:t>
            </a:r>
          </a:p>
          <a:p>
            <a:r>
              <a:rPr lang="en-US" sz="2500" dirty="0" smtClean="0"/>
              <a:t>Culture acts as a means of reducing monitoring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Sustaining an Effective Culture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468563"/>
            <a:ext cx="8229600" cy="3398837"/>
          </a:xfrm>
          <a:noFill/>
          <a:ln/>
        </p:spPr>
        <p:txBody>
          <a:bodyPr/>
          <a:lstStyle/>
          <a:p>
            <a:r>
              <a:rPr lang="en-US" dirty="0" smtClean="0"/>
              <a:t>Effective culture must be</a:t>
            </a:r>
          </a:p>
          <a:p>
            <a:pPr lvl="1"/>
            <a:r>
              <a:rPr lang="en-US" dirty="0" smtClean="0"/>
              <a:t>Cultivated</a:t>
            </a:r>
          </a:p>
          <a:p>
            <a:pPr lvl="1"/>
            <a:r>
              <a:rPr lang="en-US" dirty="0" smtClean="0"/>
              <a:t>Encouraged</a:t>
            </a:r>
          </a:p>
          <a:p>
            <a:pPr lvl="1"/>
            <a:r>
              <a:rPr lang="en-US" dirty="0" smtClean="0"/>
              <a:t>Fertilized</a:t>
            </a:r>
          </a:p>
          <a:p>
            <a:r>
              <a:rPr lang="en-US" dirty="0" smtClean="0"/>
              <a:t>Maintaining an effective culture</a:t>
            </a:r>
          </a:p>
          <a:p>
            <a:pPr lvl="1"/>
            <a:r>
              <a:rPr lang="en-US" dirty="0" smtClean="0"/>
              <a:t>Storytelling</a:t>
            </a:r>
          </a:p>
          <a:p>
            <a:pPr lvl="1"/>
            <a:r>
              <a:rPr lang="en-US" dirty="0" smtClean="0"/>
              <a:t>Rallies or “pep talks” by top executives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1143000"/>
          </a:xfrm>
          <a:noFill/>
          <a:ln/>
        </p:spPr>
        <p:txBody>
          <a:bodyPr/>
          <a:lstStyle/>
          <a:p>
            <a:pPr algn="ctr" eaLnBrk="1" hangingPunct="1">
              <a:tabLst>
                <a:tab pos="6632575" algn="l"/>
              </a:tabLst>
            </a:pPr>
            <a:r>
              <a:rPr lang="en-US" sz="4400" dirty="0" smtClean="0"/>
              <a:t>Motivating with Rewards and Incentives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3352800"/>
          </a:xfrm>
          <a:noFill/>
          <a:ln/>
        </p:spPr>
        <p:txBody>
          <a:bodyPr/>
          <a:lstStyle/>
          <a:p>
            <a:r>
              <a:rPr lang="en-US" sz="2800" dirty="0" smtClean="0"/>
              <a:t>Rewards and incentive systems</a:t>
            </a:r>
          </a:p>
          <a:p>
            <a:pPr lvl="1"/>
            <a:r>
              <a:rPr lang="en-US" dirty="0" smtClean="0"/>
              <a:t>Represent a powerful means of influencing an organization’s culture</a:t>
            </a:r>
          </a:p>
          <a:p>
            <a:pPr lvl="1"/>
            <a:r>
              <a:rPr lang="en-US" dirty="0" smtClean="0"/>
              <a:t>Focus efforts on high-priority tasks</a:t>
            </a:r>
          </a:p>
          <a:p>
            <a:pPr lvl="1"/>
            <a:r>
              <a:rPr lang="en-US" dirty="0" smtClean="0"/>
              <a:t>Motivate individual and collective task performance</a:t>
            </a:r>
          </a:p>
          <a:p>
            <a:pPr lvl="1"/>
            <a:r>
              <a:rPr lang="en-US" dirty="0" smtClean="0"/>
              <a:t>Can be an effective motivator and control mechanism</a:t>
            </a:r>
          </a:p>
          <a:p>
            <a:pPr marL="684213" lvl="1" indent="0"/>
            <a:endParaRPr lang="en-US" dirty="0" smtClean="0"/>
          </a:p>
          <a:p>
            <a:pPr marL="684213" lvl="1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Motivating with Rewards and Incentives – potential downside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150225" cy="4343400"/>
          </a:xfrm>
          <a:noFill/>
          <a:ln/>
        </p:spPr>
        <p:txBody>
          <a:bodyPr/>
          <a:lstStyle/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dirty="0" smtClean="0"/>
              <a:t>Subcultures may arise in different business units with multiple reward systems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dirty="0" smtClean="0"/>
              <a:t>Shared values may emerge in subculture in opposition to patterns of the dominant culture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dirty="0" smtClean="0"/>
              <a:t>The multiple reward systems reinforce behavioral norms, attitudes, and belief systems in the subcultures of different business units</a:t>
            </a:r>
          </a:p>
          <a:p>
            <a:pPr lvl="1"/>
            <a:r>
              <a:rPr lang="en-US" sz="2000" dirty="0" smtClean="0"/>
              <a:t>Reduce organizational cohesiveness</a:t>
            </a:r>
          </a:p>
          <a:p>
            <a:pPr lvl="1"/>
            <a:r>
              <a:rPr lang="en-US" sz="2000" dirty="0" smtClean="0"/>
              <a:t>Impotent information may be hoarded rather than shared</a:t>
            </a:r>
          </a:p>
          <a:p>
            <a:pPr lvl="1"/>
            <a:r>
              <a:rPr lang="en-US" sz="2000" dirty="0" smtClean="0"/>
              <a:t>Individuals begin working at cross-purpose</a:t>
            </a:r>
          </a:p>
          <a:p>
            <a:pPr lvl="1"/>
            <a:r>
              <a:rPr lang="en-US" sz="2000" dirty="0" smtClean="0"/>
              <a:t>Lose sight of overall goals and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Motivating with Rewards and Incentives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741613"/>
            <a:ext cx="8226425" cy="3430587"/>
          </a:xfrm>
          <a:noFill/>
          <a:ln/>
        </p:spPr>
        <p:txBody>
          <a:bodyPr/>
          <a:lstStyle/>
          <a:p>
            <a:r>
              <a:rPr lang="en-US" sz="2500" dirty="0" smtClean="0"/>
              <a:t>Effective reward and incentive programs share some common characteristics</a:t>
            </a:r>
          </a:p>
          <a:p>
            <a:pPr lvl="1"/>
            <a:r>
              <a:rPr lang="en-US" sz="2100" dirty="0" smtClean="0"/>
              <a:t>Objectives are clear, well understood and broadly accepted</a:t>
            </a:r>
          </a:p>
          <a:p>
            <a:pPr lvl="1"/>
            <a:r>
              <a:rPr lang="en-US" sz="2100" dirty="0" smtClean="0"/>
              <a:t>Rewards are clearly linked to performance and desired behaviors</a:t>
            </a:r>
          </a:p>
          <a:p>
            <a:pPr lvl="1"/>
            <a:r>
              <a:rPr lang="en-US" sz="2100" dirty="0" smtClean="0"/>
              <a:t>Performance measures are clear and highly visible</a:t>
            </a:r>
          </a:p>
          <a:p>
            <a:pPr lvl="1"/>
            <a:r>
              <a:rPr lang="en-US" sz="2100" dirty="0" smtClean="0"/>
              <a:t>Feedback is prompt, clear, and unambiguous</a:t>
            </a:r>
          </a:p>
          <a:p>
            <a:pPr lvl="1"/>
            <a:r>
              <a:rPr lang="en-US" sz="2100" dirty="0" smtClean="0"/>
              <a:t>Compensation “system” is perceived as fair and equitable</a:t>
            </a:r>
          </a:p>
          <a:p>
            <a:pPr lvl="1"/>
            <a:r>
              <a:rPr lang="en-US" sz="2100" dirty="0" smtClean="0"/>
              <a:t>Structure is flexible; it can adapt to changing circumstances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Setting Boundaries and Constraints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150225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In the real world, a strong culture and effective rewards are not enough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Boundaries and constraints are needed to help ensure the achievement of overall organizational goals and objectives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Boundaries and constraints serve many useful purposes for organizations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Focusing efforts on strategic priorities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Providing short-term objectives and action plans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Improving operational efficiency and effectiveness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Minimizing improper and unethical conduct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Strategic Control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 smtClean="0"/>
              <a:t>Strategic control - the process  of </a:t>
            </a:r>
            <a:r>
              <a:rPr lang="en-US" b="1" u="sng" dirty="0" smtClean="0"/>
              <a:t>monitoring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u="sng" dirty="0" smtClean="0"/>
              <a:t>correcting</a:t>
            </a:r>
            <a:r>
              <a:rPr lang="en-US" dirty="0" smtClean="0"/>
              <a:t> a </a:t>
            </a:r>
            <a:r>
              <a:rPr lang="en-US" dirty="0" smtClean="0"/>
              <a:t>firm’s strategy and performance. </a:t>
            </a:r>
            <a:endParaRPr lang="en-US" dirty="0"/>
          </a:p>
          <a:p>
            <a:pPr lvl="1"/>
            <a:r>
              <a:rPr lang="en-US" i="1" dirty="0" smtClean="0"/>
              <a:t>Informational</a:t>
            </a:r>
            <a:r>
              <a:rPr lang="en-US" dirty="0" smtClean="0"/>
              <a:t> control </a:t>
            </a:r>
            <a:r>
              <a:rPr lang="en-US" dirty="0" smtClean="0"/>
              <a:t>– </a:t>
            </a:r>
            <a:r>
              <a:rPr lang="en-US" b="1" u="sng" dirty="0" smtClean="0"/>
              <a:t>the ability to respond effectively to environment change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/>
              <a:t>whether or not the organization is “doing the right things”</a:t>
            </a:r>
          </a:p>
          <a:p>
            <a:pPr lvl="1"/>
            <a:r>
              <a:rPr lang="en-US" i="1" dirty="0" smtClean="0"/>
              <a:t>Behavioral </a:t>
            </a:r>
            <a:r>
              <a:rPr lang="en-US" dirty="0" smtClean="0"/>
              <a:t>control </a:t>
            </a:r>
            <a:r>
              <a:rPr lang="en-US" dirty="0" smtClean="0"/>
              <a:t>– </a:t>
            </a:r>
            <a:r>
              <a:rPr lang="en-US" b="1" u="sng" dirty="0" smtClean="0"/>
              <a:t>the appropriate balance and alignment among a firm’s culture, rewards, and boundaries</a:t>
            </a:r>
            <a:endParaRPr lang="en-US" dirty="0" smtClean="0"/>
          </a:p>
          <a:p>
            <a:pPr lvl="2"/>
            <a:r>
              <a:rPr lang="en-US" dirty="0"/>
              <a:t>whether or not the organization is “doing things right” in the implementation of its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/>
              <a:t>Both types of control are necessary conditions for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Informational Control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011363"/>
            <a:ext cx="8229600" cy="3627437"/>
          </a:xfrm>
          <a:noFill/>
          <a:ln/>
        </p:spPr>
        <p:txBody>
          <a:bodyPr/>
          <a:lstStyle/>
          <a:p>
            <a:r>
              <a:rPr lang="en-US" sz="2800" dirty="0" smtClean="0"/>
              <a:t>Deals with internal environment and external strategic context</a:t>
            </a:r>
          </a:p>
          <a:p>
            <a:r>
              <a:rPr lang="en-US" sz="2800" dirty="0" smtClean="0"/>
              <a:t>Key question</a:t>
            </a:r>
          </a:p>
          <a:p>
            <a:pPr lvl="1"/>
            <a:r>
              <a:rPr lang="en-US" dirty="0" smtClean="0"/>
              <a:t>“Do the organization’s goals and strategies still </a:t>
            </a:r>
            <a:r>
              <a:rPr lang="en-US" dirty="0" smtClean="0"/>
              <a:t>‘fit’ </a:t>
            </a:r>
            <a:r>
              <a:rPr lang="en-US" dirty="0" smtClean="0"/>
              <a:t>within the context of the current strategic environment?”</a:t>
            </a:r>
          </a:p>
          <a:p>
            <a:r>
              <a:rPr lang="en-US" sz="2800" dirty="0" smtClean="0"/>
              <a:t>Two key issues</a:t>
            </a:r>
          </a:p>
          <a:p>
            <a:pPr lvl="1"/>
            <a:r>
              <a:rPr lang="en-US" dirty="0" smtClean="0"/>
              <a:t>Scan and monitor external environment (general and industry)</a:t>
            </a:r>
          </a:p>
          <a:p>
            <a:pPr lvl="1"/>
            <a:r>
              <a:rPr lang="en-US" dirty="0" smtClean="0"/>
              <a:t>Continuously monitor the internal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391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Two Types of Control Systems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0225" cy="4116387"/>
          </a:xfrm>
          <a:noFill/>
          <a:ln/>
        </p:spPr>
        <p:txBody>
          <a:bodyPr/>
          <a:lstStyle/>
          <a:p>
            <a:r>
              <a:rPr lang="en-US" b="1" u="sng" dirty="0" smtClean="0"/>
              <a:t>Traditional</a:t>
            </a:r>
            <a:r>
              <a:rPr lang="en-US" dirty="0" smtClean="0"/>
              <a:t> control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Based largely on the feedback approach</a:t>
            </a:r>
          </a:p>
          <a:p>
            <a:pPr lvl="1"/>
            <a:r>
              <a:rPr lang="en-US" dirty="0" smtClean="0"/>
              <a:t>Little or no action taken to revise strategies, goals and objectives until the end of the time period</a:t>
            </a:r>
          </a:p>
          <a:p>
            <a:r>
              <a:rPr lang="en-US" b="1" u="sng" dirty="0" smtClean="0"/>
              <a:t>Contemporary</a:t>
            </a:r>
            <a:r>
              <a:rPr lang="en-US" dirty="0" smtClean="0"/>
              <a:t> </a:t>
            </a:r>
            <a:r>
              <a:rPr lang="en-US" dirty="0" smtClean="0"/>
              <a:t>control system</a:t>
            </a:r>
          </a:p>
          <a:p>
            <a:pPr lvl="1"/>
            <a:r>
              <a:rPr lang="en-US" dirty="0" smtClean="0"/>
              <a:t>Continually monitoring the environments (internal and external)</a:t>
            </a:r>
          </a:p>
          <a:p>
            <a:pPr lvl="1"/>
            <a:r>
              <a:rPr lang="en-US" dirty="0" smtClean="0"/>
              <a:t>Identifying trends and events that signal the need to revise strategies, goals and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Traditional Approach to Strategic Control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4268787"/>
            <a:ext cx="8075613" cy="24368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Traditional approach is </a:t>
            </a:r>
            <a:r>
              <a:rPr lang="en-US" b="1" u="sng" dirty="0" smtClean="0"/>
              <a:t>sequential</a:t>
            </a:r>
            <a:endParaRPr lang="en-US" b="1" u="sng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Strategies are formulated and top management sets 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Strategies are implemented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Performance is compared to the desired standard and measured against the predetermined goal set</a:t>
            </a:r>
          </a:p>
        </p:txBody>
      </p:sp>
      <p:pic>
        <p:nvPicPr>
          <p:cNvPr id="41990" name="Picture 6" descr="des02466_ex09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401887"/>
            <a:ext cx="6502400" cy="1789113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1813" cy="4495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Control is based on a feedback loop from performance </a:t>
            </a:r>
            <a:r>
              <a:rPr lang="en-US" sz="2500" dirty="0"/>
              <a:t>measurement to strategy </a:t>
            </a:r>
            <a:r>
              <a:rPr lang="en-US" sz="2500" dirty="0" smtClean="0"/>
              <a:t>formulation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Typically involves lengthy time lags, often tied to the annual planning cycle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Little </a:t>
            </a:r>
            <a:r>
              <a:rPr lang="en-US" sz="2300" dirty="0"/>
              <a:t>or no action </a:t>
            </a:r>
            <a:r>
              <a:rPr lang="en-US" sz="2300" dirty="0" smtClean="0"/>
              <a:t>is taken </a:t>
            </a:r>
            <a:r>
              <a:rPr lang="en-US" sz="2300" dirty="0"/>
              <a:t>to revise strategies, goals and objectives until the end of the time </a:t>
            </a:r>
            <a:r>
              <a:rPr lang="en-US" sz="2300" dirty="0" smtClean="0"/>
              <a:t>period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This </a:t>
            </a:r>
            <a:r>
              <a:rPr lang="en-US" sz="2300" dirty="0"/>
              <a:t>“single-loop” learning control system simply compares actual performance to a predetermined goal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Most appropriate when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Environment is </a:t>
            </a:r>
            <a:r>
              <a:rPr lang="en-US" sz="2300" b="1" u="sng" dirty="0" smtClean="0"/>
              <a:t>stable</a:t>
            </a:r>
            <a:r>
              <a:rPr lang="en-US" sz="2300" dirty="0" smtClean="0"/>
              <a:t> </a:t>
            </a:r>
            <a:r>
              <a:rPr lang="en-US" sz="2300" dirty="0" smtClean="0"/>
              <a:t>and </a:t>
            </a:r>
            <a:r>
              <a:rPr lang="en-US" sz="2300" b="1" u="sng" dirty="0" smtClean="0"/>
              <a:t>simple</a:t>
            </a:r>
            <a:endParaRPr lang="en-US" sz="2300" b="1" u="sng" dirty="0" smtClean="0"/>
          </a:p>
          <a:p>
            <a:pPr lvl="1">
              <a:lnSpc>
                <a:spcPct val="90000"/>
              </a:lnSpc>
            </a:pPr>
            <a:r>
              <a:rPr lang="en-US" sz="2300" dirty="0" smtClean="0"/>
              <a:t>Goals and objectives can be measured with </a:t>
            </a:r>
            <a:r>
              <a:rPr lang="en-US" sz="2300" b="1" u="sng" dirty="0" smtClean="0"/>
              <a:t>certainty</a:t>
            </a:r>
            <a:endParaRPr lang="en-US" sz="2300" b="1" u="sng" dirty="0" smtClean="0"/>
          </a:p>
          <a:p>
            <a:pPr lvl="1">
              <a:lnSpc>
                <a:spcPct val="90000"/>
              </a:lnSpc>
            </a:pPr>
            <a:r>
              <a:rPr lang="en-US" sz="2300" dirty="0" smtClean="0"/>
              <a:t>Little need for </a:t>
            </a:r>
            <a:r>
              <a:rPr lang="en-US" sz="2300" b="1" u="sng" dirty="0" smtClean="0"/>
              <a:t>performance</a:t>
            </a:r>
            <a:endParaRPr lang="en-US" sz="2300" b="1" u="sng" dirty="0" smtClean="0"/>
          </a:p>
          <a:p>
            <a:pPr lvl="1">
              <a:lnSpc>
                <a:spcPct val="80000"/>
              </a:lnSpc>
            </a:pPr>
            <a:endParaRPr lang="en-US" sz="2100" dirty="0" smtClean="0"/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30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Traditional Approach to Strategic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Contemporary Approach to Strategic Control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4648200"/>
            <a:ext cx="8150225" cy="1828800"/>
          </a:xfrm>
          <a:noFill/>
          <a:ln/>
        </p:spPr>
        <p:txBody>
          <a:bodyPr/>
          <a:lstStyle/>
          <a:p>
            <a:r>
              <a:rPr lang="en-US" sz="2500" dirty="0" smtClean="0"/>
              <a:t>Relationships between strategy formulation, implementation and control are highly </a:t>
            </a:r>
            <a:r>
              <a:rPr lang="en-US" sz="2500" b="1" u="sng" dirty="0" smtClean="0"/>
              <a:t>interactive</a:t>
            </a:r>
            <a:endParaRPr lang="en-US" sz="2500" b="1" u="sng" dirty="0" smtClean="0"/>
          </a:p>
          <a:p>
            <a:r>
              <a:rPr lang="en-US" sz="2500" dirty="0" smtClean="0"/>
              <a:t>Includes both the informational and behavior components of strategic control</a:t>
            </a:r>
            <a:endParaRPr lang="en-US" sz="2100" dirty="0" smtClean="0"/>
          </a:p>
          <a:p>
            <a:pPr lvl="1"/>
            <a:endParaRPr lang="en-US" sz="2100" dirty="0" smtClean="0"/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4038" name="Picture 6" descr="des02466_ex09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17775"/>
            <a:ext cx="4330700" cy="1978025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Benefits of Continuous Monitoring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73363"/>
            <a:ext cx="8229600" cy="2560637"/>
          </a:xfrm>
        </p:spPr>
        <p:txBody>
          <a:bodyPr/>
          <a:lstStyle/>
          <a:p>
            <a:r>
              <a:rPr lang="en-US" dirty="0" smtClean="0"/>
              <a:t>Time lags are dramatically shortened</a:t>
            </a:r>
          </a:p>
          <a:p>
            <a:r>
              <a:rPr lang="en-US" dirty="0" smtClean="0"/>
              <a:t>Changes in the competitive environment are detected earlier</a:t>
            </a:r>
          </a:p>
          <a:p>
            <a:r>
              <a:rPr lang="en-US" dirty="0" smtClean="0"/>
              <a:t>The organization’s ability to respond with speed and flexibility is enhanced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Behavioral Control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094037"/>
          </a:xfrm>
          <a:noFill/>
          <a:ln/>
        </p:spPr>
        <p:txBody>
          <a:bodyPr/>
          <a:lstStyle/>
          <a:p>
            <a:r>
              <a:rPr lang="en-US" dirty="0" smtClean="0"/>
              <a:t>Behavioral control is focused on implementation - doing things right</a:t>
            </a:r>
          </a:p>
          <a:p>
            <a:r>
              <a:rPr lang="en-US" dirty="0" smtClean="0"/>
              <a:t>Three key control “levers”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9" descr="des02466_ex09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387" y="3886200"/>
            <a:ext cx="4120213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</TotalTime>
  <Words>869</Words>
  <Application>Microsoft Office PowerPoint</Application>
  <PresentationFormat>On-screen Show (4:3)</PresentationFormat>
  <Paragraphs>118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Constantia</vt:lpstr>
      <vt:lpstr>Tahoma</vt:lpstr>
      <vt:lpstr>Times New Roman</vt:lpstr>
      <vt:lpstr>Wingdings</vt:lpstr>
      <vt:lpstr>Wingdings 2</vt:lpstr>
      <vt:lpstr>Flow</vt:lpstr>
      <vt:lpstr>Strategic Control and Corporate Governance - 1</vt:lpstr>
      <vt:lpstr>Strategic Control</vt:lpstr>
      <vt:lpstr>Informational Control</vt:lpstr>
      <vt:lpstr>Two Types of Control Systems</vt:lpstr>
      <vt:lpstr>Traditional Approach to Strategic Control</vt:lpstr>
      <vt:lpstr>Traditional Approach to Strategic Control</vt:lpstr>
      <vt:lpstr>Contemporary Approach to Strategic Control</vt:lpstr>
      <vt:lpstr>Benefits of Continuous Monitoring </vt:lpstr>
      <vt:lpstr>Behavioral Control</vt:lpstr>
      <vt:lpstr>PowerPoint Presentation</vt:lpstr>
      <vt:lpstr>Building a Strong and Effective Culture</vt:lpstr>
      <vt:lpstr>The Role of Culture</vt:lpstr>
      <vt:lpstr>Sustaining an Effective Culture</vt:lpstr>
      <vt:lpstr>Motivating with Rewards and Incentives</vt:lpstr>
      <vt:lpstr>Motivating with Rewards and Incentives – potential downside</vt:lpstr>
      <vt:lpstr>Motivating with Rewards and Incentives</vt:lpstr>
      <vt:lpstr>Setting Boundaries and Constraints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359</cp:revision>
  <dcterms:created xsi:type="dcterms:W3CDTF">2006-08-16T00:00:00Z</dcterms:created>
  <dcterms:modified xsi:type="dcterms:W3CDTF">2015-11-09T20:19:35Z</dcterms:modified>
</cp:coreProperties>
</file>