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6"/>
  </p:notesMasterIdLst>
  <p:handoutMasterIdLst>
    <p:handoutMasterId r:id="rId67"/>
  </p:handoutMasterIdLst>
  <p:sldIdLst>
    <p:sldId id="635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8" r:id="rId14"/>
    <p:sldId id="649" r:id="rId15"/>
    <p:sldId id="654" r:id="rId16"/>
    <p:sldId id="655" r:id="rId17"/>
    <p:sldId id="656" r:id="rId18"/>
    <p:sldId id="657" r:id="rId19"/>
    <p:sldId id="658" r:id="rId20"/>
    <p:sldId id="526" r:id="rId21"/>
    <p:sldId id="527" r:id="rId22"/>
    <p:sldId id="528" r:id="rId23"/>
    <p:sldId id="529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6" r:id="rId37"/>
    <p:sldId id="547" r:id="rId38"/>
    <p:sldId id="554" r:id="rId39"/>
    <p:sldId id="555" r:id="rId40"/>
    <p:sldId id="556" r:id="rId41"/>
    <p:sldId id="557" r:id="rId42"/>
    <p:sldId id="558" r:id="rId43"/>
    <p:sldId id="563" r:id="rId44"/>
    <p:sldId id="564" r:id="rId45"/>
    <p:sldId id="565" r:id="rId46"/>
    <p:sldId id="569" r:id="rId47"/>
    <p:sldId id="570" r:id="rId48"/>
    <p:sldId id="571" r:id="rId49"/>
    <p:sldId id="581" r:id="rId50"/>
    <p:sldId id="582" r:id="rId51"/>
    <p:sldId id="583" r:id="rId52"/>
    <p:sldId id="584" r:id="rId53"/>
    <p:sldId id="585" r:id="rId54"/>
    <p:sldId id="586" r:id="rId55"/>
    <p:sldId id="588" r:id="rId56"/>
    <p:sldId id="589" r:id="rId57"/>
    <p:sldId id="590" r:id="rId58"/>
    <p:sldId id="591" r:id="rId59"/>
    <p:sldId id="592" r:id="rId60"/>
    <p:sldId id="596" r:id="rId61"/>
    <p:sldId id="597" r:id="rId62"/>
    <p:sldId id="599" r:id="rId63"/>
    <p:sldId id="600" r:id="rId64"/>
    <p:sldId id="601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2" autoAdjust="0"/>
    <p:restoredTop sz="93783" autoAdjust="0"/>
  </p:normalViewPr>
  <p:slideViewPr>
    <p:cSldViewPr>
      <p:cViewPr varScale="1">
        <p:scale>
          <a:sx n="110" d="100"/>
          <a:sy n="110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4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684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5605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3675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9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2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39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69647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40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79581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8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93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1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50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7793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51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62755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52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3968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53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88540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9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terms of degree of innovativeness, we can divide innovation into radical innovation and incremental innovation.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68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24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2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8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9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6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2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png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Relationship Id="rId1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Strategic Control and Corporate Governa</a:t>
            </a:r>
            <a:r>
              <a:rPr lang="en-US" sz="5400" dirty="0" smtClean="0"/>
              <a:t>nce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BUS </a:t>
            </a:r>
            <a:r>
              <a:rPr lang="en-US" sz="2800" dirty="0"/>
              <a:t>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21012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98463" y="3159806"/>
            <a:ext cx="3106737" cy="12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rgbClr val="000066"/>
              </a:buClr>
              <a:tabLst>
                <a:tab pos="4457700" algn="r"/>
                <a:tab pos="6629400" algn="r"/>
              </a:tabLst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Culture: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system of unwritten rules that forms an internalized influence over behavior.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81000" y="1299029"/>
            <a:ext cx="8458198" cy="457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2978150" algn="l"/>
              </a:tabLst>
            </a:pPr>
            <a:r>
              <a:rPr lang="en-US" sz="2400" b="1" dirty="0">
                <a:latin typeface="+mn-lt"/>
              </a:rPr>
              <a:t>Approach	 </a:t>
            </a:r>
            <a:r>
              <a:rPr lang="en-US" sz="2400" b="1" dirty="0" smtClean="0">
                <a:latin typeface="+mn-lt"/>
              </a:rPr>
              <a:t>Some </a:t>
            </a:r>
            <a:r>
              <a:rPr lang="en-US" sz="2400" b="1" dirty="0">
                <a:latin typeface="+mn-lt"/>
              </a:rPr>
              <a:t>Situational Factors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88937" y="1295400"/>
            <a:ext cx="8450261" cy="5087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352800" y="3228974"/>
            <a:ext cx="5105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 eaLnBrk="1" hangingPunct="1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Often found in professional organizations</a:t>
            </a:r>
          </a:p>
          <a:p>
            <a:pPr marL="347663" indent="-347663" eaLnBrk="1" hangingPunct="1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Associated with high autonomy</a:t>
            </a:r>
          </a:p>
          <a:p>
            <a:pPr marL="347663" indent="-347663" eaLnBrk="1" hangingPunct="1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Norms are the basis for behavior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05493" y="1807029"/>
            <a:ext cx="31067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rgbClr val="000066"/>
              </a:buClr>
              <a:tabLst>
                <a:tab pos="4457700" algn="r"/>
                <a:tab pos="6629400" algn="r"/>
              </a:tabLst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Rules: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Written and explicit guidelines that provide external constraints on behavior.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352800" y="1948543"/>
            <a:ext cx="5395345" cy="108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Associated with standardized output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Tasks are generally repetitive and routine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Little need for innovation or creative activity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457200" y="4537074"/>
            <a:ext cx="31067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rgbClr val="000066"/>
              </a:buClr>
              <a:tabLst>
                <a:tab pos="4457700" algn="r"/>
                <a:tab pos="6629400" algn="r"/>
              </a:tabLst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Rewards: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The use of performance-based incentive systems to motivate.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352801" y="4478337"/>
            <a:ext cx="5486399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Measurement of output and performance is rather straightforward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Most appropriate in organizations pursuing unrelated diversification strategies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Rewards may be used to reinforce other means of control</a:t>
            </a: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81000" y="3089274"/>
            <a:ext cx="84581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81000" y="4478337"/>
            <a:ext cx="84581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Building a Strong and Effective Culture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1"/>
            <a:ext cx="8226425" cy="4114800"/>
          </a:xfrm>
          <a:noFill/>
          <a:ln/>
        </p:spPr>
        <p:txBody>
          <a:bodyPr/>
          <a:lstStyle/>
          <a:p>
            <a:r>
              <a:rPr lang="en-US" sz="2500" dirty="0" smtClean="0"/>
              <a:t>Organizational culture is a system of</a:t>
            </a:r>
          </a:p>
          <a:p>
            <a:pPr lvl="1"/>
            <a:r>
              <a:rPr lang="en-US" sz="2100" dirty="0" smtClean="0"/>
              <a:t>Shared values (what is important)</a:t>
            </a:r>
          </a:p>
          <a:p>
            <a:pPr lvl="1"/>
            <a:r>
              <a:rPr lang="en-US" sz="2100" dirty="0" smtClean="0"/>
              <a:t>Beliefs (how things work)</a:t>
            </a:r>
          </a:p>
          <a:p>
            <a:r>
              <a:rPr lang="en-US" sz="2500" dirty="0" smtClean="0"/>
              <a:t>Organizational culture shapes a firm’s</a:t>
            </a:r>
          </a:p>
          <a:p>
            <a:pPr lvl="1"/>
            <a:r>
              <a:rPr lang="en-US" sz="2100" dirty="0" smtClean="0"/>
              <a:t>People</a:t>
            </a:r>
          </a:p>
          <a:p>
            <a:pPr lvl="1"/>
            <a:r>
              <a:rPr lang="en-US" sz="2100" dirty="0" smtClean="0"/>
              <a:t>Organizational structures</a:t>
            </a:r>
          </a:p>
          <a:p>
            <a:pPr lvl="1"/>
            <a:r>
              <a:rPr lang="en-US" sz="2100" dirty="0" smtClean="0"/>
              <a:t>Control systems</a:t>
            </a:r>
          </a:p>
          <a:p>
            <a:r>
              <a:rPr lang="en-US" sz="2500" dirty="0" smtClean="0"/>
              <a:t>Organizational culture produces</a:t>
            </a:r>
          </a:p>
          <a:p>
            <a:pPr lvl="1"/>
            <a:r>
              <a:rPr lang="en-US" sz="2100" dirty="0" smtClean="0"/>
              <a:t>Behavioral norms (the way we do things around here)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0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The Role of Culture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436813"/>
            <a:ext cx="8150225" cy="3582987"/>
          </a:xfrm>
          <a:noFill/>
          <a:ln/>
        </p:spPr>
        <p:txBody>
          <a:bodyPr/>
          <a:lstStyle/>
          <a:p>
            <a:r>
              <a:rPr lang="en-US" sz="2500" dirty="0" smtClean="0"/>
              <a:t>Culture sets implicit boundaries (unwritten standards of acceptable behavior)</a:t>
            </a:r>
          </a:p>
          <a:p>
            <a:pPr lvl="1"/>
            <a:r>
              <a:rPr lang="en-US" sz="2100" dirty="0" smtClean="0"/>
              <a:t>Dress</a:t>
            </a:r>
          </a:p>
          <a:p>
            <a:pPr lvl="1"/>
            <a:r>
              <a:rPr lang="en-US" sz="2100" dirty="0" smtClean="0"/>
              <a:t>Ethical matters</a:t>
            </a:r>
          </a:p>
          <a:p>
            <a:pPr lvl="1"/>
            <a:r>
              <a:rPr lang="en-US" sz="2100" dirty="0" smtClean="0"/>
              <a:t>The way an organization conducts its business</a:t>
            </a:r>
          </a:p>
          <a:p>
            <a:r>
              <a:rPr lang="en-US" sz="2500" dirty="0" smtClean="0"/>
              <a:t>Culture encourages individual identification with the organization and its objectives</a:t>
            </a:r>
          </a:p>
          <a:p>
            <a:r>
              <a:rPr lang="en-US" sz="2500" dirty="0" smtClean="0"/>
              <a:t>Culture acts as a means of reducing monitoring costs</a:t>
            </a:r>
          </a:p>
        </p:txBody>
      </p:sp>
    </p:spTree>
    <p:extLst>
      <p:ext uri="{BB962C8B-B14F-4D97-AF65-F5344CB8AC3E}">
        <p14:creationId xmlns:p14="http://schemas.microsoft.com/office/powerpoint/2010/main" val="9957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noFill/>
          <a:ln/>
        </p:spPr>
        <p:txBody>
          <a:bodyPr/>
          <a:lstStyle/>
          <a:p>
            <a:pPr algn="ctr" eaLnBrk="1" hangingPunct="1">
              <a:tabLst>
                <a:tab pos="6632575" algn="l"/>
              </a:tabLst>
            </a:pPr>
            <a:r>
              <a:rPr lang="en-US" sz="4400" dirty="0" smtClean="0"/>
              <a:t>Motivating with Rewards and Incentives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352800"/>
          </a:xfrm>
          <a:noFill/>
          <a:ln/>
        </p:spPr>
        <p:txBody>
          <a:bodyPr/>
          <a:lstStyle/>
          <a:p>
            <a:r>
              <a:rPr lang="en-US" sz="2800" dirty="0" smtClean="0"/>
              <a:t>Rewards and incentive systems</a:t>
            </a:r>
          </a:p>
          <a:p>
            <a:pPr lvl="1"/>
            <a:r>
              <a:rPr lang="en-US" dirty="0" smtClean="0"/>
              <a:t>Represent a powerful means of influencing an organization’s culture</a:t>
            </a:r>
          </a:p>
          <a:p>
            <a:pPr lvl="1"/>
            <a:r>
              <a:rPr lang="en-US" dirty="0" smtClean="0"/>
              <a:t>Focus efforts on high-priority tasks</a:t>
            </a:r>
          </a:p>
          <a:p>
            <a:pPr lvl="1"/>
            <a:r>
              <a:rPr lang="en-US" dirty="0" smtClean="0"/>
              <a:t>Motivate individual and collective task performance</a:t>
            </a:r>
          </a:p>
          <a:p>
            <a:pPr lvl="1"/>
            <a:r>
              <a:rPr lang="en-US" dirty="0" smtClean="0"/>
              <a:t>Can be an effective motivator and control mechanism</a:t>
            </a:r>
          </a:p>
          <a:p>
            <a:pPr marL="684213" lvl="1" indent="0"/>
            <a:endParaRPr lang="en-US" dirty="0" smtClean="0"/>
          </a:p>
          <a:p>
            <a:pPr marL="684213" lvl="1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Motivating with Rewards and Incentives – potential downside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150225" cy="4343400"/>
          </a:xfrm>
          <a:noFill/>
          <a:ln/>
        </p:spPr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 smtClean="0"/>
              <a:t>Subcultures may arise in different business units with multiple reward systems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 smtClean="0"/>
              <a:t>Shared values may emerge in subculture in opposition to patterns of the dominant culture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 smtClean="0"/>
              <a:t>The multiple reward systems reinforce behavioral norms, attitudes, and belief systems in the subcultures of different business units</a:t>
            </a:r>
          </a:p>
          <a:p>
            <a:pPr lvl="1"/>
            <a:r>
              <a:rPr lang="en-US" sz="2000" dirty="0" smtClean="0"/>
              <a:t>Reduce organizational cohesiveness</a:t>
            </a:r>
          </a:p>
          <a:p>
            <a:pPr lvl="1"/>
            <a:r>
              <a:rPr lang="en-US" sz="2000" dirty="0" smtClean="0"/>
              <a:t>Impotent information may be hoarded rather than shared</a:t>
            </a:r>
          </a:p>
          <a:p>
            <a:pPr lvl="1"/>
            <a:r>
              <a:rPr lang="en-US" sz="2000" dirty="0" smtClean="0"/>
              <a:t>Individuals begin working at cross-purpose</a:t>
            </a:r>
          </a:p>
          <a:p>
            <a:pPr lvl="1"/>
            <a:r>
              <a:rPr lang="en-US" sz="2000" dirty="0" smtClean="0"/>
              <a:t>Lose sight of overall goals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17448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Agency Theory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697163"/>
            <a:ext cx="8229600" cy="2560637"/>
          </a:xfrm>
          <a:noFill/>
          <a:ln/>
        </p:spPr>
        <p:txBody>
          <a:bodyPr/>
          <a:lstStyle/>
          <a:p>
            <a:r>
              <a:rPr lang="en-US" dirty="0" smtClean="0"/>
              <a:t>Deals with the relationship between</a:t>
            </a:r>
          </a:p>
          <a:p>
            <a:pPr lvl="1"/>
            <a:r>
              <a:rPr lang="en-US" b="1" dirty="0" smtClean="0"/>
              <a:t>__________</a:t>
            </a:r>
            <a:r>
              <a:rPr lang="en-US" dirty="0" smtClean="0"/>
              <a:t> – who are owners of the firm (stockholders), and the </a:t>
            </a:r>
          </a:p>
          <a:p>
            <a:pPr lvl="1"/>
            <a:r>
              <a:rPr lang="en-US" b="1" dirty="0" smtClean="0"/>
              <a:t>________</a:t>
            </a:r>
            <a:r>
              <a:rPr lang="en-US" dirty="0" smtClean="0"/>
              <a:t> – who are the people paid by principals to perform a job on their behalf (management)</a:t>
            </a:r>
          </a:p>
        </p:txBody>
      </p:sp>
    </p:spTree>
    <p:extLst>
      <p:ext uri="{BB962C8B-B14F-4D97-AF65-F5344CB8AC3E}">
        <p14:creationId xmlns:p14="http://schemas.microsoft.com/office/powerpoint/2010/main" val="827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Agency Theory: Two Problems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150225" cy="3811587"/>
          </a:xfrm>
          <a:noFill/>
          <a:ln/>
        </p:spPr>
        <p:txBody>
          <a:bodyPr/>
          <a:lstStyle/>
          <a:p>
            <a:r>
              <a:rPr lang="en-US" sz="2500" dirty="0" smtClean="0"/>
              <a:t>Goals of principals and agents may _____ </a:t>
            </a:r>
            <a:r>
              <a:rPr lang="en-US" sz="2600" dirty="0" smtClean="0"/>
              <a:t>(short-term vs. long-term)</a:t>
            </a:r>
            <a:endParaRPr lang="en-US" sz="2500" dirty="0" smtClean="0"/>
          </a:p>
          <a:p>
            <a:pPr lvl="1"/>
            <a:r>
              <a:rPr lang="en-US" sz="2100" dirty="0" smtClean="0"/>
              <a:t>Difficult or expensive for the principal to verify what the agent is actually doing</a:t>
            </a:r>
          </a:p>
          <a:p>
            <a:pPr lvl="2"/>
            <a:r>
              <a:rPr lang="en-US" dirty="0" smtClean="0"/>
              <a:t>Hard for board of directors to confirm that managers are actually acting in shareholders’ interests</a:t>
            </a:r>
          </a:p>
          <a:p>
            <a:pPr lvl="2"/>
            <a:r>
              <a:rPr lang="en-US" dirty="0" smtClean="0"/>
              <a:t>Managers may opportunistically pursue their own interests</a:t>
            </a:r>
          </a:p>
          <a:p>
            <a:r>
              <a:rPr lang="en-US" sz="2500" dirty="0" smtClean="0"/>
              <a:t>Principal and agent may have ____________________ 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3704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3058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Governance Mechanisms: Aligning </a:t>
            </a:r>
            <a:br>
              <a:rPr lang="en-US" sz="4000" dirty="0" smtClean="0"/>
            </a:br>
            <a:r>
              <a:rPr lang="en-US" sz="4000" dirty="0" smtClean="0"/>
              <a:t>the Interests of Owners and Managers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8013" cy="3886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Two primary means of monitoring behavior of managers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Committed and involved board of directors – act in the best interests of the shareholders to create long term value for shareholders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Active, critical participants in setting strategies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Ensure that strategic plans undergo rigorous scrutiny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Evaluate managers against high performance standards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Take control of succession process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Director independence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A minimum of “insiders” should serve on the board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Directors are not doing consulting, legal or other work for the company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Directors own significant stock in the company they oversee</a:t>
            </a:r>
          </a:p>
          <a:p>
            <a:pPr lvl="2">
              <a:lnSpc>
                <a:spcPct val="90000"/>
              </a:lnSpc>
              <a:buFontTx/>
              <a:buChar char="-"/>
            </a:pPr>
            <a:endParaRPr lang="en-US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34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3820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Governance Mechanisms: Aligning </a:t>
            </a:r>
            <a:br>
              <a:rPr lang="en-US" sz="4000" dirty="0" smtClean="0"/>
            </a:br>
            <a:r>
              <a:rPr lang="en-US" sz="4000" dirty="0" smtClean="0"/>
              <a:t>the Interests of Owners and Managers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6813"/>
            <a:ext cx="8226425" cy="4040187"/>
          </a:xfrm>
          <a:noFill/>
          <a:ln/>
        </p:spPr>
        <p:txBody>
          <a:bodyPr/>
          <a:lstStyle/>
          <a:p>
            <a:r>
              <a:rPr lang="en-US" sz="2500" dirty="0" smtClean="0"/>
              <a:t>Two primary means of monitoring behavior of managers</a:t>
            </a:r>
          </a:p>
          <a:p>
            <a:pPr lvl="1"/>
            <a:r>
              <a:rPr lang="en-US" sz="2100" dirty="0" smtClean="0"/>
              <a:t>Shareholder activism – actively engage in the governance of the corporation</a:t>
            </a:r>
          </a:p>
          <a:p>
            <a:pPr lvl="2"/>
            <a:r>
              <a:rPr lang="en-US" sz="2000" dirty="0" smtClean="0"/>
              <a:t>Right to sell stock</a:t>
            </a:r>
          </a:p>
          <a:p>
            <a:pPr lvl="2"/>
            <a:r>
              <a:rPr lang="en-US" sz="2000" dirty="0" smtClean="0"/>
              <a:t>Right to vote the proxy</a:t>
            </a:r>
          </a:p>
          <a:p>
            <a:pPr lvl="2"/>
            <a:r>
              <a:rPr lang="en-US" sz="2000" dirty="0" smtClean="0"/>
              <a:t>Right to sue for damages if directors or managers fail to meet their obligations</a:t>
            </a:r>
          </a:p>
          <a:p>
            <a:pPr lvl="2"/>
            <a:r>
              <a:rPr lang="en-US" sz="2000" dirty="0" smtClean="0"/>
              <a:t>Right to certain information from the company</a:t>
            </a:r>
          </a:p>
          <a:p>
            <a:pPr lvl="2"/>
            <a:r>
              <a:rPr lang="en-US" sz="2000" dirty="0" smtClean="0"/>
              <a:t>Certain residual rights following company’s liquidation</a:t>
            </a:r>
          </a:p>
          <a:p>
            <a:pPr lvl="2"/>
            <a:r>
              <a:rPr lang="en-US" sz="2000" dirty="0" smtClean="0"/>
              <a:t>Collectively, shareholders have the power to direct the course of corporations.</a:t>
            </a:r>
          </a:p>
          <a:p>
            <a:pPr lvl="2"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445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51813" cy="3200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Another way to help solve the agency problem: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Managerial incentives (contract-based outcomes)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Reward and compensation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Align rewards of management to the long-term performance of the corporation (e.g. stock options)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Allow creation of executive wealth that is reasonable in view of the creation of shareholder wealth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Governance Mechanisms: Aligning </a:t>
            </a:r>
            <a:br>
              <a:rPr lang="en-US" sz="4000" dirty="0" smtClean="0"/>
            </a:br>
            <a:r>
              <a:rPr lang="en-US" sz="4000" dirty="0" smtClean="0"/>
              <a:t>the Interests of Owners and Managers</a:t>
            </a:r>
          </a:p>
        </p:txBody>
      </p:sp>
    </p:spTree>
    <p:extLst>
      <p:ext uri="{BB962C8B-B14F-4D97-AF65-F5344CB8AC3E}">
        <p14:creationId xmlns:p14="http://schemas.microsoft.com/office/powerpoint/2010/main" val="40671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Strategic Control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 smtClean="0"/>
              <a:t>Strategic control - the process  of </a:t>
            </a:r>
            <a:r>
              <a:rPr lang="en-US" b="1" dirty="0" smtClean="0"/>
              <a:t>monitoring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correcting</a:t>
            </a:r>
            <a:r>
              <a:rPr lang="en-US" dirty="0" smtClean="0"/>
              <a:t> </a:t>
            </a:r>
            <a:r>
              <a:rPr lang="en-US" dirty="0" smtClean="0"/>
              <a:t>a firm’s strategy and performance. </a:t>
            </a:r>
            <a:endParaRPr lang="en-US" dirty="0"/>
          </a:p>
          <a:p>
            <a:pPr lvl="1"/>
            <a:r>
              <a:rPr lang="en-US" i="1" dirty="0" smtClean="0"/>
              <a:t>Informational</a:t>
            </a:r>
            <a:r>
              <a:rPr lang="en-US" dirty="0" smtClean="0"/>
              <a:t> control </a:t>
            </a:r>
            <a:r>
              <a:rPr lang="en-US" dirty="0" smtClean="0"/>
              <a:t>– </a:t>
            </a:r>
            <a:r>
              <a:rPr lang="en-US" b="1" dirty="0" smtClean="0"/>
              <a:t>the ability to respond effectively to environment change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/>
              <a:t>whether or not the organization is “doing the right things”</a:t>
            </a:r>
          </a:p>
          <a:p>
            <a:pPr lvl="1"/>
            <a:r>
              <a:rPr lang="en-US" i="1" dirty="0" smtClean="0"/>
              <a:t>Behavioral </a:t>
            </a:r>
            <a:r>
              <a:rPr lang="en-US" dirty="0" smtClean="0"/>
              <a:t>control </a:t>
            </a:r>
            <a:r>
              <a:rPr lang="en-US" dirty="0" smtClean="0"/>
              <a:t>– </a:t>
            </a:r>
            <a:r>
              <a:rPr lang="en-US" b="1" dirty="0" smtClean="0"/>
              <a:t>the appropriate balance and alignment among a firm’s culture, rewards, and boundaries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/>
              <a:t>whether or not the organization is “doing things right” in the implementation of its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/>
              <a:t>Both types of control are necessary conditions for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Creating Effective Organizational Designs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7623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038600"/>
            <a:ext cx="967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+mn-lt"/>
              </a:rPr>
              <a:t>A. </a:t>
            </a:r>
            <a:r>
              <a:rPr lang="en-US" sz="2600" dirty="0" smtClean="0">
                <a:latin typeface="+mn-lt"/>
              </a:rPr>
              <a:t>Action plans are submitted by lower level managers.</a:t>
            </a:r>
            <a:endParaRPr lang="en-US" sz="26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2783681"/>
            <a:ext cx="8458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600" dirty="0" smtClean="0">
                <a:latin typeface="+mn-lt"/>
              </a:rPr>
              <a:t>The “traditional” approach to strategic control is sequential. Which of the following is </a:t>
            </a:r>
            <a:r>
              <a:rPr lang="en-US" sz="2600" i="1" dirty="0" smtClean="0">
                <a:latin typeface="+mn-lt"/>
              </a:rPr>
              <a:t>not</a:t>
            </a:r>
            <a:r>
              <a:rPr lang="en-US" sz="2600" dirty="0" smtClean="0">
                <a:latin typeface="+mn-lt"/>
              </a:rPr>
              <a:t> one of the steps in the sequence? </a:t>
            </a:r>
            <a:br>
              <a:rPr lang="en-US" sz="2600" dirty="0" smtClean="0">
                <a:latin typeface="+mn-lt"/>
              </a:rPr>
            </a:br>
            <a:r>
              <a:rPr lang="en-US" sz="2600" dirty="0" smtClean="0">
                <a:latin typeface="+mn-lt"/>
              </a:rPr>
              <a:t/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B.</a:t>
            </a:r>
            <a:r>
              <a:rPr lang="en-US" sz="2600" dirty="0" smtClean="0">
                <a:latin typeface="+mn-lt"/>
              </a:rPr>
              <a:t> Performance is measured against the predetermined goal.</a:t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C.</a:t>
            </a:r>
            <a:r>
              <a:rPr lang="en-US" sz="2600" dirty="0" smtClean="0">
                <a:latin typeface="+mn-lt"/>
              </a:rPr>
              <a:t> Strategies are implemented.</a:t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D. </a:t>
            </a:r>
            <a:r>
              <a:rPr lang="en-US" sz="2600" dirty="0" smtClean="0">
                <a:latin typeface="+mn-lt"/>
              </a:rPr>
              <a:t>Strategies are formulated and top management sets goals.</a:t>
            </a:r>
            <a:endParaRPr kumimoji="0" lang="en-US" altLang="ja-JP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858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7804622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38963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+mn-lt"/>
              </a:rPr>
              <a:t>B.</a:t>
            </a:r>
            <a:r>
              <a:rPr lang="en-US" sz="2800" dirty="0" smtClean="0">
                <a:latin typeface="+mn-lt"/>
              </a:rPr>
              <a:t> is the organization “doing the right things”?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3048000"/>
            <a:ext cx="7848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Informational control systems ask </a:t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A.</a:t>
            </a:r>
            <a:r>
              <a:rPr lang="en-US" sz="2800" dirty="0" smtClean="0">
                <a:latin typeface="+mn-lt"/>
              </a:rPr>
              <a:t> is the organization “doing things right”?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C. </a:t>
            </a:r>
            <a:r>
              <a:rPr lang="en-US" sz="2800" dirty="0" smtClean="0">
                <a:latin typeface="+mn-lt"/>
              </a:rPr>
              <a:t>are rules and regulations being followed as information is processed?</a:t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D.</a:t>
            </a:r>
            <a:r>
              <a:rPr lang="en-US" sz="2800" dirty="0" smtClean="0">
                <a:latin typeface="+mn-lt"/>
              </a:rPr>
              <a:t> is the organization's environment a necessary and sufficient condition for success?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858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2822760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5997714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n-lt"/>
              </a:rPr>
              <a:t>D. 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Rules are </a:t>
            </a:r>
            <a:r>
              <a:rPr lang="en-US" altLang="ja-JP" sz="2200" dirty="0" smtClean="0">
                <a:latin typeface="+mn-lt"/>
              </a:rPr>
              <a:t>a</a:t>
            </a:r>
            <a:r>
              <a:rPr lang="en-US" sz="2200" dirty="0" smtClean="0">
                <a:latin typeface="+mn-lt"/>
              </a:rPr>
              <a:t>ssociated with high autonomy and often found in professional organizations.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4800" y="2579906"/>
            <a:ext cx="8534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Culture, rewards and boundaries are the three levers</a:t>
            </a:r>
            <a:r>
              <a:rPr kumimoji="0" lang="en-US" altLang="ja-JP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 for behavior control. Which of the following statements about these levers is NOT </a:t>
            </a:r>
            <a:r>
              <a:rPr kumimoji="0" lang="en-US" altLang="ja-JP" sz="2200" b="0" i="0" u="none" strike="noStrike" cap="none" normalizeH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true?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</a:t>
            </a:r>
            <a:b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b="1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A. 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Rewards refer to the use of performance-based incentive systems to motivate </a:t>
            </a:r>
            <a:r>
              <a:rPr lang="en-US" sz="2200" dirty="0" smtClean="0">
                <a:latin typeface="+mn-lt"/>
              </a:rPr>
              <a:t>while boundaries refer to written and explicit guidelines that provide external constraints on behavior.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B.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Rewards are </a:t>
            </a:r>
            <a:r>
              <a:rPr lang="en-US" sz="2200" dirty="0" smtClean="0">
                <a:latin typeface="+mn-lt"/>
              </a:rPr>
              <a:t>most appropriate in organizations 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pursuing unrelated diversification strategies</a:t>
            </a:r>
            <a:b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lang="en-US" altLang="ja-JP" sz="2200" b="1" dirty="0" smtClean="0">
                <a:latin typeface="+mn-lt"/>
                <a:ea typeface="MS Mincho" pitchFamily="49" charset="-128"/>
                <a:cs typeface="Times New Roman" pitchFamily="18" charset="0"/>
              </a:rPr>
              <a:t>C. </a:t>
            </a:r>
            <a:r>
              <a:rPr lang="en-US" sz="2200" dirty="0" smtClean="0">
                <a:latin typeface="+mn-lt"/>
              </a:rPr>
              <a:t>Culture refers to a system of unwritten rules that forms an internalized influence over behavior </a:t>
            </a:r>
            <a:endParaRPr lang="en-US" altLang="ja-JP" sz="2200" dirty="0" smtClean="0"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kumimoji="0" lang="en-US" altLang="ja-JP" sz="2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kumimoji="0" lang="en-US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096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3716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2563128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ctr"/>
            <a:r>
              <a:rPr lang="en-US" sz="4400" dirty="0"/>
              <a:t>Organizational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848600" cy="3779837"/>
          </a:xfrm>
        </p:spPr>
        <p:txBody>
          <a:bodyPr/>
          <a:lstStyle/>
          <a:p>
            <a:r>
              <a:rPr lang="en-US" b="1" dirty="0" smtClean="0"/>
              <a:t>Formalized patterns of interactions that link a firm’s tasks, technologies and people</a:t>
            </a:r>
            <a:endParaRPr lang="en-US" b="1" dirty="0" smtClean="0"/>
          </a:p>
          <a:p>
            <a:endParaRPr lang="en-US" sz="800" dirty="0"/>
          </a:p>
          <a:p>
            <a:r>
              <a:rPr lang="en-US" dirty="0"/>
              <a:t>Structure provides a means of balancing two conflicting forces</a:t>
            </a:r>
          </a:p>
          <a:p>
            <a:pPr lvl="1"/>
            <a:r>
              <a:rPr lang="en-US" dirty="0"/>
              <a:t>Need for the division of tasks into meaningful </a:t>
            </a:r>
            <a:r>
              <a:rPr lang="en-US" dirty="0" smtClean="0"/>
              <a:t>groupings </a:t>
            </a:r>
            <a:r>
              <a:rPr lang="en-US" dirty="0" smtClean="0"/>
              <a:t>(</a:t>
            </a:r>
            <a:r>
              <a:rPr lang="en-US" b="1" dirty="0" smtClean="0"/>
              <a:t>differentiation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Need to integrate the groupings for efficiency and </a:t>
            </a:r>
            <a:r>
              <a:rPr lang="en-US" dirty="0" smtClean="0"/>
              <a:t>effectiveness </a:t>
            </a:r>
            <a:r>
              <a:rPr lang="en-US" dirty="0" smtClean="0"/>
              <a:t>(</a:t>
            </a:r>
            <a:r>
              <a:rPr lang="en-US" b="1" dirty="0" smtClean="0"/>
              <a:t>integration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Vertical Differentiation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2763"/>
            <a:ext cx="7924800" cy="4389437"/>
          </a:xfrm>
        </p:spPr>
        <p:txBody>
          <a:bodyPr/>
          <a:lstStyle/>
          <a:p>
            <a:r>
              <a:rPr lang="en-US" dirty="0" smtClean="0"/>
              <a:t>Specify the reporting relationships that link people, tasks, and functions at all levels of a firm. </a:t>
            </a:r>
          </a:p>
          <a:p>
            <a:pPr lvl="1"/>
            <a:r>
              <a:rPr lang="en-US" b="1" dirty="0" smtClean="0"/>
              <a:t>Tall</a:t>
            </a:r>
            <a:r>
              <a:rPr lang="en-US" dirty="0" smtClean="0"/>
              <a:t> </a:t>
            </a:r>
            <a:r>
              <a:rPr lang="en-US" dirty="0"/>
              <a:t>structure vs. </a:t>
            </a:r>
            <a:r>
              <a:rPr lang="en-US" b="1" dirty="0" smtClean="0"/>
              <a:t>Flat </a:t>
            </a:r>
            <a:r>
              <a:rPr lang="en-US" dirty="0" smtClean="0"/>
              <a:t>structure </a:t>
            </a:r>
            <a:r>
              <a:rPr lang="en-US" sz="2000" dirty="0" smtClean="0"/>
              <a:t>(number </a:t>
            </a:r>
            <a:r>
              <a:rPr lang="en-US" sz="2000" dirty="0"/>
              <a:t>of hierarchical levels and span of </a:t>
            </a:r>
            <a:r>
              <a:rPr lang="en-US" sz="2000" dirty="0" smtClean="0"/>
              <a:t>control)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b="1" dirty="0" smtClean="0"/>
              <a:t>Centralization </a:t>
            </a:r>
            <a:r>
              <a:rPr lang="en-US" dirty="0" smtClean="0"/>
              <a:t>vs</a:t>
            </a:r>
            <a:r>
              <a:rPr lang="en-US" dirty="0"/>
              <a:t>. </a:t>
            </a:r>
            <a:r>
              <a:rPr lang="en-US" b="1" dirty="0" smtClean="0"/>
              <a:t>Decentralization </a:t>
            </a:r>
            <a:r>
              <a:rPr lang="en-US" sz="2000" dirty="0" smtClean="0"/>
              <a:t>(distribution </a:t>
            </a:r>
            <a:r>
              <a:rPr lang="en-US" sz="2000" dirty="0"/>
              <a:t>of decision-making </a:t>
            </a:r>
            <a:r>
              <a:rPr lang="en-US" sz="2000" dirty="0" smtClean="0"/>
              <a:t>authority)</a:t>
            </a:r>
            <a:endParaRPr lang="en-US" sz="20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67200" y="5033088"/>
            <a:ext cx="3124200" cy="1520111"/>
            <a:chOff x="4876800" y="4876800"/>
            <a:chExt cx="3124200" cy="1676400"/>
          </a:xfrm>
        </p:grpSpPr>
        <p:sp>
          <p:nvSpPr>
            <p:cNvPr id="5" name="Isosceles Triangle 4"/>
            <p:cNvSpPr/>
            <p:nvPr/>
          </p:nvSpPr>
          <p:spPr>
            <a:xfrm>
              <a:off x="4876800" y="4876800"/>
              <a:ext cx="3124200" cy="1647372"/>
            </a:xfrm>
            <a:prstGeom prst="triangle">
              <a:avLst/>
            </a:prstGeom>
            <a:ln>
              <a:noFill/>
            </a:ln>
            <a:effectLst>
              <a:outerShdw blurRad="50800" dist="88900" dir="2700000" algn="tl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95900" y="6096000"/>
              <a:ext cx="22479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53100" y="5562600"/>
              <a:ext cx="13335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484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48400" y="568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8400" y="51493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1200" y="4267200"/>
            <a:ext cx="1981200" cy="2297668"/>
            <a:chOff x="1905000" y="4038600"/>
            <a:chExt cx="1676400" cy="2514600"/>
          </a:xfrm>
        </p:grpSpPr>
        <p:sp>
          <p:nvSpPr>
            <p:cNvPr id="4" name="Isosceles Triangle 3"/>
            <p:cNvSpPr/>
            <p:nvPr/>
          </p:nvSpPr>
          <p:spPr>
            <a:xfrm>
              <a:off x="1905000" y="4038600"/>
              <a:ext cx="1676400" cy="2514600"/>
            </a:xfrm>
            <a:prstGeom prst="triangle">
              <a:avLst/>
            </a:prstGeom>
            <a:ln>
              <a:noFill/>
            </a:ln>
            <a:effectLst>
              <a:outerShdw blurRad="50800" dist="88900" dir="2700000" algn="tl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14600" y="4724400"/>
              <a:ext cx="4572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22286" y="5181600"/>
              <a:ext cx="801914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09800" y="5689600"/>
              <a:ext cx="10668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28372" y="6172200"/>
              <a:ext cx="1400628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90800" y="4343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0" y="5269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57004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4876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90800" y="4812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1447800" y="5033089"/>
            <a:ext cx="0" cy="1493788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848600" y="4974124"/>
            <a:ext cx="0" cy="157907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2782" y="4616603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Command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4583668"/>
            <a:ext cx="14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Reporting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87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Horizontal Differentiation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534400" cy="1524000"/>
          </a:xfrm>
        </p:spPr>
        <p:txBody>
          <a:bodyPr/>
          <a:lstStyle/>
          <a:p>
            <a:r>
              <a:rPr lang="en-US" dirty="0" smtClean="0"/>
              <a:t>Group people and tasks into functions and divisions</a:t>
            </a:r>
          </a:p>
          <a:p>
            <a:pPr lvl="1"/>
            <a:r>
              <a:rPr lang="en-US" dirty="0" smtClean="0"/>
              <a:t>Simple structure</a:t>
            </a:r>
          </a:p>
          <a:p>
            <a:pPr lvl="1"/>
            <a:r>
              <a:rPr lang="en-US" dirty="0"/>
              <a:t>Functional </a:t>
            </a:r>
            <a:r>
              <a:rPr lang="en-US" dirty="0" smtClean="0"/>
              <a:t>structure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657600" y="2895600"/>
            <a:ext cx="50292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Divisional structure</a:t>
            </a:r>
          </a:p>
          <a:p>
            <a:pPr lvl="1"/>
            <a:r>
              <a:rPr lang="en-US" dirty="0" smtClean="0"/>
              <a:t>Matrix structure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4400" y="4457700"/>
            <a:ext cx="7333343" cy="1825171"/>
            <a:chOff x="914400" y="4457700"/>
            <a:chExt cx="7333343" cy="1825171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4457700"/>
              <a:ext cx="7333343" cy="1825171"/>
              <a:chOff x="743857" y="4457700"/>
              <a:chExt cx="7714343" cy="1839686"/>
            </a:xfrm>
          </p:grpSpPr>
          <p:pic>
            <p:nvPicPr>
              <p:cNvPr id="1030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743857" y="4457700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3410857" y="4457700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6079948" y="4472215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Straight Connector 9"/>
            <p:cNvCxnSpPr/>
            <p:nvPr/>
          </p:nvCxnSpPr>
          <p:spPr>
            <a:xfrm>
              <a:off x="3276600" y="4457700"/>
              <a:ext cx="0" cy="1825171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67400" y="4457700"/>
              <a:ext cx="0" cy="1825171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8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Simple Structure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3963987"/>
          </a:xfrm>
          <a:noFill/>
          <a:ln/>
        </p:spPr>
        <p:txBody>
          <a:bodyPr/>
          <a:lstStyle/>
          <a:p>
            <a:r>
              <a:rPr lang="en-US" dirty="0" smtClean="0"/>
              <a:t>Simple structure is the oldest and most common organizational form</a:t>
            </a:r>
          </a:p>
          <a:p>
            <a:pPr lvl="1"/>
            <a:r>
              <a:rPr lang="en-US" dirty="0" smtClean="0"/>
              <a:t>Staff serve as an extension of the top executive’s personality</a:t>
            </a:r>
          </a:p>
          <a:p>
            <a:pPr lvl="1"/>
            <a:r>
              <a:rPr lang="en-US" dirty="0" smtClean="0"/>
              <a:t>Highly informal</a:t>
            </a:r>
          </a:p>
          <a:p>
            <a:pPr lvl="1"/>
            <a:r>
              <a:rPr lang="en-US" dirty="0" smtClean="0"/>
              <a:t>Coordination of tasks by direct supervision</a:t>
            </a:r>
          </a:p>
          <a:p>
            <a:pPr lvl="1"/>
            <a:r>
              <a:rPr lang="en-US" dirty="0" smtClean="0"/>
              <a:t>Decision making is highly centralized</a:t>
            </a:r>
          </a:p>
          <a:p>
            <a:pPr lvl="1"/>
            <a:r>
              <a:rPr lang="en-US" dirty="0" smtClean="0"/>
              <a:t>Little specialization of tasks, few rules and regulations, informal evaluation and reward system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Functional Structure</a:t>
            </a:r>
          </a:p>
        </p:txBody>
      </p:sp>
      <p:pic>
        <p:nvPicPr>
          <p:cNvPr id="44038" name="Picture 6" descr="des02466_ex10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2643187"/>
            <a:ext cx="7313613" cy="2233613"/>
          </a:xfrm>
        </p:spPr>
      </p:pic>
      <p:sp>
        <p:nvSpPr>
          <p:cNvPr id="4" name="TextBox 3"/>
          <p:cNvSpPr txBox="1"/>
          <p:nvPr/>
        </p:nvSpPr>
        <p:spPr>
          <a:xfrm>
            <a:off x="533400" y="5410200"/>
            <a:ext cx="81352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4" indent="-273050" eaLnBrk="0" hangingPunct="0"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200" dirty="0">
                <a:latin typeface="+mn-lt"/>
                <a:cs typeface="+mn-cs"/>
              </a:rPr>
              <a:t>Found where there is a single or closely related product or service, high production volume, and some vertical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Functional Structure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0"/>
            <a:ext cx="4492625" cy="4495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Enhanced coordination and control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Centralized decision making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Enhanced organizational-level perspective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More efficient use of managerial and technical talent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Facilitated career paths and development in specialized areas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85999"/>
            <a:ext cx="4191000" cy="4495801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Impeded communication and coordination due to differences in values and orientations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May lead to short-term thinking (functions vs. organization as a whole)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Difficult to establish uniform performance standards</a:t>
            </a:r>
          </a:p>
        </p:txBody>
      </p:sp>
    </p:spTree>
    <p:extLst>
      <p:ext uri="{BB962C8B-B14F-4D97-AF65-F5344CB8AC3E}">
        <p14:creationId xmlns:p14="http://schemas.microsoft.com/office/powerpoint/2010/main" val="36847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Informational Control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011363"/>
            <a:ext cx="8229600" cy="3627437"/>
          </a:xfrm>
          <a:noFill/>
          <a:ln/>
        </p:spPr>
        <p:txBody>
          <a:bodyPr/>
          <a:lstStyle/>
          <a:p>
            <a:r>
              <a:rPr lang="en-US" sz="2800" dirty="0" smtClean="0"/>
              <a:t>Deals with internal environment and external strategic context</a:t>
            </a:r>
          </a:p>
          <a:p>
            <a:r>
              <a:rPr lang="en-US" sz="2800" dirty="0" smtClean="0"/>
              <a:t>Key question</a:t>
            </a:r>
          </a:p>
          <a:p>
            <a:pPr lvl="1"/>
            <a:r>
              <a:rPr lang="en-US" dirty="0" smtClean="0"/>
              <a:t>“Do the organization’s goals and strategies still </a:t>
            </a:r>
            <a:r>
              <a:rPr lang="en-US" dirty="0" smtClean="0"/>
              <a:t>‘fit’ </a:t>
            </a:r>
            <a:r>
              <a:rPr lang="en-US" dirty="0" smtClean="0"/>
              <a:t>within the context of the current strategic environment?”</a:t>
            </a:r>
          </a:p>
          <a:p>
            <a:r>
              <a:rPr lang="en-US" sz="2800" dirty="0" smtClean="0"/>
              <a:t>Two key issues</a:t>
            </a:r>
          </a:p>
          <a:p>
            <a:pPr lvl="1"/>
            <a:r>
              <a:rPr lang="en-US" dirty="0" smtClean="0"/>
              <a:t>Scan and monitor external environment (general and industry)</a:t>
            </a:r>
          </a:p>
          <a:p>
            <a:pPr lvl="1"/>
            <a:r>
              <a:rPr lang="en-US" dirty="0" smtClean="0"/>
              <a:t>Continuously monitor the internal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5289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pic>
        <p:nvPicPr>
          <p:cNvPr id="46087" name="Picture 7" descr="des02466_ex100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832" y="2159000"/>
            <a:ext cx="8023768" cy="3784600"/>
          </a:xfrm>
        </p:spPr>
      </p:pic>
    </p:spTree>
    <p:extLst>
      <p:ext uri="{BB962C8B-B14F-4D97-AF65-F5344CB8AC3E}">
        <p14:creationId xmlns:p14="http://schemas.microsoft.com/office/powerpoint/2010/main" val="42022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3582987"/>
          </a:xfrm>
          <a:noFill/>
          <a:ln/>
        </p:spPr>
        <p:txBody>
          <a:bodyPr/>
          <a:lstStyle/>
          <a:p>
            <a:r>
              <a:rPr lang="en-US" sz="2500" dirty="0" smtClean="0"/>
              <a:t>Organized around </a:t>
            </a:r>
            <a:r>
              <a:rPr lang="en-US" sz="2500" b="1" dirty="0" smtClean="0"/>
              <a:t>products, projects, or markets</a:t>
            </a:r>
            <a:endParaRPr lang="en-US" sz="2500" b="1" dirty="0" smtClean="0"/>
          </a:p>
          <a:p>
            <a:r>
              <a:rPr lang="en-US" sz="2500" dirty="0" smtClean="0"/>
              <a:t>Each division includes its own functional specialists typically organized into departments</a:t>
            </a:r>
          </a:p>
          <a:p>
            <a:r>
              <a:rPr lang="en-US" sz="2500" dirty="0" smtClean="0"/>
              <a:t>Divisions are relatively autonomous and consist of products and services that are different from those of other divisions</a:t>
            </a:r>
          </a:p>
          <a:p>
            <a:r>
              <a:rPr lang="en-US" sz="2500" dirty="0" smtClean="0"/>
              <a:t>Division executives help determine product-market and financial objectives</a:t>
            </a:r>
          </a:p>
        </p:txBody>
      </p:sp>
    </p:spTree>
    <p:extLst>
      <p:ext uri="{BB962C8B-B14F-4D97-AF65-F5344CB8AC3E}">
        <p14:creationId xmlns:p14="http://schemas.microsoft.com/office/powerpoint/2010/main" val="10928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2208213"/>
            <a:ext cx="3962400" cy="4802187"/>
          </a:xfrm>
          <a:noFill/>
          <a:ln/>
        </p:spPr>
        <p:txBody>
          <a:bodyPr/>
          <a:lstStyle/>
          <a:p>
            <a:r>
              <a:rPr lang="en-US" sz="2100" dirty="0" smtClean="0"/>
              <a:t>Advantages</a:t>
            </a:r>
          </a:p>
          <a:p>
            <a:pPr lvl="1"/>
            <a:r>
              <a:rPr lang="en-US" sz="1900" dirty="0" smtClean="0"/>
              <a:t>Separation of strategic and operating control</a:t>
            </a:r>
          </a:p>
          <a:p>
            <a:pPr lvl="1"/>
            <a:r>
              <a:rPr lang="en-US" sz="1900" dirty="0" smtClean="0"/>
              <a:t>Quick response to important changes in external environment</a:t>
            </a:r>
          </a:p>
          <a:p>
            <a:pPr lvl="1"/>
            <a:r>
              <a:rPr lang="en-US" sz="1900" dirty="0" smtClean="0"/>
              <a:t>Minimal problems of sharing resources across functional departments</a:t>
            </a:r>
          </a:p>
          <a:p>
            <a:pPr lvl="1"/>
            <a:r>
              <a:rPr lang="en-US" sz="1900" dirty="0" smtClean="0"/>
              <a:t>Development of general management talent is enhanced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08213"/>
            <a:ext cx="4035425" cy="4802187"/>
          </a:xfrm>
          <a:noFill/>
          <a:ln/>
        </p:spPr>
        <p:txBody>
          <a:bodyPr/>
          <a:lstStyle/>
          <a:p>
            <a:r>
              <a:rPr lang="en-US" sz="2100" dirty="0" smtClean="0"/>
              <a:t>Disadvantages</a:t>
            </a:r>
          </a:p>
          <a:p>
            <a:pPr lvl="1"/>
            <a:r>
              <a:rPr lang="en-US" sz="1900" dirty="0" smtClean="0"/>
              <a:t>Can be very expensive</a:t>
            </a:r>
          </a:p>
          <a:p>
            <a:pPr lvl="1"/>
            <a:r>
              <a:rPr lang="en-US" sz="1900" dirty="0" smtClean="0"/>
              <a:t>Can be dysfunctional competition among divisions</a:t>
            </a:r>
          </a:p>
          <a:p>
            <a:pPr lvl="1"/>
            <a:r>
              <a:rPr lang="en-US" sz="1900" dirty="0" smtClean="0"/>
              <a:t>Can be a sense of a “zero-sum” game that discourages sharing ideas and resources among divisions</a:t>
            </a:r>
          </a:p>
          <a:p>
            <a:pPr lvl="1"/>
            <a:r>
              <a:rPr lang="en-US" sz="1900" dirty="0" smtClean="0"/>
              <a:t>Differences in image and quality may occur across divisions</a:t>
            </a:r>
          </a:p>
          <a:p>
            <a:pPr lvl="1"/>
            <a:r>
              <a:rPr lang="en-US" sz="1900" dirty="0" smtClean="0"/>
              <a:t>Can focus on short-term performance</a:t>
            </a:r>
          </a:p>
        </p:txBody>
      </p:sp>
    </p:spTree>
    <p:extLst>
      <p:ext uri="{BB962C8B-B14F-4D97-AF65-F5344CB8AC3E}">
        <p14:creationId xmlns:p14="http://schemas.microsoft.com/office/powerpoint/2010/main" val="5316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Variations of Divisional Structure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6425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Strategic business unit (SBU) structure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Divisions with </a:t>
            </a:r>
            <a:r>
              <a:rPr lang="en-US" sz="2100" i="1" dirty="0" smtClean="0"/>
              <a:t>similar</a:t>
            </a:r>
            <a:r>
              <a:rPr lang="en-US" sz="2100" dirty="0" smtClean="0"/>
              <a:t> products, markets, and/or technologies are grouped into homogenous SBUs to achieve some synergies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Task of planning and control at corporate office is more manageable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Greater decentralization of authority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May be difficult to achieve synergies across SBUs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Additional level of management increases the number of personnel and overhead expanses </a:t>
            </a:r>
          </a:p>
          <a:p>
            <a:pPr marL="273050" lvl="2" indent="-273050">
              <a:lnSpc>
                <a:spcPct val="90000"/>
              </a:lnSpc>
              <a:buClr>
                <a:srgbClr val="0BD0D9"/>
              </a:buClr>
              <a:buSzPct val="95000"/>
            </a:pPr>
            <a:r>
              <a:rPr lang="en-US" sz="2500" dirty="0" smtClean="0"/>
              <a:t>Holding company structure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Appropriate when the businesses in a corporation’s portfolio </a:t>
            </a:r>
            <a:r>
              <a:rPr lang="en-US" sz="2100" i="1" dirty="0" smtClean="0"/>
              <a:t>do not have much in common </a:t>
            </a:r>
            <a:r>
              <a:rPr lang="en-US" sz="2100" dirty="0" smtClean="0"/>
              <a:t>(the potential for synergy is limited)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expenses and overhead, fewer levels in the hierarchy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Inherent lack of control and dependence of CEO-level executives on divisional executives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18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des02466_ex100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101850"/>
            <a:ext cx="8074025" cy="4146550"/>
          </a:xfrm>
        </p:spPr>
      </p:pic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Matrix Structure</a:t>
            </a:r>
          </a:p>
        </p:txBody>
      </p:sp>
    </p:spTree>
    <p:extLst>
      <p:ext uri="{BB962C8B-B14F-4D97-AF65-F5344CB8AC3E}">
        <p14:creationId xmlns:p14="http://schemas.microsoft.com/office/powerpoint/2010/main" val="14309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Matrix Structure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57200" y="2057400"/>
            <a:ext cx="8305800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273050" indent="-2730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500" dirty="0">
                <a:latin typeface="+mn-lt"/>
                <a:cs typeface="+mn-cs"/>
              </a:rPr>
              <a:t>A combination of the functional and divisional structures</a:t>
            </a:r>
          </a:p>
          <a:p>
            <a:pPr marL="273050" indent="-2730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500" dirty="0">
                <a:latin typeface="+mn-lt"/>
                <a:cs typeface="+mn-cs"/>
              </a:rPr>
              <a:t>Individuals who work in a matrix organization become responsible to two managers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latin typeface="+mn-lt"/>
              </a:rPr>
              <a:t>The project manager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latin typeface="+mn-lt"/>
              </a:rPr>
              <a:t>The functional area manager</a:t>
            </a:r>
          </a:p>
        </p:txBody>
      </p:sp>
      <p:sp>
        <p:nvSpPr>
          <p:cNvPr id="51216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040188"/>
            <a:ext cx="3581400" cy="25892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Facilitates the use of specialized personnel, equipment and facilities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Provides professionals with a broader range of responsibility and experience</a:t>
            </a:r>
          </a:p>
        </p:txBody>
      </p:sp>
      <p:sp>
        <p:nvSpPr>
          <p:cNvPr id="51217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040188"/>
            <a:ext cx="3581400" cy="26654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cause uncertainty and lead to intense power struggles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Working relationships become more complicated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Decisions may take longer</a:t>
            </a:r>
          </a:p>
        </p:txBody>
      </p:sp>
    </p:spTree>
    <p:extLst>
      <p:ext uri="{BB962C8B-B14F-4D97-AF65-F5344CB8AC3E}">
        <p14:creationId xmlns:p14="http://schemas.microsoft.com/office/powerpoint/2010/main" val="6824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Integration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24800" cy="4770437"/>
          </a:xfrm>
        </p:spPr>
        <p:txBody>
          <a:bodyPr/>
          <a:lstStyle/>
          <a:p>
            <a:r>
              <a:rPr lang="en-US" dirty="0"/>
              <a:t>A fundamental truth about structure:</a:t>
            </a:r>
          </a:p>
          <a:p>
            <a:pPr marL="274320" indent="0">
              <a:buNone/>
            </a:pPr>
            <a:r>
              <a:rPr lang="en-US" i="1" dirty="0"/>
              <a:t>If the parts that make up a firm do not work together, the firm is likely to fail. </a:t>
            </a:r>
          </a:p>
          <a:p>
            <a:r>
              <a:rPr lang="en-US" dirty="0" smtClean="0"/>
              <a:t>Integration is the means by which a company seeks to </a:t>
            </a:r>
            <a:r>
              <a:rPr lang="en-US" b="1" i="1" dirty="0" smtClean="0"/>
              <a:t>coordinat</a:t>
            </a:r>
            <a:r>
              <a:rPr lang="en-US" b="1" i="1" dirty="0" smtClean="0"/>
              <a:t>e </a:t>
            </a:r>
            <a:r>
              <a:rPr lang="en-US" dirty="0" smtClean="0"/>
              <a:t>people </a:t>
            </a:r>
            <a:r>
              <a:rPr lang="en-US" dirty="0" smtClean="0"/>
              <a:t>and functions to accomplish organizational tasks. </a:t>
            </a:r>
          </a:p>
          <a:p>
            <a:pPr lvl="1"/>
            <a:r>
              <a:rPr lang="en-US" dirty="0" smtClean="0"/>
              <a:t>Direct contact</a:t>
            </a:r>
          </a:p>
          <a:p>
            <a:pPr lvl="1"/>
            <a:r>
              <a:rPr lang="en-US" dirty="0" smtClean="0"/>
              <a:t>Interdepartmental liaison roles</a:t>
            </a:r>
          </a:p>
          <a:p>
            <a:pPr lvl="1"/>
            <a:r>
              <a:rPr lang="en-US" dirty="0" smtClean="0"/>
              <a:t>Temporary task forces</a:t>
            </a:r>
          </a:p>
          <a:p>
            <a:pPr lvl="1"/>
            <a:r>
              <a:rPr lang="en-US" dirty="0" smtClean="0"/>
              <a:t>Permanent teams</a:t>
            </a:r>
          </a:p>
          <a:p>
            <a:pPr lvl="1"/>
            <a:r>
              <a:rPr lang="en-US" dirty="0" smtClean="0"/>
              <a:t>Integrating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762000"/>
          </a:xfrm>
          <a:noFill/>
          <a:ln/>
        </p:spPr>
        <p:txBody>
          <a:bodyPr/>
          <a:lstStyle/>
          <a:p>
            <a:pPr algn="ctr"/>
            <a:r>
              <a:rPr lang="en-US" sz="4400" dirty="0" err="1" smtClean="0"/>
              <a:t>Boundaryless</a:t>
            </a:r>
            <a:r>
              <a:rPr lang="en-US" sz="4400" dirty="0" smtClean="0"/>
              <a:t> Organizations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3413"/>
            <a:ext cx="8610600" cy="4573587"/>
          </a:xfrm>
          <a:noFill/>
          <a:ln/>
        </p:spPr>
        <p:txBody>
          <a:bodyPr/>
          <a:lstStyle/>
          <a:p>
            <a:r>
              <a:rPr lang="en-US" dirty="0" smtClean="0"/>
              <a:t>Boundaries that place limits on organizations</a:t>
            </a:r>
          </a:p>
          <a:p>
            <a:pPr lvl="1"/>
            <a:r>
              <a:rPr lang="en-US" dirty="0" smtClean="0"/>
              <a:t>Vertical boundaries </a:t>
            </a:r>
            <a:r>
              <a:rPr lang="en-US" sz="2000" dirty="0" smtClean="0"/>
              <a:t>between levels in the organization’s hierarchy</a:t>
            </a:r>
          </a:p>
          <a:p>
            <a:pPr lvl="1"/>
            <a:r>
              <a:rPr lang="en-US" dirty="0" smtClean="0"/>
              <a:t>Horizontal boundaries </a:t>
            </a:r>
            <a:r>
              <a:rPr lang="en-US" sz="2000" dirty="0" smtClean="0"/>
              <a:t>between functional areas</a:t>
            </a:r>
          </a:p>
          <a:p>
            <a:pPr lvl="1"/>
            <a:r>
              <a:rPr lang="en-US" dirty="0" smtClean="0"/>
              <a:t>External boundaries </a:t>
            </a:r>
            <a:r>
              <a:rPr lang="en-US" sz="2000" dirty="0" smtClean="0"/>
              <a:t>between the firm and its customers, suppliers, and regulators</a:t>
            </a:r>
          </a:p>
          <a:p>
            <a:pPr lvl="1"/>
            <a:r>
              <a:rPr lang="en-US" dirty="0" smtClean="0"/>
              <a:t>Geographic boundaries </a:t>
            </a:r>
            <a:r>
              <a:rPr lang="en-US" sz="2000" dirty="0" smtClean="0"/>
              <a:t>between locations, cultures and markets</a:t>
            </a:r>
          </a:p>
          <a:p>
            <a:r>
              <a:rPr lang="en-US" dirty="0" err="1" smtClean="0"/>
              <a:t>Boundaryless</a:t>
            </a:r>
            <a:r>
              <a:rPr lang="en-US" dirty="0" smtClean="0"/>
              <a:t> organizations</a:t>
            </a:r>
          </a:p>
          <a:p>
            <a:pPr lvl="1"/>
            <a:r>
              <a:rPr lang="en-US" dirty="0" smtClean="0"/>
              <a:t>Remove the usual barriers between parts of the organization as well as barriers between the organization and others</a:t>
            </a:r>
          </a:p>
          <a:p>
            <a:pPr lvl="1"/>
            <a:r>
              <a:rPr lang="en-US" dirty="0" smtClean="0"/>
              <a:t>More flexible and responsiv</a:t>
            </a:r>
            <a:r>
              <a:rPr lang="en-US" dirty="0"/>
              <a:t>e</a:t>
            </a:r>
            <a:endParaRPr lang="en-US" dirty="0" smtClean="0"/>
          </a:p>
          <a:p>
            <a:pPr lvl="1" eaLnBrk="1" hangingPunct="1">
              <a:buClr>
                <a:schemeClr val="tx2"/>
              </a:buClr>
              <a:buSzTx/>
              <a:buFont typeface="Wingdings 3" pitchFamily="18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latin typeface="Arial" charset="0"/>
                <a:cs typeface="Arial" charset="0"/>
              </a:rPr>
              <a:t>Strategic Leadership: </a:t>
            </a:r>
            <a:r>
              <a:rPr lang="en-US" sz="5400" dirty="0" smtClean="0">
                <a:latin typeface="Arial" charset="0"/>
                <a:cs typeface="Arial" charset="0"/>
              </a:rPr>
              <a:t/>
            </a:r>
            <a:br>
              <a:rPr lang="en-US" sz="5400" dirty="0" smtClean="0">
                <a:latin typeface="Arial" charset="0"/>
                <a:cs typeface="Arial" charset="0"/>
              </a:rPr>
            </a:br>
            <a:r>
              <a:rPr lang="en-US" sz="2800" dirty="0" smtClean="0"/>
              <a:t>Creating a Learning Organization</a:t>
            </a:r>
            <a:br>
              <a:rPr lang="en-US" sz="2800" dirty="0" smtClean="0"/>
            </a:br>
            <a:r>
              <a:rPr lang="en-US" sz="2800" dirty="0" smtClean="0"/>
              <a:t>and an Ethical Organization</a:t>
            </a:r>
            <a:endParaRPr lang="en-US" sz="28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24556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1816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strategy and structure influence each other.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590800"/>
            <a:ext cx="8458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The relationship between strategy and structure can be best described as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strategy determines structure but structure does not determine strategy.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structure determines strategy but strategy does not determine structure.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a third force determines both strategy and structure.</a:t>
            </a:r>
            <a:endParaRPr lang="en-US" sz="2800" dirty="0">
              <a:latin typeface="+mn-lt"/>
            </a:endParaRPr>
          </a:p>
        </p:txBody>
      </p:sp>
      <p:pic>
        <p:nvPicPr>
          <p:cNvPr id="6" name="Picture 5" descr="2010-02-04-Ques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09600"/>
            <a:ext cx="1504950" cy="20066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455660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Two Types of Control Systems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0225" cy="4116387"/>
          </a:xfrm>
          <a:noFill/>
          <a:ln/>
        </p:spPr>
        <p:txBody>
          <a:bodyPr/>
          <a:lstStyle/>
          <a:p>
            <a:r>
              <a:rPr lang="en-US" b="1" dirty="0" smtClean="0"/>
              <a:t>Traditional</a:t>
            </a:r>
            <a:r>
              <a:rPr lang="en-US" dirty="0" smtClean="0"/>
              <a:t> </a:t>
            </a:r>
            <a:r>
              <a:rPr lang="en-US" dirty="0" smtClean="0"/>
              <a:t>control system</a:t>
            </a:r>
          </a:p>
          <a:p>
            <a:pPr lvl="1"/>
            <a:r>
              <a:rPr lang="en-US" dirty="0" smtClean="0"/>
              <a:t>Based largely on the feedback approach</a:t>
            </a:r>
          </a:p>
          <a:p>
            <a:pPr lvl="1"/>
            <a:r>
              <a:rPr lang="en-US" dirty="0" smtClean="0"/>
              <a:t>Little or no action taken to revise strategies, goals and objectives until the end of the time period</a:t>
            </a:r>
          </a:p>
          <a:p>
            <a:r>
              <a:rPr lang="en-US" b="1" dirty="0" smtClean="0"/>
              <a:t>Contemporary</a:t>
            </a:r>
            <a:r>
              <a:rPr lang="en-US" dirty="0" smtClean="0"/>
              <a:t> </a:t>
            </a:r>
            <a:r>
              <a:rPr lang="en-US" dirty="0" smtClean="0"/>
              <a:t>control system</a:t>
            </a:r>
          </a:p>
          <a:p>
            <a:pPr lvl="1"/>
            <a:r>
              <a:rPr lang="en-US" dirty="0" smtClean="0"/>
              <a:t>Continually monitoring the environments (internal and external)</a:t>
            </a:r>
          </a:p>
          <a:p>
            <a:pPr lvl="1"/>
            <a:r>
              <a:rPr lang="en-US" dirty="0" smtClean="0"/>
              <a:t>Identifying trends and events that signal the need to revise strategies, goals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16969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45004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B. Functional structure is often f</a:t>
            </a:r>
            <a:r>
              <a:rPr lang="en-US" sz="2200" dirty="0" smtClean="0">
                <a:latin typeface="+mn-lt"/>
              </a:rPr>
              <a:t>ound where there are multiple unrelated products or services, low production volume, and some vertical integration.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514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22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Which of the following statements about organizational structure is NOT true</a:t>
            </a:r>
            <a:r>
              <a:rPr kumimoji="0" lang="en-US" altLang="ja-JP" sz="2200" i="0" u="none" strike="noStrike" cap="none" normalizeH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?</a:t>
            </a:r>
            <a: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</a:t>
            </a:r>
            <a:b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A. </a:t>
            </a:r>
            <a:r>
              <a:rPr lang="en-US" sz="2200" dirty="0" smtClean="0">
                <a:latin typeface="+mn-lt"/>
              </a:rPr>
              <a:t>Simple structure is the oldest and most common organizational form</a:t>
            </a:r>
            <a: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endParaRPr kumimoji="0" lang="en-US" altLang="ja-JP" sz="2200" i="0" u="none" strike="noStrike" cap="none" normalizeH="0" baseline="0" dirty="0" smtClean="0">
              <a:ln>
                <a:noFill/>
              </a:ln>
              <a:effectLst/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lang="en-US" altLang="ja-JP" sz="2200" dirty="0" smtClean="0">
              <a:latin typeface="+mn-lt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C. In divisional structure, d</a:t>
            </a:r>
            <a:r>
              <a:rPr lang="en-US" sz="2200" dirty="0" smtClean="0">
                <a:latin typeface="+mn-lt"/>
              </a:rPr>
              <a:t>ivisions are relatively autonomous and consist of products and services that are different from those of other divisions</a:t>
            </a:r>
          </a:p>
          <a:p>
            <a:r>
              <a:rPr lang="en-US" sz="2200" dirty="0" smtClean="0">
                <a:latin typeface="+mn-lt"/>
              </a:rPr>
              <a:t>D. Individuals who work in a matrix organization become responsible to both the project manager and the functional area manager. </a:t>
            </a:r>
            <a:endParaRPr kumimoji="0" lang="en-US" altLang="ja-JP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8" name="Picture 7" descr="2010-02-04-Ques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60400"/>
            <a:ext cx="1504950" cy="20066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657600" y="1498600"/>
            <a:ext cx="327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8235346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What is Leadership?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2013"/>
            <a:ext cx="8150225" cy="1373187"/>
          </a:xfrm>
          <a:noFill/>
          <a:ln/>
        </p:spPr>
        <p:txBody>
          <a:bodyPr/>
          <a:lstStyle/>
          <a:p>
            <a:r>
              <a:rPr lang="en-US" dirty="0" smtClean="0"/>
              <a:t>Leadership is the process of </a:t>
            </a:r>
            <a:r>
              <a:rPr lang="en-US" b="1" dirty="0" smtClean="0"/>
              <a:t>transforming organization from what they are to what the leader would have them become</a:t>
            </a:r>
            <a:endParaRPr lang="en-US" b="1" dirty="0" smtClean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3401" y="2133600"/>
            <a:ext cx="4800600" cy="402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Leadership is</a:t>
            </a:r>
          </a:p>
          <a:p>
            <a:pPr lvl="1"/>
            <a:r>
              <a:rPr lang="en-US" dirty="0" smtClean="0"/>
              <a:t>Proactive</a:t>
            </a:r>
          </a:p>
          <a:p>
            <a:pPr lvl="1"/>
            <a:r>
              <a:rPr lang="en-US" dirty="0" smtClean="0"/>
              <a:t>Goal-oriented</a:t>
            </a:r>
          </a:p>
          <a:p>
            <a:pPr lvl="1"/>
            <a:r>
              <a:rPr lang="en-US" dirty="0" smtClean="0"/>
              <a:t>Focused on the creation and implementation of a creative vision</a:t>
            </a:r>
          </a:p>
        </p:txBody>
      </p:sp>
    </p:spTree>
    <p:extLst>
      <p:ext uri="{BB962C8B-B14F-4D97-AF65-F5344CB8AC3E}">
        <p14:creationId xmlns:p14="http://schemas.microsoft.com/office/powerpoint/2010/main" val="37389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Leadership: Three Interdependent Activities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5763"/>
            <a:ext cx="8229600" cy="2865437"/>
          </a:xfrm>
        </p:spPr>
        <p:txBody>
          <a:bodyPr/>
          <a:lstStyle/>
          <a:p>
            <a:r>
              <a:rPr lang="en-US" dirty="0" smtClean="0"/>
              <a:t>Successful leaders must recognize three interdependent activities</a:t>
            </a:r>
            <a:endParaRPr lang="en-US" sz="2500" dirty="0" smtClean="0"/>
          </a:p>
          <a:p>
            <a:pPr lvl="1"/>
            <a:r>
              <a:rPr lang="en-US" sz="2400" b="1" dirty="0" smtClean="0"/>
              <a:t>Setting a directions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Designing the organization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Nurturing culture dedicated to excellence and ethical behavior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60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143000"/>
            <a:ext cx="82438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Leader’s Bases of Power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152400"/>
            <a:ext cx="44386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3200">
              <a:latin typeface="Arial" charset="0"/>
            </a:endParaRP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26117"/>
              </p:ext>
            </p:extLst>
          </p:nvPr>
        </p:nvGraphicFramePr>
        <p:xfrm>
          <a:off x="2108200" y="5249863"/>
          <a:ext cx="21955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Photo Editor Photo" r:id="rId4" imgW="1628571" imgH="466543" progId="MSPhotoEd.3">
                  <p:embed/>
                </p:oleObj>
              </mc:Choice>
              <mc:Fallback>
                <p:oleObj name="Photo Editor Photo" r:id="rId4" imgW="1628571" imgH="4665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9" t="6483" r="714" b="4239"/>
                      <a:stretch>
                        <a:fillRect/>
                      </a:stretch>
                    </p:blipFill>
                    <p:spPr bwMode="auto">
                      <a:xfrm>
                        <a:off x="2108200" y="5249863"/>
                        <a:ext cx="21955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10996"/>
              </p:ext>
            </p:extLst>
          </p:nvPr>
        </p:nvGraphicFramePr>
        <p:xfrm>
          <a:off x="6361113" y="4445000"/>
          <a:ext cx="2187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Photo Editor Photo" r:id="rId6" imgW="1628571" imgH="457143" progId="MSPhotoEd.3">
                  <p:embed/>
                </p:oleObj>
              </mc:Choice>
              <mc:Fallback>
                <p:oleObj name="Photo Editor Photo" r:id="rId6" imgW="1628571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1" t="2290" r="999" b="1527"/>
                      <a:stretch>
                        <a:fillRect/>
                      </a:stretch>
                    </p:blipFill>
                    <p:spPr bwMode="auto">
                      <a:xfrm>
                        <a:off x="6361113" y="4445000"/>
                        <a:ext cx="2187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050152"/>
              </p:ext>
            </p:extLst>
          </p:nvPr>
        </p:nvGraphicFramePr>
        <p:xfrm>
          <a:off x="2108200" y="6032500"/>
          <a:ext cx="2201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Photo Editor Photo" r:id="rId8" imgW="1628571" imgH="457143" progId="MSPhotoEd.3">
                  <p:embed/>
                </p:oleObj>
              </mc:Choice>
              <mc:Fallback>
                <p:oleObj name="Photo Editor Photo" r:id="rId8" imgW="1628571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7" t="1527" r="571" b="3816"/>
                      <a:stretch>
                        <a:fillRect/>
                      </a:stretch>
                    </p:blipFill>
                    <p:spPr bwMode="auto">
                      <a:xfrm>
                        <a:off x="2108200" y="6032500"/>
                        <a:ext cx="22018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202065"/>
              </p:ext>
            </p:extLst>
          </p:nvPr>
        </p:nvGraphicFramePr>
        <p:xfrm>
          <a:off x="2108200" y="3633788"/>
          <a:ext cx="21955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Photo Editor Photo" r:id="rId10" imgW="1628571" imgH="457143" progId="MSPhotoEd.3">
                  <p:embed/>
                </p:oleObj>
              </mc:Choice>
              <mc:Fallback>
                <p:oleObj name="Photo Editor Photo" r:id="rId10" imgW="1628571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7" t="1527" r="858" b="2545"/>
                      <a:stretch>
                        <a:fillRect/>
                      </a:stretch>
                    </p:blipFill>
                    <p:spPr bwMode="auto">
                      <a:xfrm>
                        <a:off x="2108200" y="3633788"/>
                        <a:ext cx="21955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70423"/>
              </p:ext>
            </p:extLst>
          </p:nvPr>
        </p:nvGraphicFramePr>
        <p:xfrm>
          <a:off x="6345238" y="3633788"/>
          <a:ext cx="2187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Photo Editor Photo" r:id="rId12" imgW="1628571" imgH="457143" progId="MSPhotoEd.3">
                  <p:embed/>
                </p:oleObj>
              </mc:Choice>
              <mc:Fallback>
                <p:oleObj name="Photo Editor Photo" r:id="rId12" imgW="1628571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1" t="2545" r="1001" b="2798"/>
                      <a:stretch>
                        <a:fillRect/>
                      </a:stretch>
                    </p:blipFill>
                    <p:spPr bwMode="auto">
                      <a:xfrm>
                        <a:off x="6345238" y="3633788"/>
                        <a:ext cx="21875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07500"/>
              </p:ext>
            </p:extLst>
          </p:nvPr>
        </p:nvGraphicFramePr>
        <p:xfrm>
          <a:off x="2108200" y="4445000"/>
          <a:ext cx="21923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Photo Editor Photo" r:id="rId14" imgW="1628571" imgH="466543" progId="MSPhotoEd.3">
                  <p:embed/>
                </p:oleObj>
              </mc:Choice>
              <mc:Fallback>
                <p:oleObj name="Photo Editor Photo" r:id="rId14" imgW="1628571" imgH="4665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2" t="2493" r="714" b="4489"/>
                      <a:stretch>
                        <a:fillRect/>
                      </a:stretch>
                    </p:blipFill>
                    <p:spPr bwMode="auto">
                      <a:xfrm>
                        <a:off x="2108200" y="4445000"/>
                        <a:ext cx="21923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4600575" y="2559731"/>
            <a:ext cx="1103313" cy="579438"/>
            <a:chOff x="2880" y="1123"/>
            <a:chExt cx="695" cy="365"/>
          </a:xfrm>
        </p:grpSpPr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2880" y="1123"/>
              <a:ext cx="0" cy="16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2880" y="1286"/>
              <a:ext cx="69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3570" y="1286"/>
              <a:ext cx="0" cy="20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5692775" y="3425825"/>
            <a:ext cx="660400" cy="503238"/>
            <a:chOff x="3568" y="1853"/>
            <a:chExt cx="416" cy="317"/>
          </a:xfrm>
        </p:grpSpPr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3570" y="1853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568" y="2170"/>
              <a:ext cx="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5692775" y="3929063"/>
            <a:ext cx="676275" cy="792162"/>
            <a:chOff x="3568" y="2170"/>
            <a:chExt cx="426" cy="499"/>
          </a:xfrm>
        </p:grpSpPr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3570" y="2170"/>
              <a:ext cx="0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3568" y="2669"/>
              <a:ext cx="4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1576388" y="2813731"/>
            <a:ext cx="3024187" cy="325438"/>
            <a:chOff x="975" y="1283"/>
            <a:chExt cx="1905" cy="205"/>
          </a:xfrm>
        </p:grpSpPr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H="1">
              <a:off x="979" y="1286"/>
              <a:ext cx="190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975" y="1283"/>
              <a:ext cx="0" cy="20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40"/>
          <p:cNvGrpSpPr>
            <a:grpSpLocks/>
          </p:cNvGrpSpPr>
          <p:nvPr/>
        </p:nvGrpSpPr>
        <p:grpSpPr bwMode="auto">
          <a:xfrm>
            <a:off x="1568450" y="3414713"/>
            <a:ext cx="550863" cy="482600"/>
            <a:chOff x="970" y="1846"/>
            <a:chExt cx="347" cy="304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974" y="1846"/>
              <a:ext cx="0" cy="30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970" y="2150"/>
              <a:ext cx="3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1568450" y="3897313"/>
            <a:ext cx="544513" cy="823912"/>
            <a:chOff x="970" y="2150"/>
            <a:chExt cx="343" cy="519"/>
          </a:xfrm>
        </p:grpSpPr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974" y="2150"/>
              <a:ext cx="0" cy="5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970" y="2669"/>
              <a:ext cx="3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1574800" y="4721225"/>
            <a:ext cx="541338" cy="792163"/>
            <a:chOff x="974" y="2669"/>
            <a:chExt cx="341" cy="499"/>
          </a:xfrm>
        </p:grpSpPr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974" y="2669"/>
              <a:ext cx="0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979" y="316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49"/>
          <p:cNvGrpSpPr>
            <a:grpSpLocks/>
          </p:cNvGrpSpPr>
          <p:nvPr/>
        </p:nvGrpSpPr>
        <p:grpSpPr bwMode="auto">
          <a:xfrm>
            <a:off x="1568450" y="5513388"/>
            <a:ext cx="544513" cy="808037"/>
            <a:chOff x="970" y="3168"/>
            <a:chExt cx="343" cy="509"/>
          </a:xfrm>
        </p:grpSpPr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974" y="3168"/>
              <a:ext cx="0" cy="50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970" y="3677"/>
              <a:ext cx="3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360348"/>
              </p:ext>
            </p:extLst>
          </p:nvPr>
        </p:nvGraphicFramePr>
        <p:xfrm>
          <a:off x="617538" y="2976450"/>
          <a:ext cx="1930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Photo Editor Photo" r:id="rId16" imgW="1428949" imgH="438095" progId="MSPhotoEd.3">
                  <p:embed/>
                </p:oleObj>
              </mc:Choice>
              <mc:Fallback>
                <p:oleObj name="Photo Editor Photo" r:id="rId16" imgW="1428949" imgH="43809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1" t="1591" r="1140" b="2122"/>
                      <a:stretch>
                        <a:fillRect/>
                      </a:stretch>
                    </p:blipFill>
                    <p:spPr bwMode="auto">
                      <a:xfrm>
                        <a:off x="617538" y="2976450"/>
                        <a:ext cx="1930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21874"/>
              </p:ext>
            </p:extLst>
          </p:nvPr>
        </p:nvGraphicFramePr>
        <p:xfrm>
          <a:off x="3641725" y="2060575"/>
          <a:ext cx="1917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Photo Editor Photo" r:id="rId18" imgW="1438095" imgH="457143" progId="MSPhotoEd.3">
                  <p:embed/>
                </p:oleObj>
              </mc:Choice>
              <mc:Fallback>
                <p:oleObj name="Photo Editor Photo" r:id="rId18" imgW="1438095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66" t="1273" r="1698" b="1527"/>
                      <a:stretch>
                        <a:fillRect/>
                      </a:stretch>
                    </p:blipFill>
                    <p:spPr bwMode="auto">
                      <a:xfrm>
                        <a:off x="3641725" y="2060575"/>
                        <a:ext cx="1917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03853"/>
              </p:ext>
            </p:extLst>
          </p:nvPr>
        </p:nvGraphicFramePr>
        <p:xfrm>
          <a:off x="4729162" y="2976450"/>
          <a:ext cx="19272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Photo Editor Photo" r:id="rId20" imgW="1428949" imgH="457143" progId="MSPhotoEd.3">
                  <p:embed/>
                </p:oleObj>
              </mc:Choice>
              <mc:Fallback>
                <p:oleObj name="Photo Editor Photo" r:id="rId20" imgW="1428949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2" t="2036" r="488" b="3053"/>
                      <a:stretch>
                        <a:fillRect/>
                      </a:stretch>
                    </p:blipFill>
                    <p:spPr bwMode="auto">
                      <a:xfrm>
                        <a:off x="4729162" y="2976450"/>
                        <a:ext cx="19272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8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9906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Emotional Intelligence: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Key Leadership Trait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76200" y="533400"/>
            <a:ext cx="44386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3200">
              <a:latin typeface="Arial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74750" y="5330825"/>
            <a:ext cx="222408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Accounting, business planning, etc.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632200" y="5426075"/>
            <a:ext cx="2544763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Analytical reasoning, quantitative analysis, etc.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370638" y="5387975"/>
            <a:ext cx="2620962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Ability to work with others, passion for work, etc.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6249988" y="5162550"/>
            <a:ext cx="2192337" cy="1238250"/>
            <a:chOff x="4012" y="2502"/>
            <a:chExt cx="1381" cy="780"/>
          </a:xfrm>
        </p:grpSpPr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066" y="2556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012" y="2502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043" y="2533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Emotional intelligence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  <p:cxnSp>
        <p:nvCxnSpPr>
          <p:cNvPr id="25" name="AutoShape 37"/>
          <p:cNvCxnSpPr>
            <a:cxnSpLocks noChangeShapeType="1"/>
          </p:cNvCxnSpPr>
          <p:nvPr/>
        </p:nvCxnSpPr>
        <p:spPr bwMode="auto">
          <a:xfrm flipH="1">
            <a:off x="1984375" y="3929063"/>
            <a:ext cx="2641600" cy="1233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AutoShape 38"/>
          <p:cNvCxnSpPr>
            <a:cxnSpLocks noChangeShapeType="1"/>
          </p:cNvCxnSpPr>
          <p:nvPr/>
        </p:nvCxnSpPr>
        <p:spPr bwMode="auto">
          <a:xfrm>
            <a:off x="4625975" y="3929063"/>
            <a:ext cx="9525" cy="1233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</p:cxnSp>
      <p:cxnSp>
        <p:nvCxnSpPr>
          <p:cNvPr id="27" name="AutoShape 39"/>
          <p:cNvCxnSpPr>
            <a:cxnSpLocks noChangeShapeType="1"/>
          </p:cNvCxnSpPr>
          <p:nvPr/>
        </p:nvCxnSpPr>
        <p:spPr bwMode="auto">
          <a:xfrm>
            <a:off x="4625975" y="3929063"/>
            <a:ext cx="2678113" cy="1233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</p:cxn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467100" y="2892425"/>
            <a:ext cx="294957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Accounting, business planning, etc.</a:t>
            </a:r>
          </a:p>
        </p:txBody>
      </p:sp>
      <p:grpSp>
        <p:nvGrpSpPr>
          <p:cNvPr id="35" name="Group 25"/>
          <p:cNvGrpSpPr>
            <a:grpSpLocks/>
          </p:cNvGrpSpPr>
          <p:nvPr/>
        </p:nvGrpSpPr>
        <p:grpSpPr bwMode="auto">
          <a:xfrm>
            <a:off x="3222626" y="2505075"/>
            <a:ext cx="2907468" cy="1457325"/>
            <a:chOff x="662" y="2378"/>
            <a:chExt cx="1381" cy="780"/>
          </a:xfrm>
        </p:grpSpPr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716" y="2432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662" y="2378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93" y="2409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5F5F5F"/>
                    </a:outerShdw>
                  </a:effectLst>
                  <a:latin typeface="+mn-lt"/>
                </a:rPr>
                <a:t>Successful traits of leaders at the highest level</a:t>
              </a:r>
            </a:p>
          </p:txBody>
        </p:sp>
      </p:grp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3521075" y="5181600"/>
            <a:ext cx="2192337" cy="1238250"/>
            <a:chOff x="4012" y="2502"/>
            <a:chExt cx="1381" cy="780"/>
          </a:xfrm>
        </p:grpSpPr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4066" y="2556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4012" y="2502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4043" y="2533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Cognitive abilities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593725" y="4168775"/>
            <a:ext cx="2620962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Ability to work with others, passion for work, etc.</a:t>
            </a:r>
          </a:p>
        </p:txBody>
      </p:sp>
      <p:grpSp>
        <p:nvGrpSpPr>
          <p:cNvPr id="45" name="Group 33"/>
          <p:cNvGrpSpPr>
            <a:grpSpLocks/>
          </p:cNvGrpSpPr>
          <p:nvPr/>
        </p:nvGrpSpPr>
        <p:grpSpPr bwMode="auto">
          <a:xfrm>
            <a:off x="719138" y="5181600"/>
            <a:ext cx="2192337" cy="1238250"/>
            <a:chOff x="4012" y="2502"/>
            <a:chExt cx="1381" cy="780"/>
          </a:xfrm>
        </p:grpSpPr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4066" y="2556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4012" y="2502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4043" y="2533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Technical skills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1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Emotional Intelligence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2590801"/>
            <a:ext cx="7010400" cy="3276600"/>
          </a:xfrm>
          <a:noFill/>
          <a:ln/>
        </p:spPr>
        <p:txBody>
          <a:bodyPr/>
          <a:lstStyle/>
          <a:p>
            <a:r>
              <a:rPr lang="en-US" sz="2800" dirty="0" smtClean="0"/>
              <a:t>Five components of emotional intelligence</a:t>
            </a:r>
          </a:p>
          <a:p>
            <a:pPr lvl="1"/>
            <a:r>
              <a:rPr lang="en-US" dirty="0" smtClean="0"/>
              <a:t>Self-awareness</a:t>
            </a:r>
          </a:p>
          <a:p>
            <a:pPr lvl="1"/>
            <a:r>
              <a:rPr lang="en-US" dirty="0" smtClean="0"/>
              <a:t>Self-regulation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Empathy</a:t>
            </a:r>
          </a:p>
          <a:p>
            <a:pPr lvl="1"/>
            <a:r>
              <a:rPr lang="en-US" dirty="0" smtClean="0"/>
              <a:t>Social skill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0965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Developing a Learning Organization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773363"/>
            <a:ext cx="8229600" cy="2789237"/>
          </a:xfrm>
          <a:noFill/>
          <a:ln/>
        </p:spPr>
        <p:txBody>
          <a:bodyPr/>
          <a:lstStyle/>
          <a:p>
            <a:r>
              <a:rPr lang="en-US" dirty="0" smtClean="0"/>
              <a:t>Successful learning organizations</a:t>
            </a:r>
          </a:p>
          <a:p>
            <a:pPr lvl="1"/>
            <a:r>
              <a:rPr lang="en-US" dirty="0" smtClean="0"/>
              <a:t>Create a proactive, creative approach to the unknown</a:t>
            </a:r>
          </a:p>
          <a:p>
            <a:pPr lvl="1"/>
            <a:r>
              <a:rPr lang="en-US" dirty="0" smtClean="0"/>
              <a:t>Actively solicit the involvement of employees at all levels</a:t>
            </a:r>
          </a:p>
          <a:p>
            <a:pPr lvl="1"/>
            <a:r>
              <a:rPr lang="en-US" dirty="0" smtClean="0"/>
              <a:t>Enable all employees to use their intelligence and apply their imagination</a:t>
            </a:r>
          </a:p>
        </p:txBody>
      </p:sp>
    </p:spTree>
    <p:extLst>
      <p:ext uri="{BB962C8B-B14F-4D97-AF65-F5344CB8AC3E}">
        <p14:creationId xmlns:p14="http://schemas.microsoft.com/office/powerpoint/2010/main" val="4833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Developing a Learning Organization</a:t>
            </a:r>
            <a:endParaRPr lang="en-US" sz="4400" dirty="0"/>
          </a:p>
        </p:txBody>
      </p:sp>
      <p:pic>
        <p:nvPicPr>
          <p:cNvPr id="4" name="Picture 5" descr="des30417_110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64332"/>
          <a:stretch/>
        </p:blipFill>
        <p:spPr bwMode="auto">
          <a:xfrm>
            <a:off x="76200" y="2286000"/>
            <a:ext cx="8915400" cy="138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es30417_1105"/>
          <p:cNvPicPr>
            <a:picLocks noChangeAspect="1" noChangeArrowheads="1"/>
          </p:cNvPicPr>
          <p:nvPr/>
        </p:nvPicPr>
        <p:blipFill rotWithShape="1">
          <a:blip r:embed="rId2" cstate="print"/>
          <a:srcRect t="35667" r="94180"/>
          <a:stretch/>
        </p:blipFill>
        <p:spPr bwMode="auto">
          <a:xfrm>
            <a:off x="76200" y="3672114"/>
            <a:ext cx="518886" cy="250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es30417_1105"/>
          <p:cNvPicPr>
            <a:picLocks noChangeAspect="1" noChangeArrowheads="1"/>
          </p:cNvPicPr>
          <p:nvPr/>
        </p:nvPicPr>
        <p:blipFill rotWithShape="1">
          <a:blip r:embed="rId2" cstate="print"/>
          <a:srcRect t="95798"/>
          <a:stretch/>
        </p:blipFill>
        <p:spPr bwMode="auto">
          <a:xfrm>
            <a:off x="76200" y="6008914"/>
            <a:ext cx="8915400" cy="1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0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Inspiring and Motivating People with a Mission or Purpose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2773363"/>
            <a:ext cx="8229600" cy="3017837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A Learning environment involves:</a:t>
            </a:r>
          </a:p>
          <a:p>
            <a:pPr lvl="1"/>
            <a:r>
              <a:rPr lang="en-US" dirty="0" smtClean="0">
                <a:cs typeface="Arial" charset="0"/>
              </a:rPr>
              <a:t>Organization-wide commitment to change</a:t>
            </a:r>
          </a:p>
          <a:p>
            <a:pPr lvl="1"/>
            <a:r>
              <a:rPr lang="en-US" dirty="0" smtClean="0">
                <a:cs typeface="Arial" charset="0"/>
              </a:rPr>
              <a:t>An action orientation</a:t>
            </a:r>
          </a:p>
          <a:p>
            <a:pPr lvl="1"/>
            <a:r>
              <a:rPr lang="en-US" dirty="0" smtClean="0">
                <a:cs typeface="Arial" charset="0"/>
              </a:rPr>
              <a:t>Applicable tools and methods</a:t>
            </a:r>
          </a:p>
          <a:p>
            <a:pPr lvl="1"/>
            <a:r>
              <a:rPr lang="en-US" dirty="0" smtClean="0">
                <a:cs typeface="Arial" charset="0"/>
              </a:rPr>
              <a:t>Guiding philosophy</a:t>
            </a:r>
          </a:p>
          <a:p>
            <a:pPr lvl="1"/>
            <a:r>
              <a:rPr lang="en-US" dirty="0" smtClean="0">
                <a:cs typeface="Arial" charset="0"/>
              </a:rPr>
              <a:t>Inspired and motivated people with a purpose</a:t>
            </a:r>
          </a:p>
        </p:txBody>
      </p:sp>
    </p:spTree>
    <p:extLst>
      <p:ext uri="{BB962C8B-B14F-4D97-AF65-F5344CB8AC3E}">
        <p14:creationId xmlns:p14="http://schemas.microsoft.com/office/powerpoint/2010/main" val="678415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622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200" dirty="0" smtClean="0">
                <a:latin typeface="Arial" charset="0"/>
                <a:cs typeface="Arial" charset="0"/>
              </a:rPr>
              <a:t>Managing Innovation and Fostering Corporate Entrepreneurship</a:t>
            </a:r>
            <a:endParaRPr lang="en-US" sz="42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25801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Traditional Approach to Strategic Control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4268787"/>
            <a:ext cx="8075613" cy="24368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Traditional approach is </a:t>
            </a:r>
            <a:r>
              <a:rPr lang="en-US" b="1" dirty="0" smtClean="0"/>
              <a:t>sequential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Strategies are formulated and top management sets 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Strategies are implemented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Performance is compared to the desired standard and measured against the predetermined goal set</a:t>
            </a:r>
          </a:p>
        </p:txBody>
      </p:sp>
      <p:pic>
        <p:nvPicPr>
          <p:cNvPr id="41990" name="Picture 6" descr="des02466_ex09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401887"/>
            <a:ext cx="6502400" cy="1789113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52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8862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A. dedication to maintaining the status quo.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2590800"/>
            <a:ext cx="7924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According to the text, effective leadership is like a three-legged stool consisting of all of the following </a:t>
            </a:r>
            <a:r>
              <a:rPr lang="en-US" sz="2800" i="1" dirty="0" smtClean="0">
                <a:latin typeface="+mn-lt"/>
              </a:rPr>
              <a:t>except</a:t>
            </a:r>
            <a:r>
              <a:rPr lang="en-US" sz="2800" dirty="0" smtClean="0">
                <a:latin typeface="+mn-lt"/>
              </a:rPr>
              <a:t>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nurturing a culture dedicated to excellence and ethical behavior.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C. determining a direction.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designing the organization.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0493297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961144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All of the following constitute organizational bases of a leader's power </a:t>
            </a:r>
            <a:r>
              <a:rPr lang="en-US" sz="2800" i="1" dirty="0" smtClean="0">
                <a:latin typeface="+mn-lt"/>
              </a:rPr>
              <a:t>except</a:t>
            </a:r>
            <a:r>
              <a:rPr lang="en-US" sz="2800" dirty="0" smtClean="0">
                <a:latin typeface="+mn-lt"/>
              </a:rPr>
              <a:t>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legitimate power.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reward power.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coercive power.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6583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referent power.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9535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3400" y="3048000"/>
            <a:ext cx="815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The three broad sets of capabilities that a leader should possess include all of the following </a:t>
            </a:r>
            <a:r>
              <a:rPr lang="en-US" sz="2800" i="1" dirty="0" smtClean="0">
                <a:latin typeface="+mn-lt"/>
              </a:rPr>
              <a:t>except</a:t>
            </a:r>
            <a:r>
              <a:rPr lang="en-US" sz="2800" dirty="0" smtClean="0">
                <a:latin typeface="+mn-lt"/>
              </a:rPr>
              <a:t>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technical skills.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cognitive abilities.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emotional intelligence.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81078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calculative abilities.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9248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2380595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Which of the following is </a:t>
            </a:r>
            <a:r>
              <a:rPr lang="en-US" sz="2800" i="1" dirty="0" smtClean="0">
                <a:latin typeface="+mn-lt"/>
              </a:rPr>
              <a:t>NOT</a:t>
            </a:r>
            <a:r>
              <a:rPr lang="en-US" sz="2800" dirty="0" smtClean="0">
                <a:latin typeface="+mn-lt"/>
              </a:rPr>
              <a:t> a characteristic of a successful learning organization?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They create a proactive, creative approach to the unknown.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They actively solicit the involvement of employees at all levels.</a:t>
            </a:r>
            <a:br>
              <a:rPr lang="en-US" sz="2800" dirty="0" smtClean="0">
                <a:latin typeface="+mn-lt"/>
              </a:rPr>
            </a:br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They enable everyone to use their intelligence and apply their imagination.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530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They regularly engage in activities to reinforce the status quo.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5449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Managing Innovation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0225" cy="4114800"/>
          </a:xfrm>
          <a:noFill/>
          <a:ln/>
        </p:spPr>
        <p:txBody>
          <a:bodyPr/>
          <a:lstStyle/>
          <a:p>
            <a:r>
              <a:rPr lang="en-US" sz="2500" dirty="0" smtClean="0"/>
              <a:t>Innovation involves using new knowledge to transform organizational processes or create commercially viable products and services</a:t>
            </a:r>
          </a:p>
          <a:p>
            <a:r>
              <a:rPr lang="en-US" sz="2500" dirty="0" smtClean="0"/>
              <a:t>Innovation occurs when </a:t>
            </a:r>
            <a:r>
              <a:rPr lang="en-US" sz="2500" i="1" dirty="0" smtClean="0"/>
              <a:t>_________________________ ______________________</a:t>
            </a:r>
            <a:endParaRPr lang="en-US" sz="2500" dirty="0" smtClean="0"/>
          </a:p>
          <a:p>
            <a:r>
              <a:rPr lang="en-US" sz="2500" dirty="0" smtClean="0"/>
              <a:t>Sources of new knowledge</a:t>
            </a:r>
          </a:p>
          <a:p>
            <a:pPr lvl="1"/>
            <a:r>
              <a:rPr lang="en-US" sz="2100" dirty="0" smtClean="0"/>
              <a:t>Latest technology</a:t>
            </a:r>
          </a:p>
          <a:p>
            <a:pPr lvl="1"/>
            <a:r>
              <a:rPr lang="en-US" sz="2100" dirty="0" smtClean="0"/>
              <a:t>Results of experiments</a:t>
            </a:r>
          </a:p>
          <a:p>
            <a:pPr lvl="1"/>
            <a:r>
              <a:rPr lang="en-US" sz="2100" dirty="0" smtClean="0"/>
              <a:t>Creative insights</a:t>
            </a:r>
          </a:p>
          <a:p>
            <a:pPr lvl="1"/>
            <a:r>
              <a:rPr lang="en-US" sz="2100" dirty="0" smtClean="0"/>
              <a:t>Competitive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956467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Types of Innovation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84413"/>
            <a:ext cx="8150225" cy="38115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Degree of innovativeness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__________ innovation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Fundamental changes and breakthroughs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Evoke major departures from existing practices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Can be highly disruptive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Can transform or revolutionize a whole industry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__________ innovation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Enhance existing practices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Small improvements in products and processes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Evolutionary applications within existing paradigms</a:t>
            </a:r>
          </a:p>
        </p:txBody>
      </p:sp>
    </p:spTree>
    <p:extLst>
      <p:ext uri="{BB962C8B-B14F-4D97-AF65-F5344CB8AC3E}">
        <p14:creationId xmlns:p14="http://schemas.microsoft.com/office/powerpoint/2010/main" val="41715239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9600" y="3090862"/>
            <a:ext cx="8556625" cy="1844675"/>
            <a:chOff x="320" y="1210"/>
            <a:chExt cx="5390" cy="1162"/>
          </a:xfrm>
        </p:grpSpPr>
        <p:sp>
          <p:nvSpPr>
            <p:cNvPr id="5" name="Line 19"/>
            <p:cNvSpPr>
              <a:spLocks noChangeShapeType="1"/>
            </p:cNvSpPr>
            <p:nvPr/>
          </p:nvSpPr>
          <p:spPr bwMode="auto">
            <a:xfrm>
              <a:off x="701" y="1660"/>
              <a:ext cx="0" cy="71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5030" y="1661"/>
              <a:ext cx="0" cy="71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691" y="2016"/>
              <a:ext cx="43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320" y="1210"/>
              <a:ext cx="943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Radical Innovation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624" y="1211"/>
              <a:ext cx="108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Incremental Innovation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1276350" y="4370387"/>
            <a:ext cx="1568450" cy="1831975"/>
            <a:chOff x="740" y="2016"/>
            <a:chExt cx="988" cy="1154"/>
          </a:xfrm>
        </p:grpSpPr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1133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40" y="2593"/>
              <a:ext cx="988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Laparoscopic “keyhole” surgery</a:t>
              </a:r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2800350" y="4370387"/>
            <a:ext cx="1311275" cy="1831975"/>
            <a:chOff x="1700" y="2016"/>
            <a:chExt cx="826" cy="1154"/>
          </a:xfrm>
        </p:grpSpPr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1999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1700" y="2593"/>
              <a:ext cx="826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Speech recognition software</a:t>
              </a:r>
            </a:p>
          </p:txBody>
        </p: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4095750" y="4370387"/>
            <a:ext cx="1141413" cy="1282700"/>
            <a:chOff x="2516" y="2016"/>
            <a:chExt cx="719" cy="808"/>
          </a:xfrm>
        </p:grpSpPr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865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2516" y="2593"/>
              <a:ext cx="71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Polyester</a:t>
              </a:r>
            </a:p>
          </p:txBody>
        </p:sp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5499100" y="4370387"/>
            <a:ext cx="1250950" cy="2106613"/>
            <a:chOff x="3400" y="2016"/>
            <a:chExt cx="788" cy="1327"/>
          </a:xfrm>
        </p:grpSpPr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3731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400" y="2593"/>
              <a:ext cx="788" cy="7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Enterprise resource planning (ERP)</a:t>
              </a:r>
            </a:p>
          </p:txBody>
        </p: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7007225" y="4370387"/>
            <a:ext cx="914400" cy="1557338"/>
            <a:chOff x="4350" y="2016"/>
            <a:chExt cx="576" cy="981"/>
          </a:xfrm>
        </p:grpSpPr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4598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4350" y="2593"/>
              <a:ext cx="5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Frozen yogurt</a:t>
              </a:r>
            </a:p>
          </p:txBody>
        </p:sp>
      </p:grp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098675" y="2795587"/>
            <a:ext cx="1279525" cy="1573213"/>
            <a:chOff x="1258" y="1024"/>
            <a:chExt cx="806" cy="991"/>
          </a:xfrm>
        </p:grpSpPr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1575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258" y="1024"/>
              <a:ext cx="80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Fiber-optic cable</a:t>
              </a:r>
            </a:p>
          </p:txBody>
        </p: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3473450" y="2795587"/>
            <a:ext cx="1036638" cy="1573213"/>
            <a:chOff x="2124" y="1024"/>
            <a:chExt cx="653" cy="991"/>
          </a:xfrm>
        </p:grpSpPr>
        <p:sp>
          <p:nvSpPr>
            <p:cNvPr id="29" name="Line 43"/>
            <p:cNvSpPr>
              <a:spLocks noChangeShapeType="1"/>
            </p:cNvSpPr>
            <p:nvPr/>
          </p:nvSpPr>
          <p:spPr bwMode="auto">
            <a:xfrm>
              <a:off x="2431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2124" y="1024"/>
              <a:ext cx="653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Internet browser</a:t>
              </a:r>
            </a:p>
          </p:txBody>
        </p:sp>
      </p:grp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4521200" y="2824162"/>
            <a:ext cx="1646238" cy="1573213"/>
            <a:chOff x="2784" y="1024"/>
            <a:chExt cx="1037" cy="991"/>
          </a:xfrm>
        </p:grpSpPr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3287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2784" y="1024"/>
              <a:ext cx="1037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Online auction exchanges</a:t>
              </a:r>
            </a:p>
          </p:txBody>
        </p:sp>
      </p:grpSp>
      <p:grpSp>
        <p:nvGrpSpPr>
          <p:cNvPr id="34" name="Group 48"/>
          <p:cNvGrpSpPr>
            <a:grpSpLocks/>
          </p:cNvGrpSpPr>
          <p:nvPr/>
        </p:nvGrpSpPr>
        <p:grpSpPr bwMode="auto">
          <a:xfrm>
            <a:off x="6307138" y="2795587"/>
            <a:ext cx="930275" cy="1573213"/>
            <a:chOff x="3909" y="1024"/>
            <a:chExt cx="586" cy="991"/>
          </a:xfrm>
        </p:grpSpPr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4143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50"/>
            <p:cNvSpPr txBox="1">
              <a:spLocks noChangeArrowheads="1"/>
            </p:cNvSpPr>
            <p:nvPr/>
          </p:nvSpPr>
          <p:spPr bwMode="auto">
            <a:xfrm>
              <a:off x="3909" y="1024"/>
              <a:ext cx="58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Bubble wrap</a:t>
              </a:r>
            </a:p>
          </p:txBody>
        </p:sp>
      </p:grp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1143000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Continuum of Radical and Incremental Innovations</a:t>
            </a:r>
          </a:p>
        </p:txBody>
      </p:sp>
    </p:spTree>
    <p:extLst>
      <p:ext uri="{BB962C8B-B14F-4D97-AF65-F5344CB8AC3E}">
        <p14:creationId xmlns:p14="http://schemas.microsoft.com/office/powerpoint/2010/main" val="11610754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Types of Innovation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2589213"/>
            <a:ext cx="8150225" cy="3049587"/>
          </a:xfrm>
          <a:noFill/>
          <a:ln/>
        </p:spPr>
        <p:txBody>
          <a:bodyPr/>
          <a:lstStyle/>
          <a:p>
            <a:r>
              <a:rPr lang="en-US" dirty="0" smtClean="0"/>
              <a:t>Product and process innovations</a:t>
            </a:r>
          </a:p>
          <a:p>
            <a:pPr lvl="1"/>
            <a:r>
              <a:rPr lang="en-US" dirty="0" smtClean="0"/>
              <a:t>___________ innovation</a:t>
            </a:r>
          </a:p>
          <a:p>
            <a:pPr lvl="2"/>
            <a:r>
              <a:rPr lang="en-US" dirty="0" smtClean="0"/>
              <a:t>Refers to efforts to create product designs and applications of technology to develop new products for end users</a:t>
            </a:r>
          </a:p>
          <a:p>
            <a:pPr lvl="2"/>
            <a:r>
              <a:rPr lang="en-US" dirty="0" smtClean="0"/>
              <a:t>More _____ and common during ________of an industry’s life cycle</a:t>
            </a:r>
          </a:p>
          <a:p>
            <a:pPr lvl="2"/>
            <a:r>
              <a:rPr lang="en-US" dirty="0" smtClean="0"/>
              <a:t>Associated with _____________ strategies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573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Types of Innovation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1"/>
            <a:ext cx="8150225" cy="4267200"/>
          </a:xfrm>
          <a:noFill/>
          <a:ln/>
        </p:spPr>
        <p:txBody>
          <a:bodyPr/>
          <a:lstStyle/>
          <a:p>
            <a:r>
              <a:rPr lang="en-US" dirty="0" smtClean="0"/>
              <a:t>Product and process innovations</a:t>
            </a:r>
          </a:p>
          <a:p>
            <a:pPr lvl="1"/>
            <a:r>
              <a:rPr lang="en-US" dirty="0" smtClean="0"/>
              <a:t>____________ innovation</a:t>
            </a:r>
          </a:p>
          <a:p>
            <a:pPr lvl="2"/>
            <a:r>
              <a:rPr lang="en-US" dirty="0" smtClean="0"/>
              <a:t>Associated with improving the efficiency of an organizational process, especially manufacturing systems and operations</a:t>
            </a:r>
          </a:p>
          <a:p>
            <a:pPr lvl="2"/>
            <a:r>
              <a:rPr lang="en-US" dirty="0" smtClean="0"/>
              <a:t>Firms can </a:t>
            </a:r>
          </a:p>
          <a:p>
            <a:pPr lvl="3"/>
            <a:r>
              <a:rPr lang="en-US" dirty="0" smtClean="0"/>
              <a:t>Improve materials utilization</a:t>
            </a:r>
          </a:p>
          <a:p>
            <a:pPr lvl="3"/>
            <a:r>
              <a:rPr lang="en-US" dirty="0" smtClean="0"/>
              <a:t>Shorten cycle time</a:t>
            </a:r>
          </a:p>
          <a:p>
            <a:pPr lvl="3"/>
            <a:r>
              <a:rPr lang="en-US" dirty="0" smtClean="0"/>
              <a:t>Increase quality</a:t>
            </a:r>
          </a:p>
          <a:p>
            <a:pPr lvl="2"/>
            <a:r>
              <a:rPr lang="en-US" dirty="0" smtClean="0"/>
              <a:t>More likely to occur in ___________ of an industry’s life cycle</a:t>
            </a:r>
          </a:p>
          <a:p>
            <a:pPr lvl="2"/>
            <a:r>
              <a:rPr lang="en-US" dirty="0" smtClean="0"/>
              <a:t>Associated with ____________ strategies</a:t>
            </a:r>
          </a:p>
        </p:txBody>
      </p:sp>
    </p:spTree>
    <p:extLst>
      <p:ext uri="{BB962C8B-B14F-4D97-AF65-F5344CB8AC3E}">
        <p14:creationId xmlns:p14="http://schemas.microsoft.com/office/powerpoint/2010/main" val="6224282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20963"/>
            <a:ext cx="8229600" cy="2941637"/>
          </a:xfrm>
        </p:spPr>
        <p:txBody>
          <a:bodyPr/>
          <a:lstStyle/>
          <a:p>
            <a:r>
              <a:rPr lang="en-US" sz="2800" dirty="0" smtClean="0"/>
              <a:t>Seeds versus weeds</a:t>
            </a:r>
          </a:p>
          <a:p>
            <a:r>
              <a:rPr lang="en-US" sz="2800" dirty="0" smtClean="0"/>
              <a:t>Experience versus initiative</a:t>
            </a:r>
          </a:p>
          <a:p>
            <a:r>
              <a:rPr lang="en-US" sz="2800" dirty="0" smtClean="0"/>
              <a:t>Internal versus external staffing</a:t>
            </a:r>
          </a:p>
          <a:p>
            <a:r>
              <a:rPr lang="en-US" sz="2800" dirty="0" smtClean="0"/>
              <a:t>Building capabilities versus collaborating</a:t>
            </a:r>
          </a:p>
          <a:p>
            <a:r>
              <a:rPr lang="en-US" sz="2800" dirty="0" smtClean="0"/>
              <a:t>Incremental versus preemptive launch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Challenges of Innovation</a:t>
            </a:r>
          </a:p>
        </p:txBody>
      </p:sp>
    </p:spTree>
    <p:extLst>
      <p:ext uri="{BB962C8B-B14F-4D97-AF65-F5344CB8AC3E}">
        <p14:creationId xmlns:p14="http://schemas.microsoft.com/office/powerpoint/2010/main" val="29749242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1813" cy="4495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Control is based on a feedback loop from performance </a:t>
            </a:r>
            <a:r>
              <a:rPr lang="en-US" sz="2500" dirty="0"/>
              <a:t>measurement to strategy </a:t>
            </a:r>
            <a:r>
              <a:rPr lang="en-US" sz="2500" dirty="0" smtClean="0"/>
              <a:t>formulation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Typically involves lengthy time lags, often tied to the annual planning cycle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Little </a:t>
            </a:r>
            <a:r>
              <a:rPr lang="en-US" sz="2300" dirty="0"/>
              <a:t>or no action </a:t>
            </a:r>
            <a:r>
              <a:rPr lang="en-US" sz="2300" dirty="0" smtClean="0"/>
              <a:t>is taken </a:t>
            </a:r>
            <a:r>
              <a:rPr lang="en-US" sz="2300" dirty="0"/>
              <a:t>to revise strategies, goals and objectives until the end of the time </a:t>
            </a:r>
            <a:r>
              <a:rPr lang="en-US" sz="2300" dirty="0" smtClean="0"/>
              <a:t>period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This </a:t>
            </a:r>
            <a:r>
              <a:rPr lang="en-US" sz="2300" dirty="0"/>
              <a:t>“single-loop” learning control system simply compares actual performance to a predetermined goal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Most appropriate when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Environment is </a:t>
            </a:r>
            <a:r>
              <a:rPr lang="en-US" sz="2300" b="1" dirty="0" smtClean="0"/>
              <a:t>stable </a:t>
            </a:r>
            <a:r>
              <a:rPr lang="en-US" sz="2300" dirty="0" smtClean="0"/>
              <a:t>and </a:t>
            </a:r>
            <a:r>
              <a:rPr lang="en-US" sz="2300" b="1" dirty="0" smtClean="0"/>
              <a:t>simple </a:t>
            </a:r>
            <a:endParaRPr lang="en-US" sz="2300" b="1" dirty="0" smtClean="0"/>
          </a:p>
          <a:p>
            <a:pPr lvl="1">
              <a:lnSpc>
                <a:spcPct val="90000"/>
              </a:lnSpc>
            </a:pPr>
            <a:r>
              <a:rPr lang="en-US" sz="2300" dirty="0" smtClean="0"/>
              <a:t>Goals and objectives can be measured with </a:t>
            </a:r>
            <a:r>
              <a:rPr lang="en-US" sz="2300" b="1" dirty="0" smtClean="0"/>
              <a:t>certainty</a:t>
            </a:r>
            <a:endParaRPr lang="en-US" sz="2300" b="1" dirty="0" smtClean="0"/>
          </a:p>
          <a:p>
            <a:pPr lvl="1">
              <a:lnSpc>
                <a:spcPct val="90000"/>
              </a:lnSpc>
            </a:pPr>
            <a:r>
              <a:rPr lang="en-US" sz="2300" dirty="0" smtClean="0"/>
              <a:t>Little need for </a:t>
            </a:r>
            <a:r>
              <a:rPr lang="en-US" sz="2300" b="1" dirty="0" smtClean="0"/>
              <a:t>performance</a:t>
            </a:r>
            <a:endParaRPr lang="en-US" sz="2300" b="1" dirty="0" smtClean="0"/>
          </a:p>
          <a:p>
            <a:pPr lvl="1">
              <a:lnSpc>
                <a:spcPct val="80000"/>
              </a:lnSpc>
            </a:pPr>
            <a:endParaRPr lang="en-US" sz="2100" dirty="0" smtClean="0"/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30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Traditional Approach to Strategic Control</a:t>
            </a:r>
          </a:p>
        </p:txBody>
      </p:sp>
    </p:spTree>
    <p:extLst>
      <p:ext uri="{BB962C8B-B14F-4D97-AF65-F5344CB8AC3E}">
        <p14:creationId xmlns:p14="http://schemas.microsoft.com/office/powerpoint/2010/main" val="40933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Corporate Entrepreneurship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33400" y="2286000"/>
            <a:ext cx="8077200" cy="3733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800" dirty="0" smtClean="0">
                <a:latin typeface="+mn-lt"/>
                <a:cs typeface="+mn-cs"/>
              </a:rPr>
              <a:t>Two primary aims:</a:t>
            </a:r>
          </a:p>
          <a:p>
            <a:pPr marL="639763" lvl="1" indent="-246063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___________________________________ </a:t>
            </a:r>
          </a:p>
          <a:p>
            <a:pPr marL="639763" lvl="1" indent="-246063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___________________________________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800" dirty="0" smtClean="0">
                <a:latin typeface="+mn-lt"/>
                <a:cs typeface="+mn-cs"/>
              </a:rPr>
              <a:t>Blue Ocean vs. Red Ocean</a:t>
            </a:r>
          </a:p>
          <a:p>
            <a:pPr marL="639763" lvl="1" indent="-246063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Companies that are willing to venture into market spaces where there is little or no competition – labeled “blue oceans” – will outperform those firms that limit growth to incremental improvements in competitively crowded industries – labeled “red oceans”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400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Corporate Entrepreneurship – Two Approaches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1"/>
            <a:ext cx="8150225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Focused approaches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_______________________________________________ _______________________________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Corporate entrepreneurship is usually the domain of autonomous work groups that pursue entrepreneurial aims independent of the rest of the firm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Advantage</a:t>
            </a:r>
            <a:r>
              <a:rPr lang="en-US" dirty="0" smtClean="0"/>
              <a:t>: free entrepreneurial team members to think and act without the constraints imposed by existing organizational norms and routines.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Disadvantage</a:t>
            </a:r>
            <a:r>
              <a:rPr lang="en-US" dirty="0" smtClean="0"/>
              <a:t>: isolate from the corporate mainstream, may fail to obtain the resources or support needed</a:t>
            </a:r>
          </a:p>
        </p:txBody>
      </p:sp>
    </p:spTree>
    <p:extLst>
      <p:ext uri="{BB962C8B-B14F-4D97-AF65-F5344CB8AC3E}">
        <p14:creationId xmlns:p14="http://schemas.microsoft.com/office/powerpoint/2010/main" val="6550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1143000"/>
          </a:xfrm>
        </p:spPr>
        <p:txBody>
          <a:bodyPr/>
          <a:lstStyle/>
          <a:p>
            <a:pPr algn="ctr"/>
            <a:r>
              <a:rPr lang="en-US" sz="4200" dirty="0" smtClean="0"/>
              <a:t>Corporate Entrepreneurship – Two Approaches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64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Dispersed approaches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_______________________________________________________ ______________________________________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Two related aspects: entrepreneurial cultures and product champions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100" u="sng" dirty="0" smtClean="0"/>
              <a:t>Advantages</a:t>
            </a:r>
            <a:r>
              <a:rPr lang="en-US" sz="21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Organizational members don’t have to be reminded to think entrepreneurially or be willing to change (the ability to change – core capability)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Stakeholders can bring new ideas or venture opportunities to anyone in the organization and expect them to be well-received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100" u="sng" dirty="0" smtClean="0"/>
              <a:t>Disadvantage</a:t>
            </a:r>
            <a:r>
              <a:rPr lang="en-US" sz="21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Firm may feel they must change for the sake for change, causing them to lose vital competencies or spend to much on R&amp;D</a:t>
            </a:r>
          </a:p>
        </p:txBody>
      </p:sp>
    </p:spTree>
    <p:extLst>
      <p:ext uri="{BB962C8B-B14F-4D97-AF65-F5344CB8AC3E}">
        <p14:creationId xmlns:p14="http://schemas.microsoft.com/office/powerpoint/2010/main" val="23630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Entrepreneurial Orientation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44763"/>
            <a:ext cx="8229600" cy="3475037"/>
          </a:xfrm>
        </p:spPr>
        <p:txBody>
          <a:bodyPr/>
          <a:lstStyle/>
          <a:p>
            <a:r>
              <a:rPr lang="en-US" sz="2500" dirty="0" smtClean="0"/>
              <a:t>EO refers to the strategy-making practices that businesses use in identifying and launching corporate ventures</a:t>
            </a:r>
          </a:p>
          <a:p>
            <a:r>
              <a:rPr lang="en-US" sz="2500" dirty="0" smtClean="0"/>
              <a:t>Represents a frame of mind and a perspective toward entrepreneurship that is reflected in a firm’s ongoing processes and corporate culture</a:t>
            </a:r>
          </a:p>
          <a:p>
            <a:r>
              <a:rPr lang="en-US" sz="2500" dirty="0" smtClean="0"/>
              <a:t>Has five dimensions</a:t>
            </a:r>
          </a:p>
        </p:txBody>
      </p:sp>
    </p:spTree>
    <p:extLst>
      <p:ext uri="{BB962C8B-B14F-4D97-AF65-F5344CB8AC3E}">
        <p14:creationId xmlns:p14="http://schemas.microsoft.com/office/powerpoint/2010/main" val="41187381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989013" y="838200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+mj-lt"/>
              </a:rPr>
              <a:t>Entrepreneurial Orientation</a:t>
            </a:r>
          </a:p>
        </p:txBody>
      </p:sp>
      <p:pic>
        <p:nvPicPr>
          <p:cNvPr id="13" name="Picture 6" descr="des30417_12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26"/>
          <a:stretch/>
        </p:blipFill>
        <p:spPr bwMode="auto">
          <a:xfrm>
            <a:off x="688975" y="2198461"/>
            <a:ext cx="7997825" cy="42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65175" y="6400800"/>
            <a:ext cx="7769225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Contemporary Approach to Strategic Control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4648200"/>
            <a:ext cx="8150225" cy="1828800"/>
          </a:xfrm>
          <a:noFill/>
          <a:ln/>
        </p:spPr>
        <p:txBody>
          <a:bodyPr/>
          <a:lstStyle/>
          <a:p>
            <a:r>
              <a:rPr lang="en-US" sz="2500" dirty="0" smtClean="0"/>
              <a:t>Relationships between strategy formulation, implementation and control are highly </a:t>
            </a:r>
            <a:r>
              <a:rPr lang="en-US" sz="2500" b="1" dirty="0" smtClean="0"/>
              <a:t>interactive</a:t>
            </a:r>
            <a:endParaRPr lang="en-US" sz="2500" b="1" dirty="0" smtClean="0"/>
          </a:p>
          <a:p>
            <a:r>
              <a:rPr lang="en-US" sz="2500" dirty="0" smtClean="0"/>
              <a:t>Includes both the informational and behavior components of strategic control</a:t>
            </a:r>
            <a:endParaRPr lang="en-US" sz="2100" dirty="0" smtClean="0"/>
          </a:p>
          <a:p>
            <a:pPr lvl="1"/>
            <a:endParaRPr lang="en-US" sz="2100" dirty="0" smtClean="0"/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4038" name="Picture 6" descr="des02466_ex09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7775"/>
            <a:ext cx="4330700" cy="1978025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77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Benefits of Continuous Monitoring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73363"/>
            <a:ext cx="8229600" cy="2560637"/>
          </a:xfrm>
        </p:spPr>
        <p:txBody>
          <a:bodyPr/>
          <a:lstStyle/>
          <a:p>
            <a:r>
              <a:rPr lang="en-US" dirty="0" smtClean="0"/>
              <a:t>Time lags are dramatically shortened</a:t>
            </a:r>
          </a:p>
          <a:p>
            <a:r>
              <a:rPr lang="en-US" dirty="0" smtClean="0"/>
              <a:t>Changes in the competitive environment are detected earlier</a:t>
            </a:r>
          </a:p>
          <a:p>
            <a:r>
              <a:rPr lang="en-US" dirty="0" smtClean="0"/>
              <a:t>The organization’s ability to respond with speed and flexibility is enhanced</a:t>
            </a:r>
          </a:p>
        </p:txBody>
      </p:sp>
    </p:spTree>
    <p:extLst>
      <p:ext uri="{BB962C8B-B14F-4D97-AF65-F5344CB8AC3E}">
        <p14:creationId xmlns:p14="http://schemas.microsoft.com/office/powerpoint/2010/main" val="15036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Behavioral Control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094037"/>
          </a:xfrm>
          <a:noFill/>
          <a:ln/>
        </p:spPr>
        <p:txBody>
          <a:bodyPr/>
          <a:lstStyle/>
          <a:p>
            <a:r>
              <a:rPr lang="en-US" dirty="0" smtClean="0"/>
              <a:t>Behavioral control is focused on implementation - doing things right</a:t>
            </a:r>
          </a:p>
          <a:p>
            <a:r>
              <a:rPr lang="en-US" dirty="0" smtClean="0"/>
              <a:t>Three key control “levers”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9" descr="des02466_ex09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387" y="3886200"/>
            <a:ext cx="4120213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9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</TotalTime>
  <Words>2699</Words>
  <Application>Microsoft Office PowerPoint</Application>
  <PresentationFormat>On-screen Show (4:3)</PresentationFormat>
  <Paragraphs>426</Paragraphs>
  <Slides>64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MS Mincho</vt:lpstr>
      <vt:lpstr>Arial</vt:lpstr>
      <vt:lpstr>Calibri</vt:lpstr>
      <vt:lpstr>Constantia</vt:lpstr>
      <vt:lpstr>HGP明朝E</vt:lpstr>
      <vt:lpstr>Tahoma</vt:lpstr>
      <vt:lpstr>Times New Roman</vt:lpstr>
      <vt:lpstr>Wingdings</vt:lpstr>
      <vt:lpstr>Wingdings 2</vt:lpstr>
      <vt:lpstr>Wingdings 3</vt:lpstr>
      <vt:lpstr>Flow</vt:lpstr>
      <vt:lpstr>Photo Editor Photo</vt:lpstr>
      <vt:lpstr>Strategic Control and Corporate Governance</vt:lpstr>
      <vt:lpstr>Strategic Control</vt:lpstr>
      <vt:lpstr>Informational Control</vt:lpstr>
      <vt:lpstr>Two Types of Control Systems</vt:lpstr>
      <vt:lpstr>Traditional Approach to Strategic Control</vt:lpstr>
      <vt:lpstr>Traditional Approach to Strategic Control</vt:lpstr>
      <vt:lpstr>Contemporary Approach to Strategic Control</vt:lpstr>
      <vt:lpstr>Benefits of Continuous Monitoring </vt:lpstr>
      <vt:lpstr>Behavioral Control</vt:lpstr>
      <vt:lpstr>PowerPoint Presentation</vt:lpstr>
      <vt:lpstr>Building a Strong and Effective Culture</vt:lpstr>
      <vt:lpstr>The Role of Culture</vt:lpstr>
      <vt:lpstr>Motivating with Rewards and Incentives</vt:lpstr>
      <vt:lpstr>Motivating with Rewards and Incentives – potential downside</vt:lpstr>
      <vt:lpstr>Agency Theory</vt:lpstr>
      <vt:lpstr>Agency Theory: Two Problems</vt:lpstr>
      <vt:lpstr>Governance Mechanisms: Aligning  the Interests of Owners and Managers</vt:lpstr>
      <vt:lpstr>Governance Mechanisms: Aligning  the Interests of Owners and Managers</vt:lpstr>
      <vt:lpstr>Governance Mechanisms: Aligning  the Interests of Owners and Managers</vt:lpstr>
      <vt:lpstr>Creating Effective Organizational Designs</vt:lpstr>
      <vt:lpstr>QUESTION</vt:lpstr>
      <vt:lpstr>QUESTION</vt:lpstr>
      <vt:lpstr>QUESTION</vt:lpstr>
      <vt:lpstr>Organizational Structure</vt:lpstr>
      <vt:lpstr>Vertical Differentiation</vt:lpstr>
      <vt:lpstr>Horizontal Differentiation</vt:lpstr>
      <vt:lpstr>Simple Structure</vt:lpstr>
      <vt:lpstr>Functional Structure</vt:lpstr>
      <vt:lpstr>Functional Structure</vt:lpstr>
      <vt:lpstr>Divisional Structure</vt:lpstr>
      <vt:lpstr>Divisional Structure</vt:lpstr>
      <vt:lpstr>Divisional Structure</vt:lpstr>
      <vt:lpstr>Variations of Divisional Structure</vt:lpstr>
      <vt:lpstr>Matrix Structure</vt:lpstr>
      <vt:lpstr>Matrix Structure</vt:lpstr>
      <vt:lpstr>Integration</vt:lpstr>
      <vt:lpstr>Boundaryless Organizations</vt:lpstr>
      <vt:lpstr>Strategic Leadership:  Creating a Learning Organization and an Ethical Organization</vt:lpstr>
      <vt:lpstr>QUESTION</vt:lpstr>
      <vt:lpstr>PowerPoint Presentation</vt:lpstr>
      <vt:lpstr>What is Leadership?</vt:lpstr>
      <vt:lpstr>Leadership: Three Interdependent Activities</vt:lpstr>
      <vt:lpstr>PowerPoint Presentation</vt:lpstr>
      <vt:lpstr>PowerPoint Presentation</vt:lpstr>
      <vt:lpstr>Emotional Intelligence</vt:lpstr>
      <vt:lpstr>Developing a Learning Organization</vt:lpstr>
      <vt:lpstr>Developing a Learning Organization</vt:lpstr>
      <vt:lpstr>Inspiring and Motivating People with a Mission or Purpose</vt:lpstr>
      <vt:lpstr>Managing Innovation and Fostering Corporate Entrepreneurship</vt:lpstr>
      <vt:lpstr>QUESTION</vt:lpstr>
      <vt:lpstr>QUESTION</vt:lpstr>
      <vt:lpstr>QUESTION</vt:lpstr>
      <vt:lpstr>QUESTION</vt:lpstr>
      <vt:lpstr>Managing Innovation</vt:lpstr>
      <vt:lpstr>Types of Innovation</vt:lpstr>
      <vt:lpstr>Continuum of Radical and Incremental Innovations</vt:lpstr>
      <vt:lpstr>Types of Innovation</vt:lpstr>
      <vt:lpstr>Types of Innovation</vt:lpstr>
      <vt:lpstr>Challenges of Innovation</vt:lpstr>
      <vt:lpstr>Corporate Entrepreneurship</vt:lpstr>
      <vt:lpstr>Corporate Entrepreneurship – Two Approaches</vt:lpstr>
      <vt:lpstr>Corporate Entrepreneurship – Two Approaches</vt:lpstr>
      <vt:lpstr>Entrepreneurial Orientation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380</cp:revision>
  <dcterms:created xsi:type="dcterms:W3CDTF">2006-08-16T00:00:00Z</dcterms:created>
  <dcterms:modified xsi:type="dcterms:W3CDTF">2015-12-09T16:40:39Z</dcterms:modified>
</cp:coreProperties>
</file>