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4"/>
  </p:notesMasterIdLst>
  <p:handoutMasterIdLst>
    <p:handoutMasterId r:id="rId15"/>
  </p:handoutMasterIdLst>
  <p:sldIdLst>
    <p:sldId id="455" r:id="rId2"/>
    <p:sldId id="519" r:id="rId3"/>
    <p:sldId id="518" r:id="rId4"/>
    <p:sldId id="514" r:id="rId5"/>
    <p:sldId id="509" r:id="rId6"/>
    <p:sldId id="520" r:id="rId7"/>
    <p:sldId id="521" r:id="rId8"/>
    <p:sldId id="525" r:id="rId9"/>
    <p:sldId id="522" r:id="rId10"/>
    <p:sldId id="526" r:id="rId11"/>
    <p:sldId id="527" r:id="rId12"/>
    <p:sldId id="528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DD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466" autoAdjust="0"/>
  </p:normalViewPr>
  <p:slideViewPr>
    <p:cSldViewPr>
      <p:cViewPr>
        <p:scale>
          <a:sx n="66" d="100"/>
          <a:sy n="66" d="100"/>
        </p:scale>
        <p:origin x="-1494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F5D8FF4-2998-48B0-AE60-2D1F1CFEC1D9}" type="datetimeFigureOut">
              <a:rPr lang="en-US"/>
              <a:pPr/>
              <a:t>11/16/2015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9C600EA-70C1-46D2-9124-5D76CC9B11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740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81C0E0-5B6C-4CDC-8328-6E41A8B56D8E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0B28D-0E42-42D9-8816-1D200C16B3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17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17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789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+mn-lt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0B28D-0E42-42D9-8816-1D200C16B38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88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institutional</a:t>
            </a:r>
            <a:r>
              <a:rPr lang="en-US" baseline="0" dirty="0" smtClean="0"/>
              <a:t> investors hold 50% of all listed corporate stock in the U.S.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Mutual Funds</a:t>
            </a:r>
          </a:p>
          <a:p>
            <a:r>
              <a:rPr lang="en-US" baseline="0" dirty="0" smtClean="0"/>
              <a:t>Pension Funds –two of the largest institutional investors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0B28D-0E42-42D9-8816-1D200C16B38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45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4F796F24-0149-4F48-AC50-B1B007B22EEC}" type="datetimeFigureOut">
              <a:rPr lang="en-US"/>
              <a:pPr/>
              <a:t>11/16/2015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65EBA697-F785-45EB-8765-656BF759B985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9DDC26-391D-4846-92AA-B0A6F95080AC}" type="datetimeFigureOut">
              <a:rPr lang="en-US"/>
              <a:pPr/>
              <a:t>11/16/2015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593D7A-C202-4DFD-A2B0-BDC6645C3A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E937EC-67F1-467E-A076-FC9A235EEEDF}" type="datetimeFigureOut">
              <a:rPr lang="en-US"/>
              <a:pPr/>
              <a:t>11/16/2015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77C588-4819-4AB1-BD26-09235309F4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015D1C-8B1D-44E1-9CC0-D3C434D17A40}" type="datetimeFigureOut">
              <a:rPr lang="en-US"/>
              <a:pPr/>
              <a:t>11/16/2015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4A2D8A-E03D-4D2B-9840-229B39349C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4D438B75-43F6-4F6B-958A-EFD94E308854}" type="datetimeFigureOut">
              <a:rPr lang="en-US"/>
              <a:pPr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A5913358-2BD6-4A77-BB3D-8D888C6F86F1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1295E7-3C33-423E-9111-CCD48E7B2731}" type="datetimeFigureOut">
              <a:rPr lang="en-US"/>
              <a:pPr/>
              <a:t>11/16/2015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659D19-B578-4E7E-9ECE-D555007503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82BE75-C945-4086-ABBB-32B6AE36EF7E}" type="datetimeFigureOut">
              <a:rPr lang="en-US"/>
              <a:pPr/>
              <a:t>11/16/2015</a:t>
            </a:fld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125838-69D5-461D-A067-32253C769D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6B53B1-85F8-45F4-B381-CC9715D6980B}" type="datetimeFigureOut">
              <a:rPr lang="en-US"/>
              <a:pPr/>
              <a:t>11/16/2015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9EE92A-E2CF-41C1-8081-105E174B29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46F79E-358C-40B1-B105-425F3226CD98}" type="datetimeFigureOut">
              <a:rPr lang="en-US"/>
              <a:pPr/>
              <a:t>11/16/2015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4C537D-89CF-478A-9F54-8097D195D6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D2DC95-4EB6-4951-A087-66EE7A3F4C38}" type="datetimeFigureOut">
              <a:rPr lang="en-US"/>
              <a:pPr/>
              <a:t>11/16/2015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5502E1-676B-4B2F-9649-B62369105A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0C1807-4992-4C3E-9D98-07A08DC3BD26}" type="datetimeFigureOut">
              <a:rPr lang="en-US"/>
              <a:pPr/>
              <a:t>11/16/2015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AAE01AF8-DBCD-49BA-B82D-1BD98BA7B2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45C75"/>
                </a:solidFill>
                <a:latin typeface="Constantia" pitchFamily="18" charset="0"/>
              </a:defRPr>
            </a:lvl1pPr>
          </a:lstStyle>
          <a:p>
            <a:fld id="{65011F55-C431-490D-A4DB-93B0EFA2924B}" type="datetimeFigureOut">
              <a:rPr lang="en-US"/>
              <a:pPr/>
              <a:t>11/16/2015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45C75"/>
                </a:solidFill>
                <a:latin typeface="Constantia" pitchFamily="18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45C75"/>
                </a:solidFill>
                <a:latin typeface="Constantia" pitchFamily="18" charset="0"/>
              </a:defRPr>
            </a:lvl1pPr>
          </a:lstStyle>
          <a:p>
            <a:fld id="{7F2B82AF-B652-4BFE-A890-AF79ED225D3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latin typeface="Constantia" pitchFamily="18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latin typeface="Constantia" pitchFamily="18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893" r:id="rId2"/>
    <p:sldLayoutId id="2147483902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903" r:id="rId9"/>
    <p:sldLayoutId id="2147483899" r:id="rId10"/>
    <p:sldLayoutId id="214748390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url?sa=i&amp;source=images&amp;cd=&amp;cad=rja&amp;docid=ZQAtR0h-nzieAM&amp;tbnid=fGH41wiQX6LShM:&amp;ved=0CAgQjRwwADjCAQ&amp;url=http://blhealthcare.com/board-directors.html&amp;ei=YupRUZ6hAorF2QWR7YCYCw&amp;psig=AFQjCNFRRZCBmhi4Gk4JQLx8p0WPChcJpg&amp;ust=1364409314073847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0"/>
            <a:ext cx="8686800" cy="12192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800" dirty="0" smtClean="0"/>
              <a:t>Strategic Control and Corporate </a:t>
            </a:r>
            <a:r>
              <a:rPr lang="en-US" sz="4800" smtClean="0"/>
              <a:t>Governa</a:t>
            </a:r>
            <a:r>
              <a:rPr lang="en-US" sz="5400" smtClean="0"/>
              <a:t>nce – 2</a:t>
            </a:r>
            <a:endParaRPr lang="en-US" sz="5400" dirty="0"/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533400" y="4191000"/>
            <a:ext cx="7854950" cy="2286000"/>
          </a:xfr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2800" dirty="0"/>
              <a:t>BUS 4750</a:t>
            </a:r>
          </a:p>
          <a:p>
            <a:pPr algn="ctr">
              <a:lnSpc>
                <a:spcPct val="90000"/>
              </a:lnSpc>
            </a:pPr>
            <a:r>
              <a:rPr lang="en-US" sz="2800" dirty="0"/>
              <a:t>Instructor: Dr. </a:t>
            </a:r>
            <a:r>
              <a:rPr lang="en-US" sz="2800" dirty="0" err="1"/>
              <a:t>Xiaodan</a:t>
            </a:r>
            <a:r>
              <a:rPr lang="en-US" sz="2800" dirty="0"/>
              <a:t> “Abby” Wang</a:t>
            </a:r>
          </a:p>
          <a:p>
            <a:pPr algn="ctr">
              <a:lnSpc>
                <a:spcPct val="90000"/>
              </a:lnSpc>
            </a:pPr>
            <a:r>
              <a:rPr lang="en-US" sz="2800" dirty="0"/>
              <a:t>Western Michigan University</a:t>
            </a:r>
          </a:p>
          <a:p>
            <a:pPr algn="ctr"/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5105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Strategic Management</a:t>
            </a:r>
            <a:r>
              <a:rPr lang="en-US" sz="48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/>
            </a:r>
            <a:br>
              <a:rPr lang="en-US" sz="48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20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Part 3 - Strategic Implementation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/>
              <a:t>Shareholder A</a:t>
            </a:r>
            <a:r>
              <a:rPr lang="en-US" sz="4800" dirty="0" smtClean="0"/>
              <a:t>ctivism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6163"/>
            <a:ext cx="8229600" cy="2332037"/>
          </a:xfrm>
        </p:spPr>
        <p:txBody>
          <a:bodyPr/>
          <a:lstStyle/>
          <a:p>
            <a:r>
              <a:rPr lang="en-US" dirty="0" smtClean="0"/>
              <a:t>Actions </a:t>
            </a:r>
            <a:r>
              <a:rPr lang="en-US" u="sng" dirty="0" smtClean="0"/>
              <a:t>by large shareholders, both institutions and individuals, </a:t>
            </a:r>
            <a:r>
              <a:rPr lang="en-US" dirty="0" smtClean="0"/>
              <a:t>to </a:t>
            </a:r>
            <a:r>
              <a:rPr lang="en-US" dirty="0" smtClean="0"/>
              <a:t>protect their interests when they feel that managerial actions diverge from shareholder value maximization.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618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Managerial </a:t>
            </a:r>
            <a:r>
              <a:rPr lang="en-US" sz="4400" dirty="0" smtClean="0"/>
              <a:t>Rewards </a:t>
            </a:r>
            <a:r>
              <a:rPr lang="en-US" sz="4400" dirty="0"/>
              <a:t>and </a:t>
            </a:r>
            <a:r>
              <a:rPr lang="en-US" sz="4400" dirty="0" smtClean="0"/>
              <a:t>Incentives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6163"/>
            <a:ext cx="8229600" cy="34750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500" u="sng" dirty="0" smtClean="0"/>
              <a:t>Executive ownership</a:t>
            </a:r>
            <a:endParaRPr lang="en-US" sz="2500" u="sng" dirty="0" smtClean="0"/>
          </a:p>
          <a:p>
            <a:pPr lvl="1">
              <a:lnSpc>
                <a:spcPct val="90000"/>
              </a:lnSpc>
            </a:pPr>
            <a:r>
              <a:rPr lang="en-US" sz="2300" dirty="0" smtClean="0"/>
              <a:t>Require executive to own stock in the firm </a:t>
            </a:r>
          </a:p>
          <a:p>
            <a:pPr>
              <a:lnSpc>
                <a:spcPct val="90000"/>
              </a:lnSpc>
            </a:pPr>
            <a:r>
              <a:rPr lang="en-US" sz="2500" u="sng" dirty="0" smtClean="0"/>
              <a:t>Incentive compensation</a:t>
            </a:r>
            <a:endParaRPr lang="en-US" sz="2500" u="sng" dirty="0" smtClean="0"/>
          </a:p>
          <a:p>
            <a:pPr lvl="1">
              <a:lnSpc>
                <a:spcPct val="90000"/>
              </a:lnSpc>
            </a:pPr>
            <a:r>
              <a:rPr lang="en-US" sz="2300" dirty="0"/>
              <a:t>Salaries </a:t>
            </a:r>
          </a:p>
          <a:p>
            <a:pPr lvl="1">
              <a:lnSpc>
                <a:spcPct val="90000"/>
              </a:lnSpc>
            </a:pPr>
            <a:r>
              <a:rPr lang="en-US" sz="2300" dirty="0"/>
              <a:t>Bonus plan</a:t>
            </a:r>
          </a:p>
          <a:p>
            <a:pPr lvl="1">
              <a:lnSpc>
                <a:spcPct val="90000"/>
              </a:lnSpc>
            </a:pPr>
            <a:r>
              <a:rPr lang="en-US" sz="2300" dirty="0"/>
              <a:t>Stock options</a:t>
            </a:r>
          </a:p>
          <a:p>
            <a:pPr>
              <a:lnSpc>
                <a:spcPct val="90000"/>
              </a:lnSpc>
            </a:pPr>
            <a:r>
              <a:rPr lang="en-US" sz="2500" u="sng" dirty="0" smtClean="0"/>
              <a:t>Threat of dismissal</a:t>
            </a:r>
            <a:endParaRPr lang="en-US" sz="2500" u="sng" dirty="0" smtClean="0"/>
          </a:p>
          <a:p>
            <a:pPr lvl="1">
              <a:lnSpc>
                <a:spcPct val="90000"/>
              </a:lnSpc>
            </a:pPr>
            <a:r>
              <a:rPr lang="en-US" sz="2300" dirty="0" smtClean="0"/>
              <a:t>Dismissal for poor performance as a realistic outcome</a:t>
            </a:r>
          </a:p>
          <a:p>
            <a:pPr marL="0" indent="0">
              <a:lnSpc>
                <a:spcPct val="90000"/>
              </a:lnSpc>
              <a:buNone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566631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1143000"/>
          </a:xfrm>
        </p:spPr>
        <p:txBody>
          <a:bodyPr/>
          <a:lstStyle/>
          <a:p>
            <a:pPr algn="ctr"/>
            <a:r>
              <a:rPr lang="en-US" sz="4400" dirty="0" smtClean="0"/>
              <a:t>External governance control mechanisms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20963"/>
            <a:ext cx="8229600" cy="2789237"/>
          </a:xfrm>
        </p:spPr>
        <p:txBody>
          <a:bodyPr/>
          <a:lstStyle/>
          <a:p>
            <a:r>
              <a:rPr lang="en-US" dirty="0" smtClean="0"/>
              <a:t>Market for corporate governance</a:t>
            </a:r>
          </a:p>
          <a:p>
            <a:r>
              <a:rPr lang="en-US" dirty="0" smtClean="0"/>
              <a:t>Auditors</a:t>
            </a:r>
          </a:p>
          <a:p>
            <a:r>
              <a:rPr lang="en-US" dirty="0" smtClean="0"/>
              <a:t>Banks and analysts</a:t>
            </a:r>
          </a:p>
          <a:p>
            <a:r>
              <a:rPr lang="en-US" dirty="0" smtClean="0"/>
              <a:t>Regulatory bodies</a:t>
            </a:r>
          </a:p>
          <a:p>
            <a:r>
              <a:rPr lang="en-US" dirty="0" smtClean="0"/>
              <a:t>Media and public activists </a:t>
            </a:r>
          </a:p>
        </p:txBody>
      </p:sp>
    </p:spTree>
    <p:extLst>
      <p:ext uri="{BB962C8B-B14F-4D97-AF65-F5344CB8AC3E}">
        <p14:creationId xmlns:p14="http://schemas.microsoft.com/office/powerpoint/2010/main" val="2779468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143000"/>
          </a:xfrm>
          <a:noFill/>
          <a:ln/>
        </p:spPr>
        <p:txBody>
          <a:bodyPr/>
          <a:lstStyle/>
          <a:p>
            <a:pPr algn="ctr"/>
            <a:r>
              <a:rPr lang="en-US" sz="4400" dirty="0" smtClean="0"/>
              <a:t>Corporate Governance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1"/>
            <a:ext cx="8226425" cy="4038599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Strategic control in a broader perspective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Corporate governance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system by which organizations, particularly business corporations, are directed and controlled by their owners and their elected representatives.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Role/Purpose: ensure that management fulfills its overriding purpose of increasing </a:t>
            </a:r>
            <a:r>
              <a:rPr lang="en-US" u="sng" dirty="0" smtClean="0"/>
              <a:t>long-term shareholder value.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SzTx/>
              <a:buFont typeface="Wingdings" pitchFamily="2" charset="2"/>
              <a:buNone/>
            </a:pPr>
            <a:endParaRPr lang="en-US" sz="2400" dirty="0" smtClean="0">
              <a:solidFill>
                <a:schemeClr val="bg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11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pPr algn="ctr"/>
            <a:r>
              <a:rPr lang="en-US" sz="4000" dirty="0"/>
              <a:t>Separation of Ownership and Managerial </a:t>
            </a:r>
            <a:r>
              <a:rPr lang="en-US" sz="4000" dirty="0" smtClean="0"/>
              <a:t>Control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53497"/>
            <a:ext cx="8229600" cy="4389437"/>
          </a:xfrm>
        </p:spPr>
        <p:txBody>
          <a:bodyPr/>
          <a:lstStyle/>
          <a:p>
            <a:r>
              <a:rPr lang="en-US" sz="2400" dirty="0"/>
              <a:t>Basis of the modern </a:t>
            </a:r>
            <a:r>
              <a:rPr lang="en-US" sz="2400" dirty="0" smtClean="0"/>
              <a:t>corporation</a:t>
            </a:r>
          </a:p>
          <a:p>
            <a:endParaRPr lang="en-US" sz="800" dirty="0"/>
          </a:p>
          <a:p>
            <a:r>
              <a:rPr lang="en-US" sz="2400" dirty="0"/>
              <a:t>Shareholders purchase stock, becoming</a:t>
            </a:r>
            <a:r>
              <a:rPr lang="en-US" sz="2400" dirty="0" smtClean="0"/>
              <a:t>...</a:t>
            </a:r>
          </a:p>
          <a:p>
            <a:endParaRPr lang="en-US" sz="2400" dirty="0"/>
          </a:p>
          <a:p>
            <a:pPr lvl="1"/>
            <a:r>
              <a:rPr lang="en-US" sz="2200" dirty="0"/>
              <a:t>Shareholders reduce risk efficiently by </a:t>
            </a:r>
            <a:r>
              <a:rPr lang="en-US" sz="2200" dirty="0" smtClean="0"/>
              <a:t>holding </a:t>
            </a:r>
            <a:r>
              <a:rPr lang="en-US" sz="2200" dirty="0"/>
              <a:t>diversified </a:t>
            </a:r>
            <a:r>
              <a:rPr lang="en-US" sz="2200" dirty="0" smtClean="0"/>
              <a:t>portfolios</a:t>
            </a:r>
          </a:p>
          <a:p>
            <a:r>
              <a:rPr lang="en-US" sz="2400" dirty="0"/>
              <a:t>Professional managers contract to provide decision-making</a:t>
            </a:r>
          </a:p>
          <a:p>
            <a:endParaRPr lang="en-US" sz="800" dirty="0" smtClean="0"/>
          </a:p>
          <a:p>
            <a:r>
              <a:rPr lang="en-US" sz="2400" dirty="0" smtClean="0"/>
              <a:t>Modern </a:t>
            </a:r>
            <a:r>
              <a:rPr lang="en-US" sz="2400" dirty="0"/>
              <a:t>public corporation form leads </a:t>
            </a:r>
            <a:r>
              <a:rPr lang="en-US" sz="2400" dirty="0" smtClean="0"/>
              <a:t>to </a:t>
            </a:r>
            <a:r>
              <a:rPr lang="en-US" sz="2400" u="sng" dirty="0" smtClean="0"/>
              <a:t>efficient specialization of tasks</a:t>
            </a:r>
            <a:endParaRPr lang="en-US" sz="2400" dirty="0" smtClean="0"/>
          </a:p>
          <a:p>
            <a:pPr lvl="1"/>
            <a:r>
              <a:rPr lang="en-US" sz="2200" u="sng" dirty="0" smtClean="0"/>
              <a:t>Risk bearing</a:t>
            </a:r>
            <a:r>
              <a:rPr lang="en-US" sz="2200" dirty="0" smtClean="0"/>
              <a:t>  </a:t>
            </a:r>
            <a:r>
              <a:rPr lang="en-US" sz="2200" dirty="0" smtClean="0"/>
              <a:t>by shareholders</a:t>
            </a:r>
          </a:p>
          <a:p>
            <a:pPr lvl="1"/>
            <a:r>
              <a:rPr lang="en-US" sz="2200" u="sng" dirty="0" smtClean="0"/>
              <a:t>Strategy development and decision-making</a:t>
            </a:r>
            <a:r>
              <a:rPr lang="en-US" sz="2200" dirty="0" smtClean="0"/>
              <a:t> </a:t>
            </a:r>
            <a:r>
              <a:rPr lang="en-US" sz="2200" dirty="0" smtClean="0"/>
              <a:t>by managers </a:t>
            </a:r>
            <a:endParaRPr lang="en-US" sz="2200" dirty="0"/>
          </a:p>
          <a:p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 sz="2400" dirty="0">
              <a:solidFill>
                <a:srgbClr val="CECECE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 sz="2400" dirty="0">
              <a:solidFill>
                <a:srgbClr val="CECECE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52800" y="3200400"/>
            <a:ext cx="25490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Residual Claimants</a:t>
            </a:r>
          </a:p>
        </p:txBody>
      </p:sp>
    </p:spTree>
    <p:extLst>
      <p:ext uri="{BB962C8B-B14F-4D97-AF65-F5344CB8AC3E}">
        <p14:creationId xmlns:p14="http://schemas.microsoft.com/office/powerpoint/2010/main" val="145370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2667000" y="64770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9" name="AutoShape 5"/>
          <p:cNvSpPr>
            <a:spLocks noChangeArrowheads="1"/>
          </p:cNvSpPr>
          <p:nvPr/>
        </p:nvSpPr>
        <p:spPr bwMode="auto">
          <a:xfrm>
            <a:off x="393700" y="2057400"/>
            <a:ext cx="3187700" cy="1741487"/>
          </a:xfrm>
          <a:prstGeom prst="homePlate">
            <a:avLst>
              <a:gd name="adj" fmla="val 43805"/>
            </a:avLst>
          </a:prstGeom>
          <a:solidFill>
            <a:schemeClr val="accent2"/>
          </a:solidFill>
          <a:ln>
            <a:noFill/>
          </a:ln>
          <a:effectLst>
            <a:outerShdw dist="53882" dir="2700000" algn="ctr" rotWithShape="0">
              <a:srgbClr val="919191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539750" y="2143368"/>
            <a:ext cx="2303462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2400" dirty="0">
                <a:latin typeface="+mn-lt"/>
              </a:rPr>
              <a:t>Shareholders </a:t>
            </a:r>
          </a:p>
          <a:p>
            <a:pPr algn="ctr"/>
            <a:r>
              <a:rPr lang="en-US" sz="2400" dirty="0" smtClean="0">
                <a:latin typeface="+mn-lt"/>
              </a:rPr>
              <a:t>(</a:t>
            </a:r>
            <a:r>
              <a:rPr lang="en-US" sz="2400" b="1" u="sng" dirty="0" smtClean="0">
                <a:latin typeface="+mn-lt"/>
              </a:rPr>
              <a:t>Principals</a:t>
            </a:r>
            <a:r>
              <a:rPr lang="en-US" sz="2400" dirty="0" smtClean="0">
                <a:latin typeface="+mn-lt"/>
              </a:rPr>
              <a:t>)</a:t>
            </a:r>
            <a:endParaRPr lang="en-US" sz="2400" dirty="0">
              <a:latin typeface="+mn-lt"/>
            </a:endParaRPr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446088" y="3124200"/>
            <a:ext cx="237807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sz="2400" dirty="0">
                <a:latin typeface="+mn-lt"/>
              </a:rPr>
              <a:t>Firm Owners</a:t>
            </a:r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>
            <a:off x="609600" y="2971800"/>
            <a:ext cx="2663825" cy="0"/>
          </a:xfrm>
          <a:prstGeom prst="line">
            <a:avLst/>
          </a:prstGeom>
          <a:noFill/>
          <a:ln w="50800">
            <a:solidFill>
              <a:srgbClr val="8CF4E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5428643" y="1765300"/>
            <a:ext cx="3258157" cy="237199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53882" dir="2700000" algn="ctr" rotWithShape="0">
              <a:srgbClr val="919191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5405438" y="1765300"/>
            <a:ext cx="32734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sz="2400" dirty="0">
                <a:latin typeface="+mn-lt"/>
              </a:rPr>
              <a:t>Agency Relationship</a:t>
            </a:r>
          </a:p>
        </p:txBody>
      </p:sp>
      <p:sp>
        <p:nvSpPr>
          <p:cNvPr id="36875" name="Rectangle 11"/>
          <p:cNvSpPr>
            <a:spLocks noChangeArrowheads="1"/>
          </p:cNvSpPr>
          <p:nvPr/>
        </p:nvSpPr>
        <p:spPr bwMode="auto">
          <a:xfrm>
            <a:off x="5419725" y="2438400"/>
            <a:ext cx="3244850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Risk Bearing Specialist</a:t>
            </a:r>
          </a:p>
          <a:p>
            <a:pPr algn="ctr"/>
            <a:r>
              <a:rPr lang="en-US" sz="2000" dirty="0">
                <a:latin typeface="+mn-lt"/>
              </a:rPr>
              <a:t>(Principal)</a:t>
            </a:r>
          </a:p>
        </p:txBody>
      </p:sp>
      <p:sp>
        <p:nvSpPr>
          <p:cNvPr id="36876" name="Line 12"/>
          <p:cNvSpPr>
            <a:spLocks noChangeShapeType="1"/>
          </p:cNvSpPr>
          <p:nvPr/>
        </p:nvSpPr>
        <p:spPr bwMode="auto">
          <a:xfrm>
            <a:off x="5711825" y="2292350"/>
            <a:ext cx="2663825" cy="0"/>
          </a:xfrm>
          <a:prstGeom prst="line">
            <a:avLst/>
          </a:prstGeom>
          <a:noFill/>
          <a:ln w="50800">
            <a:solidFill>
              <a:srgbClr val="8CF4E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7" name="AutoShape 13"/>
          <p:cNvSpPr>
            <a:spLocks noChangeArrowheads="1"/>
          </p:cNvSpPr>
          <p:nvPr/>
        </p:nvSpPr>
        <p:spPr bwMode="auto">
          <a:xfrm>
            <a:off x="2749550" y="4724400"/>
            <a:ext cx="3187700" cy="1822450"/>
          </a:xfrm>
          <a:prstGeom prst="homePlate">
            <a:avLst>
              <a:gd name="adj" fmla="val 43805"/>
            </a:avLst>
          </a:prstGeom>
          <a:solidFill>
            <a:schemeClr val="accent2"/>
          </a:solidFill>
          <a:ln>
            <a:noFill/>
          </a:ln>
          <a:effectLst>
            <a:outerShdw dist="53882" dir="2700000" algn="ctr" rotWithShape="0">
              <a:srgbClr val="919191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Rectangle 14"/>
          <p:cNvSpPr>
            <a:spLocks noChangeArrowheads="1"/>
          </p:cNvSpPr>
          <p:nvPr/>
        </p:nvSpPr>
        <p:spPr bwMode="auto">
          <a:xfrm>
            <a:off x="2954338" y="4730750"/>
            <a:ext cx="2073275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sz="2400" dirty="0">
                <a:latin typeface="+mn-lt"/>
              </a:rPr>
              <a:t>Managers </a:t>
            </a:r>
          </a:p>
          <a:p>
            <a:pPr algn="ctr"/>
            <a:r>
              <a:rPr lang="en-US" sz="2400" dirty="0" smtClean="0">
                <a:latin typeface="+mn-lt"/>
              </a:rPr>
              <a:t>(</a:t>
            </a:r>
            <a:r>
              <a:rPr lang="en-US" sz="2400" b="1" u="sng" dirty="0" smtClean="0">
                <a:latin typeface="+mn-lt"/>
              </a:rPr>
              <a:t>Agents</a:t>
            </a:r>
            <a:r>
              <a:rPr lang="en-US" sz="2400" dirty="0" smtClean="0">
                <a:latin typeface="+mn-lt"/>
              </a:rPr>
              <a:t>)</a:t>
            </a:r>
            <a:endParaRPr lang="en-US" sz="2400" dirty="0">
              <a:latin typeface="+mn-lt"/>
            </a:endParaRPr>
          </a:p>
        </p:txBody>
      </p:sp>
      <p:sp>
        <p:nvSpPr>
          <p:cNvPr id="36879" name="Rectangle 15"/>
          <p:cNvSpPr>
            <a:spLocks noChangeArrowheads="1"/>
          </p:cNvSpPr>
          <p:nvPr/>
        </p:nvSpPr>
        <p:spPr bwMode="auto">
          <a:xfrm>
            <a:off x="2801938" y="5648568"/>
            <a:ext cx="2378075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sz="2400" dirty="0">
                <a:latin typeface="+mn-lt"/>
              </a:rPr>
              <a:t>Decision</a:t>
            </a:r>
          </a:p>
          <a:p>
            <a:pPr algn="ctr"/>
            <a:r>
              <a:rPr lang="en-US" sz="2400" dirty="0">
                <a:latin typeface="+mn-lt"/>
              </a:rPr>
              <a:t>Makers</a:t>
            </a:r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>
            <a:off x="2965450" y="5638800"/>
            <a:ext cx="2663825" cy="0"/>
          </a:xfrm>
          <a:prstGeom prst="line">
            <a:avLst/>
          </a:prstGeom>
          <a:noFill/>
          <a:ln w="50800">
            <a:solidFill>
              <a:srgbClr val="8CF4E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921375" y="4238868"/>
            <a:ext cx="2667000" cy="1409700"/>
            <a:chOff x="6400800" y="4371975"/>
            <a:chExt cx="2667000" cy="1409700"/>
          </a:xfrm>
        </p:grpSpPr>
        <p:sp>
          <p:nvSpPr>
            <p:cNvPr id="36882" name="Arc 18"/>
            <p:cNvSpPr>
              <a:spLocks/>
            </p:cNvSpPr>
            <p:nvPr/>
          </p:nvSpPr>
          <p:spPr bwMode="auto">
            <a:xfrm>
              <a:off x="6581775" y="4371975"/>
              <a:ext cx="1409700" cy="14097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3" name="Oval 19"/>
            <p:cNvSpPr>
              <a:spLocks noChangeArrowheads="1"/>
            </p:cNvSpPr>
            <p:nvPr/>
          </p:nvSpPr>
          <p:spPr bwMode="auto">
            <a:xfrm>
              <a:off x="6400800" y="5029200"/>
              <a:ext cx="2667000" cy="685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dist="53882" dir="2700000" algn="ctr" rotWithShape="0">
                <a:srgbClr val="919191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4" name="Rectangle 20"/>
            <p:cNvSpPr>
              <a:spLocks noChangeArrowheads="1"/>
            </p:cNvSpPr>
            <p:nvPr/>
          </p:nvSpPr>
          <p:spPr bwMode="auto">
            <a:xfrm>
              <a:off x="6742008" y="5142550"/>
              <a:ext cx="1984583" cy="45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dirty="0">
                  <a:latin typeface="+mn-lt"/>
                </a:rPr>
                <a:t>which creates</a:t>
              </a:r>
            </a:p>
          </p:txBody>
        </p:sp>
      </p:grpSp>
      <p:sp>
        <p:nvSpPr>
          <p:cNvPr id="36885" name="Rectangle 21"/>
          <p:cNvSpPr>
            <a:spLocks noChangeArrowheads="1"/>
          </p:cNvSpPr>
          <p:nvPr/>
        </p:nvSpPr>
        <p:spPr bwMode="auto">
          <a:xfrm>
            <a:off x="5495925" y="3124200"/>
            <a:ext cx="3092450" cy="101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Managerial Decision-Making Specialist</a:t>
            </a:r>
          </a:p>
          <a:p>
            <a:pPr algn="ctr"/>
            <a:r>
              <a:rPr lang="en-US" sz="2000" dirty="0">
                <a:latin typeface="+mn-lt"/>
              </a:rPr>
              <a:t>(Agent)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581400" y="3200400"/>
            <a:ext cx="1295400" cy="1485900"/>
            <a:chOff x="3505200" y="2633663"/>
            <a:chExt cx="1295400" cy="1485900"/>
          </a:xfrm>
        </p:grpSpPr>
        <p:sp>
          <p:nvSpPr>
            <p:cNvPr id="36881" name="Arc 17"/>
            <p:cNvSpPr>
              <a:spLocks/>
            </p:cNvSpPr>
            <p:nvPr/>
          </p:nvSpPr>
          <p:spPr bwMode="auto">
            <a:xfrm>
              <a:off x="3505200" y="2633663"/>
              <a:ext cx="876300" cy="14859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6" name="Oval 22"/>
            <p:cNvSpPr>
              <a:spLocks noChangeArrowheads="1"/>
            </p:cNvSpPr>
            <p:nvPr/>
          </p:nvSpPr>
          <p:spPr bwMode="auto">
            <a:xfrm>
              <a:off x="3581400" y="2895600"/>
              <a:ext cx="1219200" cy="609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dist="53882" dir="2700000" algn="ctr" rotWithShape="0">
                <a:srgbClr val="919191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7" name="Rectangle 23"/>
            <p:cNvSpPr>
              <a:spLocks noChangeArrowheads="1"/>
            </p:cNvSpPr>
            <p:nvPr/>
          </p:nvSpPr>
          <p:spPr bwMode="auto">
            <a:xfrm>
              <a:off x="3803714" y="2968668"/>
              <a:ext cx="774572" cy="45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dirty="0">
                  <a:latin typeface="+mn-lt"/>
                </a:rPr>
                <a:t>Hire</a:t>
              </a:r>
            </a:p>
          </p:txBody>
        </p:sp>
      </p:grpSp>
      <p:sp>
        <p:nvSpPr>
          <p:cNvPr id="29" name="Rectangle 4"/>
          <p:cNvSpPr txBox="1">
            <a:spLocks noChangeArrowheads="1"/>
          </p:cNvSpPr>
          <p:nvPr/>
        </p:nvSpPr>
        <p:spPr>
          <a:xfrm>
            <a:off x="457200" y="838200"/>
            <a:ext cx="8229600" cy="685800"/>
          </a:xfrm>
          <a:prstGeom prst="rect">
            <a:avLst/>
          </a:prstGeom>
          <a:noFill/>
          <a:ln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4400" dirty="0" smtClean="0"/>
              <a:t>Agency Theory</a:t>
            </a:r>
          </a:p>
        </p:txBody>
      </p:sp>
    </p:spTree>
    <p:extLst>
      <p:ext uri="{BB962C8B-B14F-4D97-AF65-F5344CB8AC3E}">
        <p14:creationId xmlns:p14="http://schemas.microsoft.com/office/powerpoint/2010/main" val="378429580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  <a:noFill/>
          <a:ln/>
        </p:spPr>
        <p:txBody>
          <a:bodyPr/>
          <a:lstStyle/>
          <a:p>
            <a:pPr algn="ctr"/>
            <a:r>
              <a:rPr lang="en-US" sz="4400" dirty="0" smtClean="0"/>
              <a:t>Agency Theory</a:t>
            </a: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953000"/>
          </a:xfrm>
          <a:noFill/>
          <a:ln/>
        </p:spPr>
        <p:txBody>
          <a:bodyPr/>
          <a:lstStyle/>
          <a:p>
            <a:r>
              <a:rPr lang="en-US" dirty="0" smtClean="0"/>
              <a:t>Deals with the relationship between</a:t>
            </a:r>
          </a:p>
          <a:p>
            <a:pPr lvl="1"/>
            <a:r>
              <a:rPr lang="en-US" b="1" dirty="0" smtClean="0"/>
              <a:t>Principals</a:t>
            </a:r>
            <a:endParaRPr lang="en-US" dirty="0" smtClean="0"/>
          </a:p>
          <a:p>
            <a:pPr lvl="2"/>
            <a:r>
              <a:rPr lang="en-US" dirty="0" smtClean="0"/>
              <a:t>who are owners of the firm (stockholders/investors), </a:t>
            </a:r>
          </a:p>
          <a:p>
            <a:pPr lvl="2"/>
            <a:r>
              <a:rPr lang="en-US" dirty="0" smtClean="0"/>
              <a:t>have limited </a:t>
            </a:r>
            <a:r>
              <a:rPr lang="en-US" dirty="0"/>
              <a:t>liability</a:t>
            </a:r>
          </a:p>
          <a:p>
            <a:pPr lvl="2"/>
            <a:r>
              <a:rPr lang="en-US" dirty="0" smtClean="0"/>
              <a:t>participate </a:t>
            </a:r>
            <a:r>
              <a:rPr lang="en-US" dirty="0"/>
              <a:t>in the profits of the enterprise</a:t>
            </a:r>
          </a:p>
          <a:p>
            <a:pPr lvl="2"/>
            <a:r>
              <a:rPr lang="en-US" dirty="0"/>
              <a:t>h</a:t>
            </a:r>
            <a:r>
              <a:rPr lang="en-US" dirty="0" smtClean="0"/>
              <a:t>ave limited </a:t>
            </a:r>
            <a:r>
              <a:rPr lang="en-US" dirty="0"/>
              <a:t>involvement in the company’s </a:t>
            </a:r>
            <a:r>
              <a:rPr lang="en-US" dirty="0" smtClean="0"/>
              <a:t>affairs</a:t>
            </a:r>
          </a:p>
          <a:p>
            <a:pPr marL="393700" lvl="1" indent="0">
              <a:buNone/>
            </a:pPr>
            <a:r>
              <a:rPr lang="en-US" dirty="0" smtClean="0"/>
              <a:t>AND  </a:t>
            </a:r>
          </a:p>
          <a:p>
            <a:pPr lvl="1"/>
            <a:r>
              <a:rPr lang="en-US" b="1" dirty="0" smtClean="0"/>
              <a:t>Agents</a:t>
            </a:r>
            <a:endParaRPr lang="en-US" dirty="0" smtClean="0"/>
          </a:p>
          <a:p>
            <a:pPr lvl="2"/>
            <a:r>
              <a:rPr lang="en-US" dirty="0" smtClean="0"/>
              <a:t>who are the people paid by principals to perform a job on their behalf (management)</a:t>
            </a:r>
          </a:p>
          <a:p>
            <a:pPr lvl="2"/>
            <a:r>
              <a:rPr lang="en-US" dirty="0" smtClean="0"/>
              <a:t>run the company</a:t>
            </a:r>
          </a:p>
          <a:p>
            <a:pPr lvl="2"/>
            <a:r>
              <a:rPr lang="en-US" dirty="0" smtClean="0"/>
              <a:t>does not personally have to provide the funds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/>
              <a:t>Agency </a:t>
            </a:r>
            <a:r>
              <a:rPr lang="en-US" sz="4800" dirty="0" smtClean="0"/>
              <a:t>Problem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63763"/>
            <a:ext cx="8229600" cy="4084637"/>
          </a:xfrm>
        </p:spPr>
        <p:txBody>
          <a:bodyPr/>
          <a:lstStyle/>
          <a:p>
            <a:r>
              <a:rPr lang="en-US" dirty="0"/>
              <a:t>The Agency </a:t>
            </a:r>
            <a:r>
              <a:rPr lang="en-US" dirty="0" smtClean="0"/>
              <a:t>Problem </a:t>
            </a:r>
            <a:r>
              <a:rPr lang="en-US" dirty="0"/>
              <a:t>occurs  when</a:t>
            </a:r>
            <a:r>
              <a:rPr lang="en-US" dirty="0" smtClean="0"/>
              <a:t>: </a:t>
            </a:r>
            <a:r>
              <a:rPr lang="en-US" u="sng" dirty="0" smtClean="0"/>
              <a:t>The desires or goals of the principal and agent conflict and it is difficult or </a:t>
            </a:r>
            <a:r>
              <a:rPr lang="en-US" u="sng" dirty="0" err="1" smtClean="0"/>
              <a:t>expnsive</a:t>
            </a:r>
            <a:r>
              <a:rPr lang="en-US" u="sng" dirty="0" smtClean="0"/>
              <a:t> for the principal to verify that the agent has behaved appropriately.</a:t>
            </a:r>
            <a:endParaRPr lang="en-US" dirty="0" smtClean="0"/>
          </a:p>
          <a:p>
            <a:pPr marL="274320" indent="0">
              <a:buNone/>
            </a:pPr>
            <a:endParaRPr lang="en-US" sz="900" dirty="0" smtClean="0"/>
          </a:p>
          <a:p>
            <a:pPr lvl="1"/>
            <a:r>
              <a:rPr lang="en-US" dirty="0"/>
              <a:t>Short-term vs. long-term orientation</a:t>
            </a:r>
          </a:p>
          <a:p>
            <a:pPr lvl="1"/>
            <a:r>
              <a:rPr lang="en-US" dirty="0" smtClean="0"/>
              <a:t>Agents </a:t>
            </a:r>
            <a:r>
              <a:rPr lang="en-US" dirty="0"/>
              <a:t>may opportunistically pursue their own interests</a:t>
            </a:r>
          </a:p>
          <a:p>
            <a:pPr lvl="1"/>
            <a:r>
              <a:rPr lang="en-US" dirty="0" smtClean="0"/>
              <a:t>Principals </a:t>
            </a:r>
            <a:r>
              <a:rPr lang="en-US" dirty="0"/>
              <a:t>and </a:t>
            </a:r>
            <a:r>
              <a:rPr lang="en-US" dirty="0" smtClean="0"/>
              <a:t>agents </a:t>
            </a:r>
            <a:r>
              <a:rPr lang="en-US" dirty="0"/>
              <a:t>may have different attitudes and preferences toward </a:t>
            </a:r>
            <a:r>
              <a:rPr lang="en-US" dirty="0" smtClean="0"/>
              <a:t>risk</a:t>
            </a:r>
            <a:endParaRPr lang="en-US" sz="2400" dirty="0">
              <a:solidFill>
                <a:srgbClr val="CECECE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0" indent="0">
              <a:buNone/>
            </a:pPr>
            <a:endParaRPr lang="en-US" sz="2400" dirty="0">
              <a:solidFill>
                <a:srgbClr val="CECECE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53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000250"/>
            <a:ext cx="4095750" cy="4095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/>
              <a:t>Agency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11363"/>
            <a:ext cx="8229600" cy="4084637"/>
          </a:xfrm>
        </p:spPr>
        <p:txBody>
          <a:bodyPr/>
          <a:lstStyle/>
          <a:p>
            <a:r>
              <a:rPr lang="en-US" sz="2400" b="1" dirty="0"/>
              <a:t>Example</a:t>
            </a:r>
            <a:r>
              <a:rPr lang="en-US" sz="2400" b="1" dirty="0" smtClean="0"/>
              <a:t>:</a:t>
            </a:r>
          </a:p>
          <a:p>
            <a:pPr marL="0" indent="0">
              <a:buNone/>
            </a:pPr>
            <a:r>
              <a:rPr lang="en-US" sz="2400" dirty="0" err="1"/>
              <a:t>Overdiversification</a:t>
            </a:r>
            <a:r>
              <a:rPr lang="en-US" sz="2400" dirty="0"/>
              <a:t> because increased </a:t>
            </a:r>
            <a:r>
              <a:rPr lang="en-US" sz="2400" dirty="0" smtClean="0"/>
              <a:t>product </a:t>
            </a:r>
            <a:r>
              <a:rPr lang="en-US" sz="2400" dirty="0"/>
              <a:t>diversification leads to lower employment risk for managers and greater</a:t>
            </a:r>
            <a:r>
              <a:rPr lang="en-US" sz="2400" dirty="0" smtClean="0"/>
              <a:t> </a:t>
            </a:r>
            <a:r>
              <a:rPr lang="en-US" sz="2400" dirty="0"/>
              <a:t>compensation </a:t>
            </a:r>
            <a:endParaRPr lang="en-US" sz="2400" dirty="0" smtClean="0"/>
          </a:p>
          <a:p>
            <a:pPr marL="0" indent="0">
              <a:buNone/>
            </a:pPr>
            <a:endParaRPr lang="en-US" sz="800" dirty="0" smtClean="0"/>
          </a:p>
          <a:p>
            <a:r>
              <a:rPr lang="en-US" sz="2400" b="1" dirty="0"/>
              <a:t>Solution: </a:t>
            </a:r>
          </a:p>
          <a:p>
            <a:pPr marL="0" indent="0">
              <a:buNone/>
            </a:pPr>
            <a:r>
              <a:rPr lang="en-US" sz="2400" dirty="0" smtClean="0"/>
              <a:t>Principals </a:t>
            </a:r>
            <a:r>
              <a:rPr lang="en-US" sz="2400" dirty="0"/>
              <a:t>engage in incentive-based </a:t>
            </a:r>
            <a:r>
              <a:rPr lang="en-US" sz="2400" dirty="0" smtClean="0"/>
              <a:t>performance contracts</a:t>
            </a:r>
            <a:r>
              <a:rPr lang="en-US" sz="2400" dirty="0"/>
              <a:t>, monitoring mechanisms such as the board of directors and enforcement mechanisms such as the managerial labor market to mitigate the agency problem</a:t>
            </a:r>
          </a:p>
          <a:p>
            <a:pPr marL="0" indent="0">
              <a:buNone/>
            </a:pPr>
            <a:endParaRPr lang="en-US" sz="2400" dirty="0">
              <a:solidFill>
                <a:srgbClr val="CECECE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4" name="AutoShape 2" descr="http://www.google.com/url?sa=i&amp;source=images&amp;cd=&amp;docid=A4Z3R494SWyz1M&amp;tbnid=7ZVNdXX1TEOYVM:&amp;ved=0CAUQjBwwADg1&amp;url=https%3A%2F%2Fgrowth3.com%2Fwp-content%2Fuploads%2F2012%2F03%2Fdreamstimelarge_93502121.png&amp;ei=uudRUZCcIOfm2AX97IDQBw&amp;psig=AFQjCNGScXVLn37ea73_t1PZ4CHkj-WqSQ&amp;ust=1364408634567705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http://www.google.com/url?sa=i&amp;source=images&amp;cd=&amp;docid=A4Z3R494SWyz1M&amp;tbnid=7ZVNdXX1TEOYVM:&amp;ved=0CAUQjBwwADg1&amp;url=https%3A%2F%2Fgrowth3.com%2Fwp-content%2Fuploads%2F2012%2F03%2Fdreamstimelarge_93502121.png&amp;ei=uudRUZCcIOfm2AX97IDQBw&amp;psig=AFQjCNGScXVLn37ea73_t1PZ4CHkj-WqSQ&amp;ust=1364408634567705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://www.google.com/url?sa=i&amp;source=images&amp;cd=&amp;docid=A4Z3R494SWyz1M&amp;tbnid=7ZVNdXX1TEOYVM:&amp;ved=0CAUQjBwwADg1&amp;url=https%3A%2F%2Fgrowth3.com%2Fwp-content%2Fuploads%2F2012%2F03%2Fdreamstimelarge_93502121.png&amp;ei=uudRUZCcIOfm2AX97IDQBw&amp;psig=AFQjCNGScXVLn37ea73_t1PZ4CHkj-WqSQ&amp;ust=1364408634567705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http://www.google.com/url?sa=i&amp;source=images&amp;cd=&amp;docid=A4Z3R494SWyz1M&amp;tbnid=7ZVNdXX1TEOYVM:&amp;ved=0CAUQjBwwADg1&amp;url=https%3A%2F%2Fgrowth3.com%2Fwp-content%2Fuploads%2F2012%2F03%2Fdreamstimelarge_93502121.png&amp;ei=uudRUZCcIOfm2AX97IDQBw&amp;psig=AFQjCNGScXVLn37ea73_t1PZ4CHkj-WqSQ&amp;ust=1364408634567705"/>
          <p:cNvSpPr>
            <a:spLocks noChangeAspect="1" noChangeArrowheads="1"/>
          </p:cNvSpPr>
          <p:nvPr/>
        </p:nvSpPr>
        <p:spPr bwMode="auto">
          <a:xfrm>
            <a:off x="520700" y="320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2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219200"/>
            <a:ext cx="8305800" cy="1143000"/>
          </a:xfrm>
          <a:noFill/>
          <a:ln/>
        </p:spPr>
        <p:txBody>
          <a:bodyPr/>
          <a:lstStyle/>
          <a:p>
            <a:pPr algn="ctr"/>
            <a:r>
              <a:rPr lang="en-US" sz="4000" dirty="0" smtClean="0"/>
              <a:t>Governance Mechanisms: Aligning </a:t>
            </a:r>
            <a:br>
              <a:rPr lang="en-US" sz="4000" dirty="0" smtClean="0"/>
            </a:br>
            <a:r>
              <a:rPr lang="en-US" sz="4000" dirty="0" smtClean="0"/>
              <a:t>the Interests of Owners and Managers</a:t>
            </a:r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2590800"/>
            <a:ext cx="8228013" cy="41148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Primary means of monitoring behavior of managers</a:t>
            </a:r>
          </a:p>
        </p:txBody>
      </p:sp>
      <p:sp>
        <p:nvSpPr>
          <p:cNvPr id="2" name="Oval 1"/>
          <p:cNvSpPr/>
          <p:nvPr/>
        </p:nvSpPr>
        <p:spPr>
          <a:xfrm>
            <a:off x="381000" y="3581400"/>
            <a:ext cx="2590800" cy="25146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u="sng" dirty="0" smtClean="0">
                <a:solidFill>
                  <a:srgbClr val="002060"/>
                </a:solidFill>
              </a:rPr>
              <a:t>Committed and involved board of directors</a:t>
            </a:r>
            <a:endParaRPr lang="en-US" sz="2000" u="sng" dirty="0">
              <a:solidFill>
                <a:srgbClr val="00206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276600" y="3581400"/>
            <a:ext cx="2590800" cy="2514600"/>
          </a:xfrm>
          <a:prstGeom prst="ellipse">
            <a:avLst/>
          </a:prstGeom>
          <a:solidFill>
            <a:srgbClr val="F4DDBE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u="sng" dirty="0" smtClean="0">
                <a:solidFill>
                  <a:srgbClr val="002060"/>
                </a:solidFill>
              </a:rPr>
              <a:t>Shareholder activism</a:t>
            </a:r>
            <a:endParaRPr lang="en-US" sz="2000" u="sng" dirty="0">
              <a:solidFill>
                <a:srgbClr val="00206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096000" y="3581400"/>
            <a:ext cx="2590800" cy="2514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u="sng" dirty="0" smtClean="0">
                <a:solidFill>
                  <a:srgbClr val="002060"/>
                </a:solidFill>
              </a:rPr>
              <a:t>Managerial rewards and incentives</a:t>
            </a:r>
            <a:endParaRPr lang="en-US" sz="2000" u="sng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88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1905000"/>
            <a:ext cx="9162142" cy="1295400"/>
          </a:xfrm>
          <a:noFill/>
          <a:ln/>
        </p:spPr>
        <p:txBody>
          <a:bodyPr/>
          <a:lstStyle/>
          <a:p>
            <a:r>
              <a:rPr lang="en-US" sz="2200" u="sng" dirty="0" smtClean="0"/>
              <a:t>Representatives</a:t>
            </a:r>
            <a:r>
              <a:rPr lang="en-US" sz="2200" dirty="0" smtClean="0"/>
              <a:t> </a:t>
            </a:r>
            <a:r>
              <a:rPr lang="en-US" sz="2200" dirty="0" smtClean="0"/>
              <a:t>elected by shareholders to protect shareholder interests</a:t>
            </a:r>
          </a:p>
          <a:p>
            <a:r>
              <a:rPr lang="en-US" sz="2200" dirty="0" smtClean="0"/>
              <a:t>Acts as a fulcrum between the owners and controllers of a corporation </a:t>
            </a:r>
          </a:p>
          <a:p>
            <a:endParaRPr lang="en-US" sz="2500" dirty="0" smtClean="0"/>
          </a:p>
          <a:p>
            <a:pPr lvl="1">
              <a:buFont typeface="Wingdings" pitchFamily="2" charset="2"/>
              <a:buNone/>
            </a:pPr>
            <a:endParaRPr lang="en-US" sz="2100" dirty="0" smtClean="0"/>
          </a:p>
          <a:p>
            <a:pPr lvl="1" eaLnBrk="1" hangingPunct="1">
              <a:spcBef>
                <a:spcPct val="0"/>
              </a:spcBef>
              <a:buClr>
                <a:schemeClr val="bg1"/>
              </a:buClr>
              <a:buSzTx/>
              <a:buFont typeface="Wingdings" pitchFamily="2" charset="2"/>
              <a:buNone/>
            </a:pPr>
            <a:endParaRPr lang="en-US" sz="2000" dirty="0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01000" cy="1143000"/>
          </a:xfrm>
        </p:spPr>
        <p:txBody>
          <a:bodyPr/>
          <a:lstStyle/>
          <a:p>
            <a:pPr algn="ctr"/>
            <a:r>
              <a:rPr lang="en-US" sz="4800" dirty="0" smtClean="0"/>
              <a:t>Board of Directors</a:t>
            </a:r>
            <a:endParaRPr lang="en-US" sz="4800" dirty="0"/>
          </a:p>
        </p:txBody>
      </p:sp>
      <p:pic>
        <p:nvPicPr>
          <p:cNvPr id="3074" name="Picture 2" descr="http://blhealthcare.com/images/about-image.jpg">
            <a:hlinkClick r:id="rId3"/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31" r="22288"/>
          <a:stretch/>
        </p:blipFill>
        <p:spPr bwMode="auto">
          <a:xfrm>
            <a:off x="3048001" y="3429000"/>
            <a:ext cx="2859314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762000" y="3612469"/>
            <a:ext cx="2057400" cy="685800"/>
          </a:xfrm>
          <a:prstGeom prst="roundRect">
            <a:avLst/>
          </a:prstGeom>
          <a:solidFill>
            <a:srgbClr val="F4DDBE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Hire or fire a CEO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62000" y="4824412"/>
            <a:ext cx="2057400" cy="985838"/>
          </a:xfrm>
          <a:prstGeom prst="roundRect">
            <a:avLst/>
          </a:prstGeom>
          <a:solidFill>
            <a:srgbClr val="F4DDBE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Approval of financial objectives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276600" y="5678828"/>
            <a:ext cx="2057400" cy="985838"/>
          </a:xfrm>
          <a:prstGeom prst="roundRect">
            <a:avLst/>
          </a:prstGeom>
          <a:solidFill>
            <a:srgbClr val="F4DDBE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Advising on strategic issues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907315" y="5448754"/>
            <a:ext cx="2057400" cy="722993"/>
          </a:xfrm>
          <a:prstGeom prst="roundRect">
            <a:avLst/>
          </a:prstGeom>
          <a:solidFill>
            <a:srgbClr val="F4DDBE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Ensure law compliance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172200" y="3429000"/>
            <a:ext cx="2367642" cy="1638300"/>
          </a:xfrm>
          <a:prstGeom prst="roundRect">
            <a:avLst/>
          </a:prstGeom>
          <a:solidFill>
            <a:srgbClr val="F4DDBE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Ensure that rights and interests of stakeholders (especially shareholders) are represented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429000" y="2971800"/>
            <a:ext cx="2057400" cy="685800"/>
          </a:xfrm>
          <a:prstGeom prst="roundRect">
            <a:avLst/>
          </a:prstGeom>
          <a:solidFill>
            <a:srgbClr val="F4DDBE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Monitor the CEO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20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3177</TotalTime>
  <Words>512</Words>
  <Application>Microsoft Office PowerPoint</Application>
  <PresentationFormat>On-screen Show (4:3)</PresentationFormat>
  <Paragraphs>101</Paragraphs>
  <Slides>12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Strategic Control and Corporate Governance – 2</vt:lpstr>
      <vt:lpstr>Corporate Governance</vt:lpstr>
      <vt:lpstr>Separation of Ownership and Managerial Control</vt:lpstr>
      <vt:lpstr>PowerPoint Presentation</vt:lpstr>
      <vt:lpstr>Agency Theory</vt:lpstr>
      <vt:lpstr>Agency Problem</vt:lpstr>
      <vt:lpstr>Agency Problem</vt:lpstr>
      <vt:lpstr>Governance Mechanisms: Aligning  the Interests of Owners and Managers</vt:lpstr>
      <vt:lpstr>Board of Directors</vt:lpstr>
      <vt:lpstr>Shareholder Activism</vt:lpstr>
      <vt:lpstr>Managerial Rewards and Incentives</vt:lpstr>
      <vt:lpstr>External governance control mechanisms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Entrepreneurship - course overview</dc:title>
  <dc:creator>Xiaodan</dc:creator>
  <cp:lastModifiedBy>Melody</cp:lastModifiedBy>
  <cp:revision>447</cp:revision>
  <dcterms:created xsi:type="dcterms:W3CDTF">2006-08-16T00:00:00Z</dcterms:created>
  <dcterms:modified xsi:type="dcterms:W3CDTF">2015-11-16T19:35:19Z</dcterms:modified>
</cp:coreProperties>
</file>