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3"/>
  </p:notesMasterIdLst>
  <p:handoutMasterIdLst>
    <p:handoutMasterId r:id="rId34"/>
  </p:handout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48" autoAdjust="0"/>
  </p:normalViewPr>
  <p:slideViewPr>
    <p:cSldViewPr>
      <p:cViewPr varScale="1">
        <p:scale>
          <a:sx n="60" d="100"/>
          <a:sy n="60" d="100"/>
        </p:scale>
        <p:origin x="-1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4D8DA-7A64-42B8-BD63-FE5788677AF4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F255D9CD-C81D-4828-8680-CF9404EA6AED}">
      <dgm:prSet phldrT="[Text]"/>
      <dgm:spPr/>
      <dgm:t>
        <a:bodyPr/>
        <a:lstStyle/>
        <a:p>
          <a:r>
            <a:rPr lang="en-US" b="1" dirty="0" smtClean="0"/>
            <a:t>Technology development</a:t>
          </a:r>
          <a:endParaRPr lang="en-US" b="1" dirty="0"/>
        </a:p>
      </dgm:t>
    </dgm:pt>
    <dgm:pt modelId="{D8E139B4-F164-4BE1-9977-88374363B5D2}" type="parTrans" cxnId="{A473BFEF-0ACA-400A-B002-D4F6FBB78620}">
      <dgm:prSet/>
      <dgm:spPr/>
      <dgm:t>
        <a:bodyPr/>
        <a:lstStyle/>
        <a:p>
          <a:endParaRPr lang="en-US"/>
        </a:p>
      </dgm:t>
    </dgm:pt>
    <dgm:pt modelId="{9FD3DFE3-D383-4914-ABB6-54AC0EF3C179}" type="sibTrans" cxnId="{A473BFEF-0ACA-400A-B002-D4F6FBB78620}">
      <dgm:prSet/>
      <dgm:spPr/>
      <dgm:t>
        <a:bodyPr/>
        <a:lstStyle/>
        <a:p>
          <a:endParaRPr lang="en-US"/>
        </a:p>
      </dgm:t>
    </dgm:pt>
    <dgm:pt modelId="{782D84F0-520B-4A4C-BE0E-8F37C3559BA7}">
      <dgm:prSet phldrT="[Text]"/>
      <dgm:spPr/>
      <dgm:t>
        <a:bodyPr/>
        <a:lstStyle/>
        <a:p>
          <a:r>
            <a:rPr lang="en-US" b="1" dirty="0" smtClean="0"/>
            <a:t>Product Design</a:t>
          </a:r>
          <a:endParaRPr lang="en-US" b="1" dirty="0"/>
        </a:p>
      </dgm:t>
    </dgm:pt>
    <dgm:pt modelId="{9189E08C-CC99-4756-BE08-655041888D0C}" type="parTrans" cxnId="{53A7DF2A-0B40-4282-85F8-3797D1A2FCB4}">
      <dgm:prSet/>
      <dgm:spPr/>
      <dgm:t>
        <a:bodyPr/>
        <a:lstStyle/>
        <a:p>
          <a:endParaRPr lang="en-US"/>
        </a:p>
      </dgm:t>
    </dgm:pt>
    <dgm:pt modelId="{BB0A5289-6352-4391-A2FB-1C76EB233F37}" type="sibTrans" cxnId="{53A7DF2A-0B40-4282-85F8-3797D1A2FCB4}">
      <dgm:prSet/>
      <dgm:spPr/>
      <dgm:t>
        <a:bodyPr/>
        <a:lstStyle/>
        <a:p>
          <a:endParaRPr lang="en-US"/>
        </a:p>
      </dgm:t>
    </dgm:pt>
    <dgm:pt modelId="{3FD1CE76-5446-49D8-8D60-5D77703448B5}">
      <dgm:prSet phldrT="[Text]"/>
      <dgm:spPr/>
      <dgm:t>
        <a:bodyPr/>
        <a:lstStyle/>
        <a:p>
          <a:r>
            <a:rPr lang="en-US" b="1" dirty="0" smtClean="0"/>
            <a:t>Manufacturing</a:t>
          </a:r>
          <a:endParaRPr lang="en-US" b="1" dirty="0"/>
        </a:p>
      </dgm:t>
    </dgm:pt>
    <dgm:pt modelId="{D46B426D-3704-4908-B351-868A9A405827}" type="parTrans" cxnId="{B727807A-46CE-4C9F-8434-4D21655406AB}">
      <dgm:prSet/>
      <dgm:spPr/>
      <dgm:t>
        <a:bodyPr/>
        <a:lstStyle/>
        <a:p>
          <a:endParaRPr lang="en-US"/>
        </a:p>
      </dgm:t>
    </dgm:pt>
    <dgm:pt modelId="{C8AE0B2B-4872-4D5C-862C-2B2F97004F5E}" type="sibTrans" cxnId="{B727807A-46CE-4C9F-8434-4D21655406AB}">
      <dgm:prSet/>
      <dgm:spPr/>
      <dgm:t>
        <a:bodyPr/>
        <a:lstStyle/>
        <a:p>
          <a:endParaRPr lang="en-US"/>
        </a:p>
      </dgm:t>
    </dgm:pt>
    <dgm:pt modelId="{024A173C-CEBA-4C8C-A132-3026DB6E69C3}" type="pres">
      <dgm:prSet presAssocID="{EEB4D8DA-7A64-42B8-BD63-FE5788677AF4}" presName="Name0" presStyleCnt="0">
        <dgm:presLayoutVars>
          <dgm:dir/>
          <dgm:animLvl val="lvl"/>
          <dgm:resizeHandles val="exact"/>
        </dgm:presLayoutVars>
      </dgm:prSet>
      <dgm:spPr/>
    </dgm:pt>
    <dgm:pt modelId="{BE9B0EC6-A8DE-4C66-9A03-9660461E66C4}" type="pres">
      <dgm:prSet presAssocID="{F255D9CD-C81D-4828-8680-CF9404EA6AE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416E9-1C88-4F25-AEC9-D8DAF798A88C}" type="pres">
      <dgm:prSet presAssocID="{9FD3DFE3-D383-4914-ABB6-54AC0EF3C179}" presName="parTxOnlySpace" presStyleCnt="0"/>
      <dgm:spPr/>
    </dgm:pt>
    <dgm:pt modelId="{422C5A3E-718A-431D-80AD-6C55665C3383}" type="pres">
      <dgm:prSet presAssocID="{782D84F0-520B-4A4C-BE0E-8F37C3559BA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3D088-43DE-481D-A88F-4B48BF3212AA}" type="pres">
      <dgm:prSet presAssocID="{BB0A5289-6352-4391-A2FB-1C76EB233F37}" presName="parTxOnlySpace" presStyleCnt="0"/>
      <dgm:spPr/>
    </dgm:pt>
    <dgm:pt modelId="{8F8AAE6E-E75A-4723-A1A1-EC62DEE80BA1}" type="pres">
      <dgm:prSet presAssocID="{3FD1CE76-5446-49D8-8D60-5D77703448B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7DF2A-0B40-4282-85F8-3797D1A2FCB4}" srcId="{EEB4D8DA-7A64-42B8-BD63-FE5788677AF4}" destId="{782D84F0-520B-4A4C-BE0E-8F37C3559BA7}" srcOrd="1" destOrd="0" parTransId="{9189E08C-CC99-4756-BE08-655041888D0C}" sibTransId="{BB0A5289-6352-4391-A2FB-1C76EB233F37}"/>
    <dgm:cxn modelId="{56717BCA-001E-48A2-B384-92479D3C8AFC}" type="presOf" srcId="{EEB4D8DA-7A64-42B8-BD63-FE5788677AF4}" destId="{024A173C-CEBA-4C8C-A132-3026DB6E69C3}" srcOrd="0" destOrd="0" presId="urn:microsoft.com/office/officeart/2005/8/layout/chevron1"/>
    <dgm:cxn modelId="{A473BFEF-0ACA-400A-B002-D4F6FBB78620}" srcId="{EEB4D8DA-7A64-42B8-BD63-FE5788677AF4}" destId="{F255D9CD-C81D-4828-8680-CF9404EA6AED}" srcOrd="0" destOrd="0" parTransId="{D8E139B4-F164-4BE1-9977-88374363B5D2}" sibTransId="{9FD3DFE3-D383-4914-ABB6-54AC0EF3C179}"/>
    <dgm:cxn modelId="{463B4C10-B46C-4D3A-97CD-8685F3514F19}" type="presOf" srcId="{3FD1CE76-5446-49D8-8D60-5D77703448B5}" destId="{8F8AAE6E-E75A-4723-A1A1-EC62DEE80BA1}" srcOrd="0" destOrd="0" presId="urn:microsoft.com/office/officeart/2005/8/layout/chevron1"/>
    <dgm:cxn modelId="{F74D0BC6-3FF0-455A-980F-9AE9D01A2031}" type="presOf" srcId="{782D84F0-520B-4A4C-BE0E-8F37C3559BA7}" destId="{422C5A3E-718A-431D-80AD-6C55665C3383}" srcOrd="0" destOrd="0" presId="urn:microsoft.com/office/officeart/2005/8/layout/chevron1"/>
    <dgm:cxn modelId="{7FFB736F-DE8C-46E1-AE21-42EB2A389285}" type="presOf" srcId="{F255D9CD-C81D-4828-8680-CF9404EA6AED}" destId="{BE9B0EC6-A8DE-4C66-9A03-9660461E66C4}" srcOrd="0" destOrd="0" presId="urn:microsoft.com/office/officeart/2005/8/layout/chevron1"/>
    <dgm:cxn modelId="{B727807A-46CE-4C9F-8434-4D21655406AB}" srcId="{EEB4D8DA-7A64-42B8-BD63-FE5788677AF4}" destId="{3FD1CE76-5446-49D8-8D60-5D77703448B5}" srcOrd="2" destOrd="0" parTransId="{D46B426D-3704-4908-B351-868A9A405827}" sibTransId="{C8AE0B2B-4872-4D5C-862C-2B2F97004F5E}"/>
    <dgm:cxn modelId="{31B36328-F877-41FA-A9E2-C4B8F2796523}" type="presParOf" srcId="{024A173C-CEBA-4C8C-A132-3026DB6E69C3}" destId="{BE9B0EC6-A8DE-4C66-9A03-9660461E66C4}" srcOrd="0" destOrd="0" presId="urn:microsoft.com/office/officeart/2005/8/layout/chevron1"/>
    <dgm:cxn modelId="{A8FFE88F-07B3-46E5-8381-BDE1E7664002}" type="presParOf" srcId="{024A173C-CEBA-4C8C-A132-3026DB6E69C3}" destId="{979416E9-1C88-4F25-AEC9-D8DAF798A88C}" srcOrd="1" destOrd="0" presId="urn:microsoft.com/office/officeart/2005/8/layout/chevron1"/>
    <dgm:cxn modelId="{A022F6FA-D170-48CF-901A-658E4709D6CD}" type="presParOf" srcId="{024A173C-CEBA-4C8C-A132-3026DB6E69C3}" destId="{422C5A3E-718A-431D-80AD-6C55665C3383}" srcOrd="2" destOrd="0" presId="urn:microsoft.com/office/officeart/2005/8/layout/chevron1"/>
    <dgm:cxn modelId="{ABA28C8A-DFDA-4602-8761-7C4E80F48985}" type="presParOf" srcId="{024A173C-CEBA-4C8C-A132-3026DB6E69C3}" destId="{D683D088-43DE-481D-A88F-4B48BF3212AA}" srcOrd="3" destOrd="0" presId="urn:microsoft.com/office/officeart/2005/8/layout/chevron1"/>
    <dgm:cxn modelId="{2A706DC1-A28F-4DC6-9DF7-FD142D0B53D4}" type="presParOf" srcId="{024A173C-CEBA-4C8C-A132-3026DB6E69C3}" destId="{8F8AAE6E-E75A-4723-A1A1-EC62DEE80BA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4D8DA-7A64-42B8-BD63-FE5788677AF4}" type="doc">
      <dgm:prSet loTypeId="urn:microsoft.com/office/officeart/2005/8/layout/chevron1" loCatId="process" qsTypeId="urn:microsoft.com/office/officeart/2005/8/quickstyle/simple2" qsCatId="simple" csTypeId="urn:microsoft.com/office/officeart/2005/8/colors/accent1_2" csCatId="accent1" phldr="1"/>
      <dgm:spPr/>
    </dgm:pt>
    <dgm:pt modelId="{F255D9CD-C81D-4828-8680-CF9404EA6AED}">
      <dgm:prSet phldrT="[Text]"/>
      <dgm:spPr/>
      <dgm:t>
        <a:bodyPr/>
        <a:lstStyle/>
        <a:p>
          <a:r>
            <a:rPr lang="en-US" dirty="0" smtClean="0"/>
            <a:t>Marketing</a:t>
          </a:r>
          <a:endParaRPr lang="en-US" dirty="0"/>
        </a:p>
      </dgm:t>
    </dgm:pt>
    <dgm:pt modelId="{D8E139B4-F164-4BE1-9977-88374363B5D2}" type="parTrans" cxnId="{A473BFEF-0ACA-400A-B002-D4F6FBB78620}">
      <dgm:prSet/>
      <dgm:spPr/>
      <dgm:t>
        <a:bodyPr/>
        <a:lstStyle/>
        <a:p>
          <a:endParaRPr lang="en-US"/>
        </a:p>
      </dgm:t>
    </dgm:pt>
    <dgm:pt modelId="{9FD3DFE3-D383-4914-ABB6-54AC0EF3C179}" type="sibTrans" cxnId="{A473BFEF-0ACA-400A-B002-D4F6FBB78620}">
      <dgm:prSet/>
      <dgm:spPr/>
      <dgm:t>
        <a:bodyPr/>
        <a:lstStyle/>
        <a:p>
          <a:endParaRPr lang="en-US"/>
        </a:p>
      </dgm:t>
    </dgm:pt>
    <dgm:pt modelId="{782D84F0-520B-4A4C-BE0E-8F37C3559BA7}">
      <dgm:prSet phldrT="[Text]"/>
      <dgm:spPr/>
      <dgm:t>
        <a:bodyPr/>
        <a:lstStyle/>
        <a:p>
          <a:r>
            <a:rPr lang="en-US" dirty="0" smtClean="0"/>
            <a:t>Distribution</a:t>
          </a:r>
          <a:endParaRPr lang="en-US" dirty="0"/>
        </a:p>
      </dgm:t>
    </dgm:pt>
    <dgm:pt modelId="{9189E08C-CC99-4756-BE08-655041888D0C}" type="parTrans" cxnId="{53A7DF2A-0B40-4282-85F8-3797D1A2FCB4}">
      <dgm:prSet/>
      <dgm:spPr/>
      <dgm:t>
        <a:bodyPr/>
        <a:lstStyle/>
        <a:p>
          <a:endParaRPr lang="en-US"/>
        </a:p>
      </dgm:t>
    </dgm:pt>
    <dgm:pt modelId="{BB0A5289-6352-4391-A2FB-1C76EB233F37}" type="sibTrans" cxnId="{53A7DF2A-0B40-4282-85F8-3797D1A2FCB4}">
      <dgm:prSet/>
      <dgm:spPr/>
      <dgm:t>
        <a:bodyPr/>
        <a:lstStyle/>
        <a:p>
          <a:endParaRPr lang="en-US"/>
        </a:p>
      </dgm:t>
    </dgm:pt>
    <dgm:pt modelId="{3FD1CE76-5446-49D8-8D60-5D77703448B5}">
      <dgm:prSet phldrT="[Text]"/>
      <dgm:spPr/>
      <dgm:t>
        <a:bodyPr/>
        <a:lstStyle/>
        <a:p>
          <a:r>
            <a:rPr lang="en-US" dirty="0" smtClean="0"/>
            <a:t>Service</a:t>
          </a:r>
          <a:endParaRPr lang="en-US" dirty="0"/>
        </a:p>
      </dgm:t>
    </dgm:pt>
    <dgm:pt modelId="{D46B426D-3704-4908-B351-868A9A405827}" type="parTrans" cxnId="{B727807A-46CE-4C9F-8434-4D21655406AB}">
      <dgm:prSet/>
      <dgm:spPr/>
      <dgm:t>
        <a:bodyPr/>
        <a:lstStyle/>
        <a:p>
          <a:endParaRPr lang="en-US"/>
        </a:p>
      </dgm:t>
    </dgm:pt>
    <dgm:pt modelId="{C8AE0B2B-4872-4D5C-862C-2B2F97004F5E}" type="sibTrans" cxnId="{B727807A-46CE-4C9F-8434-4D21655406AB}">
      <dgm:prSet/>
      <dgm:spPr/>
      <dgm:t>
        <a:bodyPr/>
        <a:lstStyle/>
        <a:p>
          <a:endParaRPr lang="en-US"/>
        </a:p>
      </dgm:t>
    </dgm:pt>
    <dgm:pt modelId="{024A173C-CEBA-4C8C-A132-3026DB6E69C3}" type="pres">
      <dgm:prSet presAssocID="{EEB4D8DA-7A64-42B8-BD63-FE5788677AF4}" presName="Name0" presStyleCnt="0">
        <dgm:presLayoutVars>
          <dgm:dir/>
          <dgm:animLvl val="lvl"/>
          <dgm:resizeHandles val="exact"/>
        </dgm:presLayoutVars>
      </dgm:prSet>
      <dgm:spPr/>
    </dgm:pt>
    <dgm:pt modelId="{BE9B0EC6-A8DE-4C66-9A03-9660461E66C4}" type="pres">
      <dgm:prSet presAssocID="{F255D9CD-C81D-4828-8680-CF9404EA6AE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416E9-1C88-4F25-AEC9-D8DAF798A88C}" type="pres">
      <dgm:prSet presAssocID="{9FD3DFE3-D383-4914-ABB6-54AC0EF3C179}" presName="parTxOnlySpace" presStyleCnt="0"/>
      <dgm:spPr/>
    </dgm:pt>
    <dgm:pt modelId="{422C5A3E-718A-431D-80AD-6C55665C3383}" type="pres">
      <dgm:prSet presAssocID="{782D84F0-520B-4A4C-BE0E-8F37C3559BA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3D088-43DE-481D-A88F-4B48BF3212AA}" type="pres">
      <dgm:prSet presAssocID="{BB0A5289-6352-4391-A2FB-1C76EB233F37}" presName="parTxOnlySpace" presStyleCnt="0"/>
      <dgm:spPr/>
    </dgm:pt>
    <dgm:pt modelId="{8F8AAE6E-E75A-4723-A1A1-EC62DEE80BA1}" type="pres">
      <dgm:prSet presAssocID="{3FD1CE76-5446-49D8-8D60-5D77703448B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343FA9-70FA-4D5E-A720-2463C4D25008}" type="presOf" srcId="{782D84F0-520B-4A4C-BE0E-8F37C3559BA7}" destId="{422C5A3E-718A-431D-80AD-6C55665C3383}" srcOrd="0" destOrd="0" presId="urn:microsoft.com/office/officeart/2005/8/layout/chevron1"/>
    <dgm:cxn modelId="{53A7DF2A-0B40-4282-85F8-3797D1A2FCB4}" srcId="{EEB4D8DA-7A64-42B8-BD63-FE5788677AF4}" destId="{782D84F0-520B-4A4C-BE0E-8F37C3559BA7}" srcOrd="1" destOrd="0" parTransId="{9189E08C-CC99-4756-BE08-655041888D0C}" sibTransId="{BB0A5289-6352-4391-A2FB-1C76EB233F37}"/>
    <dgm:cxn modelId="{F0AD1AB4-3F6C-4E55-8B50-88E05C51B410}" type="presOf" srcId="{F255D9CD-C81D-4828-8680-CF9404EA6AED}" destId="{BE9B0EC6-A8DE-4C66-9A03-9660461E66C4}" srcOrd="0" destOrd="0" presId="urn:microsoft.com/office/officeart/2005/8/layout/chevron1"/>
    <dgm:cxn modelId="{9789ADAE-D1F4-4A3D-8F7F-99278E48E52E}" type="presOf" srcId="{EEB4D8DA-7A64-42B8-BD63-FE5788677AF4}" destId="{024A173C-CEBA-4C8C-A132-3026DB6E69C3}" srcOrd="0" destOrd="0" presId="urn:microsoft.com/office/officeart/2005/8/layout/chevron1"/>
    <dgm:cxn modelId="{A473BFEF-0ACA-400A-B002-D4F6FBB78620}" srcId="{EEB4D8DA-7A64-42B8-BD63-FE5788677AF4}" destId="{F255D9CD-C81D-4828-8680-CF9404EA6AED}" srcOrd="0" destOrd="0" parTransId="{D8E139B4-F164-4BE1-9977-88374363B5D2}" sibTransId="{9FD3DFE3-D383-4914-ABB6-54AC0EF3C179}"/>
    <dgm:cxn modelId="{4A72B364-B496-4B5E-B371-BEDB3EDEF710}" type="presOf" srcId="{3FD1CE76-5446-49D8-8D60-5D77703448B5}" destId="{8F8AAE6E-E75A-4723-A1A1-EC62DEE80BA1}" srcOrd="0" destOrd="0" presId="urn:microsoft.com/office/officeart/2005/8/layout/chevron1"/>
    <dgm:cxn modelId="{B727807A-46CE-4C9F-8434-4D21655406AB}" srcId="{EEB4D8DA-7A64-42B8-BD63-FE5788677AF4}" destId="{3FD1CE76-5446-49D8-8D60-5D77703448B5}" srcOrd="2" destOrd="0" parTransId="{D46B426D-3704-4908-B351-868A9A405827}" sibTransId="{C8AE0B2B-4872-4D5C-862C-2B2F97004F5E}"/>
    <dgm:cxn modelId="{D7835AE6-3245-4A4A-81D8-2853A3C496EA}" type="presParOf" srcId="{024A173C-CEBA-4C8C-A132-3026DB6E69C3}" destId="{BE9B0EC6-A8DE-4C66-9A03-9660461E66C4}" srcOrd="0" destOrd="0" presId="urn:microsoft.com/office/officeart/2005/8/layout/chevron1"/>
    <dgm:cxn modelId="{CB704DE4-F6D2-4CD3-BAB6-91E289AC5991}" type="presParOf" srcId="{024A173C-CEBA-4C8C-A132-3026DB6E69C3}" destId="{979416E9-1C88-4F25-AEC9-D8DAF798A88C}" srcOrd="1" destOrd="0" presId="urn:microsoft.com/office/officeart/2005/8/layout/chevron1"/>
    <dgm:cxn modelId="{BED6FCDA-7C8A-414F-8BD5-4C9A2340821F}" type="presParOf" srcId="{024A173C-CEBA-4C8C-A132-3026DB6E69C3}" destId="{422C5A3E-718A-431D-80AD-6C55665C3383}" srcOrd="2" destOrd="0" presId="urn:microsoft.com/office/officeart/2005/8/layout/chevron1"/>
    <dgm:cxn modelId="{6869E96E-902B-4D93-A89C-70B615D14C4D}" type="presParOf" srcId="{024A173C-CEBA-4C8C-A132-3026DB6E69C3}" destId="{D683D088-43DE-481D-A88F-4B48BF3212AA}" srcOrd="3" destOrd="0" presId="urn:microsoft.com/office/officeart/2005/8/layout/chevron1"/>
    <dgm:cxn modelId="{3498BED8-5591-4801-9037-AEEAFF84603B}" type="presParOf" srcId="{024A173C-CEBA-4C8C-A132-3026DB6E69C3}" destId="{8F8AAE6E-E75A-4723-A1A1-EC62DEE80BA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B0EC6-A8DE-4C66-9A03-9660461E66C4}">
      <dsp:nvSpPr>
        <dsp:cNvPr id="0" name=""/>
        <dsp:cNvSpPr/>
      </dsp:nvSpPr>
      <dsp:spPr>
        <a:xfrm>
          <a:off x="2232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Technology development</a:t>
          </a:r>
          <a:endParaRPr lang="en-US" sz="1700" b="1" kern="1200" dirty="0"/>
        </a:p>
      </dsp:txBody>
      <dsp:txXfrm>
        <a:off x="546199" y="789533"/>
        <a:ext cx="1631900" cy="1087933"/>
      </dsp:txXfrm>
    </dsp:sp>
    <dsp:sp modelId="{422C5A3E-718A-431D-80AD-6C55665C3383}">
      <dsp:nvSpPr>
        <dsp:cNvPr id="0" name=""/>
        <dsp:cNvSpPr/>
      </dsp:nvSpPr>
      <dsp:spPr>
        <a:xfrm>
          <a:off x="2450083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Product Design</a:t>
          </a:r>
          <a:endParaRPr lang="en-US" sz="1700" b="1" kern="1200" dirty="0"/>
        </a:p>
      </dsp:txBody>
      <dsp:txXfrm>
        <a:off x="2994050" y="789533"/>
        <a:ext cx="1631900" cy="1087933"/>
      </dsp:txXfrm>
    </dsp:sp>
    <dsp:sp modelId="{8F8AAE6E-E75A-4723-A1A1-EC62DEE80BA1}">
      <dsp:nvSpPr>
        <dsp:cNvPr id="0" name=""/>
        <dsp:cNvSpPr/>
      </dsp:nvSpPr>
      <dsp:spPr>
        <a:xfrm>
          <a:off x="4897933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Manufacturing</a:t>
          </a:r>
          <a:endParaRPr lang="en-US" sz="1700" b="1" kern="1200" dirty="0"/>
        </a:p>
      </dsp:txBody>
      <dsp:txXfrm>
        <a:off x="5441900" y="789533"/>
        <a:ext cx="1631900" cy="10879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B0EC6-A8DE-4C66-9A03-9660461E66C4}">
      <dsp:nvSpPr>
        <dsp:cNvPr id="0" name=""/>
        <dsp:cNvSpPr/>
      </dsp:nvSpPr>
      <dsp:spPr>
        <a:xfrm>
          <a:off x="2232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Marketing</a:t>
          </a:r>
          <a:endParaRPr lang="en-US" sz="2200" kern="1200" dirty="0"/>
        </a:p>
      </dsp:txBody>
      <dsp:txXfrm>
        <a:off x="546199" y="789533"/>
        <a:ext cx="1631900" cy="1087933"/>
      </dsp:txXfrm>
    </dsp:sp>
    <dsp:sp modelId="{422C5A3E-718A-431D-80AD-6C55665C3383}">
      <dsp:nvSpPr>
        <dsp:cNvPr id="0" name=""/>
        <dsp:cNvSpPr/>
      </dsp:nvSpPr>
      <dsp:spPr>
        <a:xfrm>
          <a:off x="2450083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Distribution</a:t>
          </a:r>
          <a:endParaRPr lang="en-US" sz="2200" kern="1200" dirty="0"/>
        </a:p>
      </dsp:txBody>
      <dsp:txXfrm>
        <a:off x="2994050" y="789533"/>
        <a:ext cx="1631900" cy="1087933"/>
      </dsp:txXfrm>
    </dsp:sp>
    <dsp:sp modelId="{8F8AAE6E-E75A-4723-A1A1-EC62DEE80BA1}">
      <dsp:nvSpPr>
        <dsp:cNvPr id="0" name=""/>
        <dsp:cNvSpPr/>
      </dsp:nvSpPr>
      <dsp:spPr>
        <a:xfrm>
          <a:off x="4897933" y="789533"/>
          <a:ext cx="2719833" cy="108793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satMod val="105000"/>
              <a:alpha val="4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Service</a:t>
          </a:r>
          <a:endParaRPr lang="en-US" sz="2200" kern="1200" dirty="0"/>
        </a:p>
      </dsp:txBody>
      <dsp:txXfrm>
        <a:off x="5441900" y="789533"/>
        <a:ext cx="1631900" cy="1087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5D8FF4-2998-48B0-AE60-2D1F1CFEC1D9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C600EA-70C1-46D2-9124-5D76CC9B1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76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1C0E0-5B6C-4CDC-8328-6E41A8B56D8E}" type="datetimeFigureOut">
              <a:rPr lang="en-US" smtClean="0"/>
              <a:pPr/>
              <a:t>9/22/2015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0B28D-0E42-42D9-8816-1D200C16B3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5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042E1EF-CB5A-41E9-B50B-44D299ABBFB6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451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909D3F1-7C50-46DC-8ADC-C16651D0DB78}" type="slidenum">
              <a:rPr lang="en-US" sz="1200">
                <a:latin typeface="Calibri" pitchFamily="34" charset="0"/>
              </a:rPr>
              <a:pPr algn="r"/>
              <a:t>14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55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2315046-A771-4BB1-9C23-F939395946C0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0B28D-0E42-42D9-8816-1D200C16B3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32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2FA24B-DA01-4961-9E21-7FEFDD64E3CD}" type="slidenum">
              <a:rPr lang="en-US" sz="1200">
                <a:latin typeface="Calibri" pitchFamily="34" charset="0"/>
              </a:rPr>
              <a:pPr algn="r"/>
              <a:t>18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2FA24B-DA01-4961-9E21-7FEFDD64E3CD}" type="slidenum">
              <a:rPr lang="en-US" sz="1200">
                <a:latin typeface="Calibri" pitchFamily="34" charset="0"/>
              </a:rPr>
              <a:pPr algn="r"/>
              <a:t>19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2FA24B-DA01-4961-9E21-7FEFDD64E3CD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EB8C099-5E74-480B-A2F0-FFA2C9FD2B11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62FA24B-DA01-4961-9E21-7FEFDD64E3CD}" type="slidenum">
              <a:rPr lang="en-US" sz="1200">
                <a:latin typeface="Calibri" pitchFamily="34" charset="0"/>
              </a:rPr>
              <a:pPr algn="r"/>
              <a:t>22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861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26F67BB-4750-4B8C-A425-81022F751B23}" type="slidenum">
              <a:rPr lang="en-US" sz="1200">
                <a:latin typeface="Calibri" pitchFamily="34" charset="0"/>
              </a:rPr>
              <a:pPr algn="r"/>
              <a:t>23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5985208-88C5-4392-90EA-84055DD0216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A7C961A-DE04-4822-BFF8-39891EBBDBFE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939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55F1151-D629-4E1A-92FE-22AF5194CE60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042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AE497C6-38DA-4086-8138-4F00ADEEF221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FAF85A9-5503-468C-AF1B-2E5FE3A7A523}" type="slidenum">
              <a:rPr lang="en-US" sz="1200">
                <a:latin typeface="Calibri" pitchFamily="34" charset="0"/>
              </a:rPr>
              <a:pPr algn="r"/>
              <a:t>11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246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C08D6F-9011-4B8C-AAD4-064D575798B5}" type="slidenum">
              <a:rPr lang="en-US" sz="1200">
                <a:latin typeface="Calibri" pitchFamily="34" charset="0"/>
              </a:rPr>
              <a:pPr algn="r"/>
              <a:t>12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4C1583F-CCD1-49DD-99D9-58F21F79EBDC}" type="slidenum">
              <a:rPr lang="en-US" sz="1200">
                <a:latin typeface="Calibri" pitchFamily="34" charset="0"/>
              </a:rPr>
              <a:pPr algn="r"/>
              <a:t>13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F796F24-0149-4F48-AC50-B1B007B22EEC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65EBA697-F785-45EB-8765-656BF759B98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DDC26-391D-4846-92AA-B0A6F95080AC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93D7A-C202-4DFD-A2B0-BDC6645C3A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E937EC-67F1-467E-A076-FC9A235EEEDF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7C588-4819-4AB1-BD26-09235309F4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3-</a:t>
            </a:r>
            <a:fld id="{3406F67E-3881-43CE-9027-E78C64A1E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015D1C-8B1D-44E1-9CC0-D3C434D17A40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A2D8A-E03D-4D2B-9840-229B39349C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4D438B75-43F6-4F6B-958A-EFD94E308854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A5913358-2BD6-4A77-BB3D-8D888C6F86F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1295E7-3C33-423E-9111-CCD48E7B2731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659D19-B578-4E7E-9ECE-D55500750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2BE75-C945-4086-ABBB-32B6AE36EF7E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25838-69D5-461D-A067-32253C769D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B53B1-85F8-45F4-B381-CC9715D6980B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EE92A-E2CF-41C1-8081-105E174B2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F79E-358C-40B1-B105-425F3226CD98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C537D-89CF-478A-9F54-8097D195D6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D2DC95-4EB6-4951-A087-66EE7A3F4C38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502E1-676B-4B2F-9649-B62369105A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0C1807-4992-4C3E-9D98-07A08DC3BD26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AAE01AF8-DBCD-49BA-B82D-1BD98BA7B2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65011F55-C431-490D-A4DB-93B0EFA2924B}" type="datetimeFigureOut">
              <a:rPr lang="en-US"/>
              <a:pPr/>
              <a:t>9/22/2015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45C75"/>
                </a:solidFill>
                <a:latin typeface="Constantia" pitchFamily="18" charset="0"/>
              </a:defRPr>
            </a:lvl1pPr>
          </a:lstStyle>
          <a:p>
            <a:fld id="{7F2B82AF-B652-4BFE-A890-AF79ED225D3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Constanti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893" r:id="rId2"/>
    <p:sldLayoutId id="2147483902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903" r:id="rId9"/>
    <p:sldLayoutId id="2147483899" r:id="rId10"/>
    <p:sldLayoutId id="2147483900" r:id="rId11"/>
    <p:sldLayoutId id="21474839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gif"/><Relationship Id="rId5" Type="http://schemas.openxmlformats.org/officeDocument/2006/relationships/image" Target="../media/image13.wmf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8305800" cy="1828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 smtClean="0"/>
              <a:t>Analyzing the Internal Environment of </a:t>
            </a:r>
            <a:r>
              <a:rPr lang="en-US" sz="4800" smtClean="0"/>
              <a:t>the Firm - </a:t>
            </a:r>
            <a:r>
              <a:rPr lang="en-US" sz="4800" dirty="0" smtClean="0"/>
              <a:t>2</a:t>
            </a:r>
            <a:endParaRPr lang="en-US" sz="4800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950" cy="2286000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800" dirty="0"/>
              <a:t>BUS 4750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Instructor: Dr. </a:t>
            </a:r>
            <a:r>
              <a:rPr lang="en-US" sz="2800" dirty="0" err="1"/>
              <a:t>Xiaodan</a:t>
            </a:r>
            <a:r>
              <a:rPr lang="en-US" sz="2800" dirty="0"/>
              <a:t> “Abby” Wang</a:t>
            </a:r>
          </a:p>
          <a:p>
            <a:pPr algn="ctr">
              <a:lnSpc>
                <a:spcPct val="90000"/>
              </a:lnSpc>
            </a:pPr>
            <a:r>
              <a:rPr lang="en-US" sz="2800" dirty="0"/>
              <a:t>Western Michigan </a:t>
            </a:r>
            <a:r>
              <a:rPr lang="en-US" sz="2800" dirty="0" smtClean="0"/>
              <a:t>University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510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Strategic Management</a:t>
            </a:r>
            <a: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/>
            </a:r>
            <a:br>
              <a:rPr lang="en-US" sz="48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000" b="1" dirty="0" smtClean="0"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Part 1 - Strategic Analysis </a:t>
            </a:r>
          </a:p>
        </p:txBody>
      </p:sp>
    </p:spTree>
    <p:extLst>
      <p:ext uri="{BB962C8B-B14F-4D97-AF65-F5344CB8AC3E}">
        <p14:creationId xmlns:p14="http://schemas.microsoft.com/office/powerpoint/2010/main" val="164094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9144000" cy="1143000"/>
          </a:xfrm>
        </p:spPr>
        <p:txBody>
          <a:bodyPr/>
          <a:lstStyle/>
          <a:p>
            <a:pPr algn="ctr"/>
            <a:r>
              <a:rPr lang="en-US" sz="4400" dirty="0" smtClean="0"/>
              <a:t>Primary Activity: Marketing and Sales</a:t>
            </a:r>
          </a:p>
        </p:txBody>
      </p:sp>
      <p:sp>
        <p:nvSpPr>
          <p:cNvPr id="24579" name="Content Placeholder 4"/>
          <p:cNvSpPr>
            <a:spLocks noGrp="1"/>
          </p:cNvSpPr>
          <p:nvPr>
            <p:ph idx="4294967295"/>
          </p:nvPr>
        </p:nvSpPr>
        <p:spPr>
          <a:xfrm>
            <a:off x="457200" y="2544763"/>
            <a:ext cx="5791200" cy="4030916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Associated with </a:t>
            </a:r>
            <a:r>
              <a:rPr lang="en-US" sz="2800" dirty="0" smtClean="0">
                <a:solidFill>
                  <a:srgbClr val="990033"/>
                </a:solidFill>
                <a:cs typeface="Arial" charset="0"/>
              </a:rPr>
              <a:t>purchases</a:t>
            </a:r>
            <a:r>
              <a:rPr lang="en-US" sz="2800" dirty="0" smtClean="0">
                <a:cs typeface="Arial" charset="0"/>
              </a:rPr>
              <a:t> of products and services by end users and the inducements used to get them to make purchases</a:t>
            </a:r>
          </a:p>
          <a:p>
            <a:pPr lvl="1"/>
            <a:r>
              <a:rPr lang="en-US" dirty="0" smtClean="0">
                <a:cs typeface="Arial" charset="0"/>
              </a:rPr>
              <a:t>Innovative approaches to promotion and advertising</a:t>
            </a:r>
          </a:p>
          <a:p>
            <a:pPr lvl="1"/>
            <a:r>
              <a:rPr lang="en-US" dirty="0" smtClean="0">
                <a:cs typeface="Arial" charset="0"/>
              </a:rPr>
              <a:t>Proper identification of customer segments and needs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971800"/>
            <a:ext cx="231284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436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Primary Activity: Service</a:t>
            </a:r>
          </a:p>
        </p:txBody>
      </p:sp>
      <p:sp>
        <p:nvSpPr>
          <p:cNvPr id="25603" name="Content Placeholder 4"/>
          <p:cNvSpPr>
            <a:spLocks noGrp="1"/>
          </p:cNvSpPr>
          <p:nvPr>
            <p:ph idx="4294967295"/>
          </p:nvPr>
        </p:nvSpPr>
        <p:spPr>
          <a:xfrm>
            <a:off x="457200" y="2163763"/>
            <a:ext cx="8229600" cy="35512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Associated with </a:t>
            </a:r>
            <a:r>
              <a:rPr lang="en-US" sz="2800" dirty="0" smtClean="0">
                <a:solidFill>
                  <a:srgbClr val="990033"/>
                </a:solidFill>
                <a:cs typeface="Arial" charset="0"/>
              </a:rPr>
              <a:t>providing service</a:t>
            </a:r>
            <a:r>
              <a:rPr lang="en-US" sz="2800" dirty="0" smtClean="0">
                <a:cs typeface="Arial" charset="0"/>
              </a:rPr>
              <a:t> to enhance or maintain the value of the product</a:t>
            </a:r>
          </a:p>
          <a:p>
            <a:pPr lvl="1"/>
            <a:r>
              <a:rPr lang="en-US" dirty="0" smtClean="0">
                <a:cs typeface="Arial" charset="0"/>
              </a:rPr>
              <a:t>Quick response to customer needs and emergencies</a:t>
            </a:r>
          </a:p>
          <a:p>
            <a:pPr lvl="1"/>
            <a:r>
              <a:rPr lang="en-US" dirty="0" smtClean="0">
                <a:cs typeface="Arial" charset="0"/>
              </a:rPr>
              <a:t>Quality of service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personnel and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ongoing training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830054"/>
            <a:ext cx="2879797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44732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Support Activity: Procurement</a:t>
            </a:r>
          </a:p>
        </p:txBody>
      </p:sp>
      <p:sp>
        <p:nvSpPr>
          <p:cNvPr id="26627" name="Content Placeholder 4"/>
          <p:cNvSpPr>
            <a:spLocks noGrp="1"/>
          </p:cNvSpPr>
          <p:nvPr>
            <p:ph idx="4294967295"/>
          </p:nvPr>
        </p:nvSpPr>
        <p:spPr>
          <a:xfrm>
            <a:off x="457200" y="2011363"/>
            <a:ext cx="8229600" cy="38560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Function of purchasing inputs used in the firm’s value chain</a:t>
            </a:r>
          </a:p>
          <a:p>
            <a:pPr lvl="1"/>
            <a:r>
              <a:rPr lang="en-US" dirty="0" smtClean="0">
                <a:cs typeface="Arial" charset="0"/>
              </a:rPr>
              <a:t>Procurement of raw material inputs</a:t>
            </a:r>
          </a:p>
          <a:p>
            <a:pPr lvl="1"/>
            <a:r>
              <a:rPr lang="en-US" dirty="0" smtClean="0">
                <a:cs typeface="Arial" charset="0"/>
              </a:rPr>
              <a:t>Development of collaborative “win-win” relationships with suppliers</a:t>
            </a:r>
          </a:p>
          <a:p>
            <a:pPr lvl="1"/>
            <a:r>
              <a:rPr lang="en-US" dirty="0" smtClean="0">
                <a:cs typeface="Arial" charset="0"/>
              </a:rPr>
              <a:t>Analysis and selection of alternate sources of inputs to minimize dependence on one supplier</a:t>
            </a:r>
          </a:p>
        </p:txBody>
      </p:sp>
    </p:spTree>
    <p:extLst>
      <p:ext uri="{BB962C8B-B14F-4D97-AF65-F5344CB8AC3E}">
        <p14:creationId xmlns:p14="http://schemas.microsoft.com/office/powerpoint/2010/main" val="21685942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Support Activity: </a:t>
            </a:r>
            <a:br>
              <a:rPr lang="en-US" sz="4400" dirty="0" smtClean="0"/>
            </a:br>
            <a:r>
              <a:rPr lang="en-US" sz="4400" dirty="0" smtClean="0"/>
              <a:t>Human Resource Management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4294967295"/>
          </p:nvPr>
        </p:nvSpPr>
        <p:spPr>
          <a:xfrm>
            <a:off x="457200" y="2392363"/>
            <a:ext cx="8229600" cy="37036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Activities involved in the recruiting, hiring, training, development, and compensation of all types of personnel</a:t>
            </a:r>
          </a:p>
          <a:p>
            <a:pPr lvl="1"/>
            <a:r>
              <a:rPr lang="en-US" dirty="0" smtClean="0">
                <a:cs typeface="Arial" charset="0"/>
              </a:rPr>
              <a:t>Effective recruiting, development, and retention mechanisms for employees</a:t>
            </a:r>
          </a:p>
          <a:p>
            <a:pPr lvl="1"/>
            <a:r>
              <a:rPr lang="en-US" dirty="0" smtClean="0">
                <a:cs typeface="Arial" charset="0"/>
              </a:rPr>
              <a:t>Quality relations with trade unions</a:t>
            </a:r>
          </a:p>
          <a:p>
            <a:pPr lvl="1"/>
            <a:r>
              <a:rPr lang="en-US" dirty="0" smtClean="0">
                <a:cs typeface="Arial" charset="0"/>
              </a:rPr>
              <a:t>Reward and incentive programs to motivate all employees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93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Support Activity: </a:t>
            </a:r>
            <a:br>
              <a:rPr lang="en-US" sz="4400" dirty="0" smtClean="0"/>
            </a:br>
            <a:r>
              <a:rPr lang="en-US" sz="4400" dirty="0" smtClean="0"/>
              <a:t>Technology Development</a:t>
            </a:r>
          </a:p>
        </p:txBody>
      </p:sp>
      <p:sp>
        <p:nvSpPr>
          <p:cNvPr id="28675" name="Content Placeholder 4"/>
          <p:cNvSpPr>
            <a:spLocks noGrp="1"/>
          </p:cNvSpPr>
          <p:nvPr>
            <p:ph idx="4294967295"/>
          </p:nvPr>
        </p:nvSpPr>
        <p:spPr>
          <a:xfrm>
            <a:off x="457200" y="2392363"/>
            <a:ext cx="8229600" cy="39322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Related to a wide range of activities and those embodied in processes and equipment and the product itself </a:t>
            </a:r>
          </a:p>
          <a:p>
            <a:pPr lvl="1"/>
            <a:r>
              <a:rPr lang="en-US" dirty="0" smtClean="0">
                <a:cs typeface="Arial" charset="0"/>
              </a:rPr>
              <a:t>Effective R&amp;D activities for process and product initiatives</a:t>
            </a:r>
          </a:p>
          <a:p>
            <a:pPr lvl="1"/>
            <a:r>
              <a:rPr lang="en-US" dirty="0" smtClean="0">
                <a:cs typeface="Arial" charset="0"/>
              </a:rPr>
              <a:t>Positive collaborative relationships between R&amp;D and other departments</a:t>
            </a:r>
          </a:p>
          <a:p>
            <a:pPr lvl="1"/>
            <a:r>
              <a:rPr lang="en-US" dirty="0" smtClean="0">
                <a:cs typeface="Arial" charset="0"/>
              </a:rPr>
              <a:t>Excellent professional qualifications of personnel</a:t>
            </a:r>
          </a:p>
          <a:p>
            <a:pPr>
              <a:buFont typeface="Arial" charset="0"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756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95400"/>
            <a:ext cx="8229600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4400" dirty="0" smtClean="0"/>
              <a:t>Support Activity: </a:t>
            </a:r>
            <a:br>
              <a:rPr lang="en-US" sz="4400" dirty="0" smtClean="0"/>
            </a:br>
            <a:r>
              <a:rPr lang="en-US" sz="4400" dirty="0" smtClean="0"/>
              <a:t>General Administration</a:t>
            </a:r>
          </a:p>
        </p:txBody>
      </p:sp>
      <p:sp>
        <p:nvSpPr>
          <p:cNvPr id="29699" name="Content Placeholder 4"/>
          <p:cNvSpPr>
            <a:spLocks noGrp="1"/>
          </p:cNvSpPr>
          <p:nvPr>
            <p:ph idx="4294967295"/>
          </p:nvPr>
        </p:nvSpPr>
        <p:spPr>
          <a:xfrm>
            <a:off x="457200" y="2620963"/>
            <a:ext cx="8229600" cy="33226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Typically supports the entire value chain and not individual activities</a:t>
            </a:r>
          </a:p>
          <a:p>
            <a:pPr lvl="1"/>
            <a:r>
              <a:rPr lang="en-US" dirty="0" smtClean="0">
                <a:cs typeface="Arial" charset="0"/>
              </a:rPr>
              <a:t>Effective planning systems</a:t>
            </a:r>
          </a:p>
          <a:p>
            <a:pPr lvl="1"/>
            <a:r>
              <a:rPr lang="en-US" dirty="0" smtClean="0">
                <a:cs typeface="Arial" charset="0"/>
              </a:rPr>
              <a:t>Excellent relationships with diverse stakeholder groups</a:t>
            </a:r>
          </a:p>
          <a:p>
            <a:pPr lvl="1"/>
            <a:r>
              <a:rPr lang="en-US" dirty="0" smtClean="0">
                <a:cs typeface="Arial" charset="0"/>
              </a:rPr>
              <a:t>Effective information technology to integrate value-creating activities</a:t>
            </a:r>
          </a:p>
        </p:txBody>
      </p:sp>
    </p:spTree>
    <p:extLst>
      <p:ext uri="{BB962C8B-B14F-4D97-AF65-F5344CB8AC3E}">
        <p14:creationId xmlns:p14="http://schemas.microsoft.com/office/powerpoint/2010/main" val="25939117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Value Chains in Service Industries</a:t>
            </a:r>
          </a:p>
        </p:txBody>
      </p:sp>
      <p:pic>
        <p:nvPicPr>
          <p:cNvPr id="31747" name="Picture 5" descr="des30417_0304"/>
          <p:cNvPicPr>
            <a:picLocks noChangeAspect="1" noChangeArrowheads="1"/>
          </p:cNvPicPr>
          <p:nvPr/>
        </p:nvPicPr>
        <p:blipFill rotWithShape="1">
          <a:blip r:embed="rId2" cstate="print"/>
          <a:srcRect t="47485"/>
          <a:stretch/>
        </p:blipFill>
        <p:spPr bwMode="auto">
          <a:xfrm>
            <a:off x="304800" y="4289612"/>
            <a:ext cx="8610600" cy="230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des30417_0304"/>
          <p:cNvPicPr>
            <a:picLocks noChangeAspect="1" noChangeArrowheads="1"/>
          </p:cNvPicPr>
          <p:nvPr/>
        </p:nvPicPr>
        <p:blipFill rotWithShape="1">
          <a:blip r:embed="rId2" cstate="print"/>
          <a:srcRect b="55483"/>
          <a:stretch/>
        </p:blipFill>
        <p:spPr bwMode="auto">
          <a:xfrm>
            <a:off x="304800" y="2209800"/>
            <a:ext cx="8610600" cy="194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41683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tech2date.com/wp-content/uploads/2011/06/Successful-CRM-Strategy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b="18428"/>
          <a:stretch/>
        </p:blipFill>
        <p:spPr bwMode="auto">
          <a:xfrm>
            <a:off x="-29818" y="-33131"/>
            <a:ext cx="9173817" cy="173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0" y="4288304"/>
            <a:ext cx="9143998" cy="1274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697504"/>
            <a:ext cx="9143998" cy="127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72200" y="1392704"/>
            <a:ext cx="2743200" cy="533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Resources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697504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</a:rPr>
              <a:t>Tangible </a:t>
            </a:r>
            <a:r>
              <a:rPr lang="en-US" sz="2400" b="1" dirty="0" smtClean="0">
                <a:latin typeface="+mn-lt"/>
              </a:rPr>
              <a:t>resources:</a:t>
            </a:r>
          </a:p>
          <a:p>
            <a:r>
              <a:rPr lang="en-US" sz="2400" dirty="0" smtClean="0">
                <a:latin typeface="+mn-lt"/>
              </a:rPr>
              <a:t>Can be actually seen, touched and quantified. </a:t>
            </a:r>
            <a:endParaRPr lang="en-US" sz="2400" dirty="0">
              <a:latin typeface="+mn-lt"/>
            </a:endParaRPr>
          </a:p>
        </p:txBody>
      </p:sp>
      <p:pic>
        <p:nvPicPr>
          <p:cNvPr id="6147" name="Picture 3" descr="C:\Users\LocalAccount\AppData\Local\Microsoft\Windows\Temporary Internet Files\Content.IE5\01OI5H0R\MC900431631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26104"/>
            <a:ext cx="1236196" cy="123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LocalAccount\AppData\Local\Microsoft\Windows\Temporary Internet Files\Content.IE5\CJRQLWZ9\MC90038408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78504"/>
            <a:ext cx="1219200" cy="99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2992904"/>
            <a:ext cx="9143998" cy="127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LocalAccount\AppData\Local\Microsoft\Windows\Temporary Internet Files\Content.IE5\6R859LRL\MC90031979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202" y="1448190"/>
            <a:ext cx="1809598" cy="1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410200" y="3011775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+mn-lt"/>
              </a:rPr>
              <a:t>Intangible resources:</a:t>
            </a:r>
          </a:p>
          <a:p>
            <a:r>
              <a:rPr lang="en-US" sz="2400" dirty="0" smtClean="0">
                <a:latin typeface="+mn-lt"/>
              </a:rPr>
              <a:t>Difficult to see, touch, quantify, and imitate. </a:t>
            </a:r>
            <a:endParaRPr lang="en-US" sz="2400" dirty="0">
              <a:latin typeface="+mn-lt"/>
            </a:endParaRPr>
          </a:p>
        </p:txBody>
      </p:sp>
      <p:pic>
        <p:nvPicPr>
          <p:cNvPr id="6150" name="Picture 6" descr="C:\Users\LocalAccount\AppData\Local\Microsoft\Windows\Temporary Internet Files\Content.IE5\OJQYFSOW\MC9000199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21249"/>
            <a:ext cx="1709989" cy="119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62389" y="3143816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roadway" pitchFamily="82" charset="0"/>
              </a:rPr>
              <a:t>Culture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Broadway" pitchFamily="8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19400" y="3667036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Bernard MT Condensed" pitchFamily="18" charset="0"/>
              </a:rPr>
              <a:t>Reputation</a:t>
            </a:r>
            <a:endParaRPr lang="en-US" sz="3200" dirty="0">
              <a:solidFill>
                <a:srgbClr val="002060"/>
              </a:solidFill>
              <a:latin typeface="Bernard MT Condensed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200" y="4593104"/>
            <a:ext cx="2720467" cy="533400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Capabilities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51922" y="4288304"/>
            <a:ext cx="611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The firm’s ability to </a:t>
            </a:r>
            <a:r>
              <a:rPr lang="en-US" sz="2400" i="1" dirty="0" smtClean="0">
                <a:latin typeface="+mn-lt"/>
              </a:rPr>
              <a:t>combine, manage or exploit</a:t>
            </a:r>
            <a:r>
              <a:rPr lang="en-US" sz="2400" dirty="0" smtClean="0">
                <a:latin typeface="+mn-lt"/>
              </a:rPr>
              <a:t> resources in a manner that provides value added and advantages over competitor. </a:t>
            </a:r>
            <a:endParaRPr lang="en-US" sz="24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583704"/>
            <a:ext cx="9143998" cy="127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72200" y="5687452"/>
            <a:ext cx="2743200" cy="9419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Dynamic Capability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322" y="5581471"/>
            <a:ext cx="6115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n-lt"/>
              </a:rPr>
              <a:t>Exists when a firm is skilled at </a:t>
            </a:r>
            <a:r>
              <a:rPr lang="en-US" sz="2400" i="1" dirty="0" smtClean="0">
                <a:latin typeface="+mn-lt"/>
              </a:rPr>
              <a:t>continually updating</a:t>
            </a:r>
            <a:r>
              <a:rPr lang="en-US" sz="2400" dirty="0" smtClean="0">
                <a:latin typeface="+mn-lt"/>
              </a:rPr>
              <a:t> its array of capabilities to keep pace with changes in its environment.  </a:t>
            </a:r>
            <a:endParaRPr lang="en-US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2286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Britannic Bold" pitchFamily="34" charset="0"/>
              </a:rPr>
              <a:t>Building Blocks of</a:t>
            </a:r>
            <a:endParaRPr lang="en-US" sz="2800" dirty="0">
              <a:solidFill>
                <a:srgbClr val="002060"/>
              </a:solidFill>
              <a:latin typeface="Britannic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8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 animBg="1"/>
      <p:bldP spid="4" grpId="0" animBg="1"/>
      <p:bldP spid="5" grpId="0"/>
      <p:bldP spid="12" grpId="0" animBg="1"/>
      <p:bldP spid="13" grpId="0"/>
      <p:bldP spid="8" grpId="0"/>
      <p:bldP spid="20" grpId="0"/>
      <p:bldP spid="21" grpId="0" animBg="1"/>
      <p:bldP spid="23" grpId="0"/>
      <p:bldP spid="24" grpId="0" animBg="1"/>
      <p:bldP spid="25" grpId="0" animBg="1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Resources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09800"/>
            <a:ext cx="8229600" cy="28654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Tangible resources</a:t>
            </a:r>
          </a:p>
          <a:p>
            <a:pPr lvl="1"/>
            <a:r>
              <a:rPr lang="en-US" dirty="0" smtClean="0">
                <a:cs typeface="Arial" charset="0"/>
              </a:rPr>
              <a:t>organizational assets that are relatively easy to identify </a:t>
            </a:r>
          </a:p>
          <a:p>
            <a:pPr lvl="1"/>
            <a:r>
              <a:rPr lang="en-US" dirty="0" smtClean="0">
                <a:cs typeface="Arial" charset="0"/>
              </a:rPr>
              <a:t>include physical resources, financial resources, organizational resources and technological resources that an organization uses to create value for its customers 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059177"/>
            <a:ext cx="1371600" cy="100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LocalAccount\AppData\Local\Microsoft\Windows\Temporary Internet Files\Content.IE5\6R859LRL\MC90031979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02" y="4473245"/>
            <a:ext cx="1809598" cy="169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ocalAccount\AppData\Local\Microsoft\Windows\Temporary Internet Files\Content.IE5\CJRQLWZ9\MC900384082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689043"/>
            <a:ext cx="1820570" cy="14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axiomamuse.files.wordpress.com/2011/08/cash2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78177"/>
            <a:ext cx="1143000" cy="149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5277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544763"/>
            <a:ext cx="8229600" cy="3779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Financial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Firm’s cash accounts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Firm’s capacity to raise equity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Firm’s borrowing capacity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Physical resources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Modern plant and facilities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Favorable manufacturing locations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State-of-the-art machinery and equipment</a:t>
            </a:r>
          </a:p>
          <a:p>
            <a:pPr lvl="1"/>
            <a:endParaRPr lang="en-US" dirty="0" smtClean="0">
              <a:cs typeface="Arial" charset="0"/>
            </a:endParaRPr>
          </a:p>
          <a:p>
            <a:pPr lvl="1"/>
            <a:endParaRPr lang="en-US" dirty="0" smtClean="0"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sz="3600" dirty="0" smtClean="0"/>
              <a:t>Types of Resources: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Tangible Resources</a:t>
            </a:r>
          </a:p>
        </p:txBody>
      </p:sp>
    </p:spTree>
    <p:extLst>
      <p:ext uri="{BB962C8B-B14F-4D97-AF65-F5344CB8AC3E}">
        <p14:creationId xmlns:p14="http://schemas.microsoft.com/office/powerpoint/2010/main" val="19434896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Value-Chain Analysis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Value Chain</a:t>
            </a:r>
          </a:p>
          <a:p>
            <a:pPr lvl="1"/>
            <a:r>
              <a:rPr lang="en-US" dirty="0" smtClean="0">
                <a:cs typeface="Arial" charset="0"/>
              </a:rPr>
              <a:t>_______________________________________________</a:t>
            </a:r>
          </a:p>
          <a:p>
            <a:pPr marL="393700" lvl="1" indent="0">
              <a:buNone/>
            </a:pP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 _______________________________________________</a:t>
            </a:r>
          </a:p>
          <a:p>
            <a:r>
              <a:rPr lang="en-US" sz="2800" dirty="0" smtClean="0">
                <a:cs typeface="Arial" charset="0"/>
              </a:rPr>
              <a:t>Value is the amount that buyers are willing to pay for what a firm provides them and is measured by total revenue.</a:t>
            </a:r>
          </a:p>
          <a:p>
            <a:r>
              <a:rPr lang="en-US" sz="2800" dirty="0" smtClean="0">
                <a:cs typeface="Arial" charset="0"/>
              </a:rPr>
              <a:t>As each activity on the value chain is done, the product/service becomes more valuable than it was at the previous step. </a:t>
            </a:r>
          </a:p>
        </p:txBody>
      </p:sp>
      <p:pic>
        <p:nvPicPr>
          <p:cNvPr id="1026" name="Picture 2" descr="http://www.greekshares.com/uploads/image/reach_desired_future_valu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762000"/>
            <a:ext cx="1608414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2744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sz="3600" dirty="0" smtClean="0"/>
              <a:t>Types of Resources: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Tangible Resources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20963"/>
            <a:ext cx="8229600" cy="3627437"/>
          </a:xfrm>
        </p:spPr>
        <p:txBody>
          <a:bodyPr/>
          <a:lstStyle/>
          <a:p>
            <a:r>
              <a:rPr lang="en-US" sz="2800" dirty="0" smtClean="0"/>
              <a:t>Technological resources</a:t>
            </a:r>
          </a:p>
          <a:p>
            <a:pPr marL="625475" lvl="1" indent="1588"/>
            <a:r>
              <a:rPr lang="en-US" dirty="0" smtClean="0"/>
              <a:t>Trade secrets</a:t>
            </a:r>
          </a:p>
          <a:p>
            <a:pPr marL="625475" lvl="1" indent="1588"/>
            <a:r>
              <a:rPr lang="en-US" dirty="0" smtClean="0"/>
              <a:t>Innovative production processes</a:t>
            </a:r>
          </a:p>
          <a:p>
            <a:pPr marL="625475" lvl="1" indent="1588"/>
            <a:r>
              <a:rPr lang="en-US" dirty="0" smtClean="0"/>
              <a:t>Patents, copyrights, trademarks</a:t>
            </a:r>
          </a:p>
          <a:p>
            <a:r>
              <a:rPr lang="en-US" sz="2800" dirty="0" smtClean="0"/>
              <a:t>Organizational resources</a:t>
            </a:r>
          </a:p>
          <a:p>
            <a:pPr marL="625475" lvl="1" indent="1588"/>
            <a:r>
              <a:rPr lang="en-US" dirty="0" smtClean="0"/>
              <a:t>Effective strategic planning processes</a:t>
            </a:r>
          </a:p>
          <a:p>
            <a:pPr marL="625475" lvl="1" indent="1588"/>
            <a:r>
              <a:rPr lang="en-US" dirty="0" smtClean="0"/>
              <a:t>Excellent evaluation and control systems</a:t>
            </a:r>
          </a:p>
          <a:p>
            <a:pPr lvl="1"/>
            <a:endParaRPr lang="en-US" dirty="0" smtClean="0">
              <a:cs typeface="Arial" charset="0"/>
            </a:endParaRPr>
          </a:p>
          <a:p>
            <a:pPr lvl="1"/>
            <a:endParaRPr lang="en-US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8183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Resources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28800"/>
            <a:ext cx="8229600" cy="37036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Intangible resources</a:t>
            </a:r>
          </a:p>
          <a:p>
            <a:pPr lvl="1"/>
            <a:r>
              <a:rPr lang="en-US" dirty="0" smtClean="0">
                <a:cs typeface="Arial" charset="0"/>
              </a:rPr>
              <a:t>organizational assets that are more difficult to identify or imitate</a:t>
            </a:r>
          </a:p>
          <a:p>
            <a:pPr lvl="1"/>
            <a:r>
              <a:rPr lang="en-US" dirty="0" smtClean="0">
                <a:cs typeface="Arial" charset="0"/>
              </a:rPr>
              <a:t>are typically embedded in unique routines and practices that have evolved and accumulated over time</a:t>
            </a:r>
          </a:p>
          <a:p>
            <a:pPr lvl="1"/>
            <a:r>
              <a:rPr lang="en-US" dirty="0" smtClean="0">
                <a:cs typeface="Arial" charset="0"/>
              </a:rPr>
              <a:t>include human resources, innovation resources, and reputation resources</a:t>
            </a:r>
          </a:p>
        </p:txBody>
      </p:sp>
      <p:pic>
        <p:nvPicPr>
          <p:cNvPr id="2050" name="Picture 2" descr="http://www.sanjuancollege.edu/Images/HR/peop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932959"/>
            <a:ext cx="2211145" cy="156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growmap.com/wp-content/uploads/2010/12/brand-reputation-management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647" y="4836723"/>
            <a:ext cx="1757553" cy="175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sustainability.jhu.edu/bin/z/v/side_GreenIdea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26437"/>
            <a:ext cx="1095580" cy="11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924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algn="ctr"/>
            <a:r>
              <a:rPr lang="en-US" sz="3600" dirty="0" smtClean="0"/>
              <a:t>Types of Resources: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Intangible Resources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>
          <a:xfrm>
            <a:off x="228600" y="2620963"/>
            <a:ext cx="4495800" cy="3627437"/>
          </a:xfrm>
        </p:spPr>
        <p:txBody>
          <a:bodyPr/>
          <a:lstStyle/>
          <a:p>
            <a:pPr marL="273050" lvl="1" indent="-273050">
              <a:buClr>
                <a:srgbClr val="0BD0D9"/>
              </a:buClr>
              <a:buSzPct val="95000"/>
            </a:pPr>
            <a:r>
              <a:rPr lang="en-US" sz="2800" dirty="0" smtClean="0"/>
              <a:t>Human</a:t>
            </a:r>
          </a:p>
          <a:p>
            <a:pPr lvl="1"/>
            <a:r>
              <a:rPr lang="en-US" dirty="0" smtClean="0">
                <a:cs typeface="Arial" charset="0"/>
              </a:rPr>
              <a:t>Experience and capabilities of employees</a:t>
            </a:r>
          </a:p>
          <a:p>
            <a:pPr lvl="1"/>
            <a:r>
              <a:rPr lang="en-US" dirty="0" smtClean="0">
                <a:cs typeface="Arial" charset="0"/>
              </a:rPr>
              <a:t>Trust</a:t>
            </a:r>
          </a:p>
          <a:p>
            <a:pPr lvl="1"/>
            <a:r>
              <a:rPr lang="en-US" dirty="0" smtClean="0">
                <a:cs typeface="Arial" charset="0"/>
              </a:rPr>
              <a:t>Managerial skills</a:t>
            </a:r>
          </a:p>
          <a:p>
            <a:pPr lvl="1"/>
            <a:r>
              <a:rPr lang="en-US" dirty="0" smtClean="0">
                <a:cs typeface="Arial" charset="0"/>
              </a:rPr>
              <a:t>Firm-specific practices and procedures</a:t>
            </a:r>
          </a:p>
          <a:p>
            <a:pPr marL="273050" lvl="1" indent="-273050">
              <a:buClr>
                <a:srgbClr val="0BD0D9"/>
              </a:buClr>
              <a:buSzPct val="95000"/>
            </a:pPr>
            <a:endParaRPr lang="en-US" dirty="0" smtClean="0">
              <a:cs typeface="Arial" charset="0"/>
            </a:endParaRPr>
          </a:p>
          <a:p>
            <a:pPr marL="273050" lvl="1" indent="-273050">
              <a:buClr>
                <a:srgbClr val="0BD0D9"/>
              </a:buClr>
              <a:buSzPct val="95000"/>
            </a:pPr>
            <a:endParaRPr lang="en-US" sz="2800" dirty="0" smtClean="0"/>
          </a:p>
          <a:p>
            <a:pPr marL="273050" lvl="1" indent="-273050">
              <a:buClr>
                <a:srgbClr val="0BD0D9"/>
              </a:buClr>
              <a:buSzPct val="95000"/>
            </a:pPr>
            <a:endParaRPr lang="en-US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0" y="2590800"/>
            <a:ext cx="4419600" cy="362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Innovation and creativity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Technical and scientific skills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Innovation capacities</a:t>
            </a: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Reputation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Brand name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Reputation with customers</a:t>
            </a: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Reputation with suppliers</a:t>
            </a: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6519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Types of Resources</a:t>
            </a:r>
          </a:p>
        </p:txBody>
      </p:sp>
      <p:sp>
        <p:nvSpPr>
          <p:cNvPr id="36867" name="Rectangle 5"/>
          <p:cNvSpPr>
            <a:spLocks noGrp="1"/>
          </p:cNvSpPr>
          <p:nvPr>
            <p:ph type="body" sz="half" idx="1"/>
          </p:nvPr>
        </p:nvSpPr>
        <p:spPr>
          <a:xfrm>
            <a:off x="419100" y="2152650"/>
            <a:ext cx="4305300" cy="4324350"/>
          </a:xfrm>
        </p:spPr>
        <p:txBody>
          <a:bodyPr/>
          <a:lstStyle/>
          <a:p>
            <a:r>
              <a:rPr lang="en-US" dirty="0" smtClean="0">
                <a:cs typeface="Arial" charset="0"/>
              </a:rPr>
              <a:t>Organizational capabilities </a:t>
            </a:r>
          </a:p>
          <a:p>
            <a:pPr lvl="1"/>
            <a:r>
              <a:rPr lang="en-US" dirty="0" smtClean="0">
                <a:cs typeface="Arial" charset="0"/>
              </a:rPr>
              <a:t>the competencies and skills that a firm employs to transform inputs into outputs</a:t>
            </a:r>
          </a:p>
          <a:p>
            <a:pPr lvl="1"/>
            <a:r>
              <a:rPr lang="en-US" dirty="0" smtClean="0">
                <a:cs typeface="Arial" charset="0"/>
              </a:rPr>
              <a:t>capacity to combine tangible and intangible resources , using organizational processes to bring about a desired 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938" y="2413488"/>
            <a:ext cx="3053862" cy="3053862"/>
          </a:xfrm>
          <a:prstGeom prst="rect">
            <a:avLst/>
          </a:prstGeom>
        </p:spPr>
      </p:pic>
      <p:sp>
        <p:nvSpPr>
          <p:cNvPr id="8" name="Rectangle 5"/>
          <p:cNvSpPr txBox="1">
            <a:spLocks/>
          </p:cNvSpPr>
          <p:nvPr/>
        </p:nvSpPr>
        <p:spPr bwMode="auto">
          <a:xfrm>
            <a:off x="4671646" y="5162550"/>
            <a:ext cx="1805354" cy="75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>
              <a:lnSpc>
                <a:spcPct val="90000"/>
              </a:lnSpc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Arial Narrow" pitchFamily="34" charset="0"/>
                <a:cs typeface="Aharoni" pitchFamily="2" charset="-79"/>
              </a:rPr>
              <a:t>Outstanding customer service</a:t>
            </a:r>
          </a:p>
        </p:txBody>
      </p:sp>
      <p:sp>
        <p:nvSpPr>
          <p:cNvPr id="9" name="Rectangle 5"/>
          <p:cNvSpPr txBox="1">
            <a:spLocks/>
          </p:cNvSpPr>
          <p:nvPr/>
        </p:nvSpPr>
        <p:spPr bwMode="auto">
          <a:xfrm>
            <a:off x="6896100" y="5010150"/>
            <a:ext cx="18669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  <a:cs typeface="Aharoni" pitchFamily="2" charset="-79"/>
              </a:rPr>
              <a:t>Ability to hire, motivate, and retain human </a:t>
            </a:r>
            <a:r>
              <a:rPr lang="en-US" sz="1800" b="1" dirty="0" smtClean="0">
                <a:solidFill>
                  <a:srgbClr val="0070C0"/>
                </a:solidFill>
                <a:latin typeface="Arial Narrow" pitchFamily="34" charset="0"/>
                <a:cs typeface="Aharoni" pitchFamily="2" charset="-79"/>
              </a:rPr>
              <a:t>capital</a:t>
            </a:r>
            <a:endParaRPr lang="en-US" b="1" dirty="0" smtClean="0">
              <a:latin typeface="Arial Narrow" pitchFamily="34" charset="0"/>
              <a:cs typeface="Arial" charset="0"/>
            </a:endParaRPr>
          </a:p>
          <a:p>
            <a:endParaRPr lang="en-US" sz="2800" b="1" dirty="0" smtClean="0">
              <a:latin typeface="Arial Narrow" pitchFamily="34" charset="0"/>
              <a:cs typeface="Arial" charset="0"/>
            </a:endParaRPr>
          </a:p>
        </p:txBody>
      </p:sp>
      <p:sp>
        <p:nvSpPr>
          <p:cNvPr id="10" name="Rectangle 5"/>
          <p:cNvSpPr txBox="1">
            <a:spLocks/>
          </p:cNvSpPr>
          <p:nvPr/>
        </p:nvSpPr>
        <p:spPr bwMode="auto">
          <a:xfrm>
            <a:off x="4572000" y="2455983"/>
            <a:ext cx="2133600" cy="87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  <a:cs typeface="Aharoni" pitchFamily="2" charset="-79"/>
              </a:rPr>
              <a:t>Innovativeness of products and services</a:t>
            </a:r>
          </a:p>
        </p:txBody>
      </p:sp>
      <p:sp>
        <p:nvSpPr>
          <p:cNvPr id="11" name="Rectangle 5"/>
          <p:cNvSpPr txBox="1">
            <a:spLocks/>
          </p:cNvSpPr>
          <p:nvPr/>
        </p:nvSpPr>
        <p:spPr bwMode="auto">
          <a:xfrm>
            <a:off x="7244861" y="2334360"/>
            <a:ext cx="1746739" cy="115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>
              <a:lnSpc>
                <a:spcPct val="90000"/>
              </a:lnSpc>
              <a:buNone/>
            </a:pP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  <a:cs typeface="Aharoni" pitchFamily="2" charset="-79"/>
              </a:rPr>
              <a:t>Excellent product development capabilities</a:t>
            </a:r>
          </a:p>
        </p:txBody>
      </p:sp>
    </p:spTree>
    <p:extLst>
      <p:ext uri="{BB962C8B-B14F-4D97-AF65-F5344CB8AC3E}">
        <p14:creationId xmlns:p14="http://schemas.microsoft.com/office/powerpoint/2010/main" val="115221805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609600" y="3200400"/>
            <a:ext cx="8229600" cy="3246437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2800" dirty="0" smtClean="0">
                <a:cs typeface="Arial" charset="0"/>
              </a:rPr>
              <a:t>Gillette is able to combine several technologies to attain unparalleled success in the wet shaving industry. This is an example of their __________. 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A.</a:t>
            </a:r>
            <a:r>
              <a:rPr lang="en-US" sz="2800" dirty="0" smtClean="0">
                <a:cs typeface="Arial" charset="0"/>
              </a:rPr>
              <a:t> Tangible resources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B.</a:t>
            </a:r>
            <a:r>
              <a:rPr lang="en-US" sz="2800" dirty="0" smtClean="0">
                <a:cs typeface="Arial" charset="0"/>
              </a:rPr>
              <a:t> Intangible resources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D.</a:t>
            </a:r>
            <a:r>
              <a:rPr lang="en-US" sz="2800" dirty="0" smtClean="0">
                <a:cs typeface="Arial" charset="0"/>
              </a:rPr>
              <a:t> Strong primary activities</a:t>
            </a:r>
          </a:p>
        </p:txBody>
      </p:sp>
      <p:pic>
        <p:nvPicPr>
          <p:cNvPr id="7" name="Picture 6" descr="question-mark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838200"/>
            <a:ext cx="1676400" cy="2095500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810000" y="1143000"/>
            <a:ext cx="3200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344180"/>
            <a:ext cx="4777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C.</a:t>
            </a:r>
            <a:r>
              <a:rPr lang="en-US" sz="2800" dirty="0" smtClean="0">
                <a:latin typeface="+mn-lt"/>
              </a:rPr>
              <a:t> Organizational capabilities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78870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Characteristics of Strategic Resources</a:t>
            </a:r>
          </a:p>
        </p:txBody>
      </p:sp>
      <p:sp>
        <p:nvSpPr>
          <p:cNvPr id="38915" name="Rectangle 5"/>
          <p:cNvSpPr>
            <a:spLocks noGrp="1"/>
          </p:cNvSpPr>
          <p:nvPr>
            <p:ph type="body" idx="1"/>
          </p:nvPr>
        </p:nvSpPr>
        <p:spPr>
          <a:xfrm>
            <a:off x="381000" y="2362200"/>
            <a:ext cx="8229600" cy="4267200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For a resource to provide a firm with the potential for a sustainable competitive advantage, it must have four attributes:</a:t>
            </a:r>
          </a:p>
          <a:p>
            <a:pPr lvl="1"/>
            <a:r>
              <a:rPr lang="en-US" dirty="0" smtClean="0">
                <a:cs typeface="Arial" charset="0"/>
              </a:rPr>
              <a:t>First, the resource must be </a:t>
            </a:r>
            <a:r>
              <a:rPr lang="en-US" b="1" i="1" dirty="0" smtClean="0">
                <a:cs typeface="Arial" charset="0"/>
              </a:rPr>
              <a:t>__________</a:t>
            </a:r>
            <a:r>
              <a:rPr lang="en-US" dirty="0" smtClean="0">
                <a:cs typeface="Arial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Arial" charset="0"/>
              </a:rPr>
              <a:t>Second, the resource must be </a:t>
            </a:r>
            <a:r>
              <a:rPr lang="en-US" b="1" i="1" dirty="0" smtClean="0">
                <a:cs typeface="Arial" charset="0"/>
              </a:rPr>
              <a:t>________</a:t>
            </a:r>
            <a:r>
              <a:rPr lang="en-US" dirty="0" smtClean="0">
                <a:cs typeface="Arial" charset="0"/>
              </a:rPr>
              <a:t>among the firm’s current and potential competitors.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Arial" charset="0"/>
              </a:rPr>
              <a:t>Third, the resource must be </a:t>
            </a:r>
            <a:r>
              <a:rPr lang="en-US" i="1" dirty="0" smtClean="0">
                <a:cs typeface="Arial" charset="0"/>
              </a:rPr>
              <a:t>_____________________</a:t>
            </a:r>
          </a:p>
          <a:p>
            <a:pPr marL="393700" lvl="1" indent="0">
              <a:spcBef>
                <a:spcPts val="0"/>
              </a:spcBef>
              <a:buNone/>
            </a:pPr>
            <a:r>
              <a:rPr lang="en-US" i="1" dirty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   ____________________. </a:t>
            </a:r>
            <a:r>
              <a:rPr lang="en-US" dirty="0" smtClean="0">
                <a:cs typeface="Arial" charset="0"/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cs typeface="Arial" charset="0"/>
              </a:rPr>
              <a:t>Fourth, the resource must have </a:t>
            </a:r>
            <a:r>
              <a:rPr lang="en-US" i="1" dirty="0" smtClean="0">
                <a:cs typeface="Arial" charset="0"/>
              </a:rPr>
              <a:t>_________________</a:t>
            </a:r>
          </a:p>
          <a:p>
            <a:pPr marL="393700" lvl="1" indent="0">
              <a:spcBef>
                <a:spcPts val="0"/>
              </a:spcBef>
              <a:buNone/>
            </a:pPr>
            <a:r>
              <a:rPr lang="en-US" i="1" dirty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   ____________________.</a:t>
            </a:r>
            <a:endParaRPr lang="en-US" dirty="0" smtClean="0">
              <a:cs typeface="Arial" charset="0"/>
            </a:endParaRPr>
          </a:p>
          <a:p>
            <a:pPr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6518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066800"/>
            <a:ext cx="85344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Firm Resources and </a:t>
            </a:r>
            <a:br>
              <a:rPr lang="en-US" sz="4400" dirty="0" smtClean="0"/>
            </a:br>
            <a:r>
              <a:rPr lang="en-US" sz="4400" dirty="0" smtClean="0"/>
              <a:t>Sustainable Competitive Advantages</a:t>
            </a:r>
          </a:p>
        </p:txBody>
      </p:sp>
      <p:sp>
        <p:nvSpPr>
          <p:cNvPr id="64533" name="Rectangle 21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46960"/>
            <a:ext cx="4038600" cy="4434840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i="1" dirty="0" smtClean="0"/>
              <a:t>Is the resource or capability…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100" dirty="0" smtClean="0"/>
              <a:t>Valuable</a:t>
            </a:r>
          </a:p>
          <a:p>
            <a:pPr>
              <a:buFont typeface="Wingdings" pitchFamily="2" charset="2"/>
              <a:buNone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r>
              <a:rPr lang="en-US" sz="2100" dirty="0" smtClean="0"/>
              <a:t>Rare</a:t>
            </a:r>
          </a:p>
          <a:p>
            <a:pPr>
              <a:buFont typeface="Wingdings" pitchFamily="2" charset="2"/>
              <a:buNone/>
            </a:pPr>
            <a:r>
              <a:rPr lang="en-US" sz="2100" dirty="0" smtClean="0"/>
              <a:t>Difficult to imitate</a:t>
            </a:r>
          </a:p>
          <a:p>
            <a:pPr>
              <a:buFont typeface="Wingdings" pitchFamily="2" charset="2"/>
              <a:buNone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endParaRPr lang="en-US" sz="2100" dirty="0" smtClean="0"/>
          </a:p>
          <a:p>
            <a:pPr>
              <a:buFont typeface="Wingdings" pitchFamily="2" charset="2"/>
              <a:buNone/>
            </a:pPr>
            <a:r>
              <a:rPr lang="en-US" sz="2100" dirty="0" smtClean="0"/>
              <a:t>Difficult to substitute</a:t>
            </a:r>
          </a:p>
        </p:txBody>
      </p:sp>
      <p:sp>
        <p:nvSpPr>
          <p:cNvPr id="6453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1"/>
            <a:ext cx="4041775" cy="4114800"/>
          </a:xfrm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sz="2400" i="1" dirty="0" smtClean="0"/>
              <a:t>Implications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Neutralize threats and exploit opportunities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Not many firms possess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Physically unique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Path dependency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Causal ambiguity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Social complexity</a:t>
            </a:r>
          </a:p>
          <a:p>
            <a:pPr>
              <a:buFont typeface="Wingdings" pitchFamily="2" charset="2"/>
              <a:buChar char="v"/>
            </a:pPr>
            <a:r>
              <a:rPr lang="en-US" sz="2100" dirty="0" smtClean="0"/>
              <a:t>No equivalent strategic resources or capabilities</a:t>
            </a:r>
          </a:p>
          <a:p>
            <a:endParaRPr 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660074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4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4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4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Is the Resource Valuable?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3"/>
            <a:ext cx="8229600" cy="3779837"/>
          </a:xfrm>
          <a:noFill/>
          <a:ln/>
        </p:spPr>
        <p:txBody>
          <a:bodyPr/>
          <a:lstStyle/>
          <a:p>
            <a:r>
              <a:rPr lang="en-US" sz="2800" dirty="0" smtClean="0"/>
              <a:t>Organizational resources can be a source of competitive advantage only when they are valuable</a:t>
            </a:r>
          </a:p>
          <a:p>
            <a:pPr lvl="1"/>
            <a:r>
              <a:rPr lang="en-US" dirty="0" smtClean="0"/>
              <a:t>Enable a firm to formulate and implement strategies that improve its efficiency 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7656795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Is the Resource Rare?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316163"/>
            <a:ext cx="8229600" cy="34750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Organizational resources also possessed by competitors are not sources of competitive advantage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Common strategies based on similar resources give no one firm an advantage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Competitive advantages are gained only from uncommon resources, resources that are rare to other competitors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endParaRPr lang="en-US" sz="2800" dirty="0" smtClean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406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6868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Can the Resource be Imitated Easily?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239963"/>
            <a:ext cx="8229600" cy="416083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Difficulty in imitating resources is key to value creation because it constrains competition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Profits generated from inimitable resources are more likely to be sustainable.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Sources of inimitability: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Physical uniqueness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Path dependency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Causal ambiguity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Social complexity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However, competitors will eventually discover a way to copy most valuable resources. 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67556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The Value Chain (McKinsey)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942769783"/>
              </p:ext>
            </p:extLst>
          </p:nvPr>
        </p:nvGraphicFramePr>
        <p:xfrm>
          <a:off x="381000" y="1905000"/>
          <a:ext cx="7620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99642554"/>
              </p:ext>
            </p:extLst>
          </p:nvPr>
        </p:nvGraphicFramePr>
        <p:xfrm>
          <a:off x="1219200" y="3962400"/>
          <a:ext cx="7620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" name="Elbow Connector 3"/>
          <p:cNvCxnSpPr/>
          <p:nvPr/>
        </p:nvCxnSpPr>
        <p:spPr>
          <a:xfrm rot="10800000" flipV="1">
            <a:off x="533400" y="3200399"/>
            <a:ext cx="7696200" cy="1207771"/>
          </a:xfrm>
          <a:prstGeom prst="bentConnector3">
            <a:avLst>
              <a:gd name="adj1" fmla="val -6502"/>
            </a:avLst>
          </a:prstGeom>
          <a:ln w="381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16200000" flipH="1">
            <a:off x="299085" y="4642484"/>
            <a:ext cx="1078229" cy="609601"/>
          </a:xfrm>
          <a:prstGeom prst="bentConnector3">
            <a:avLst>
              <a:gd name="adj1" fmla="val 100883"/>
            </a:avLst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5578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sz="4400" dirty="0" smtClean="0"/>
              <a:t>Are Substitutes Readily Available?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011363"/>
            <a:ext cx="8229600" cy="4389437"/>
          </a:xfrm>
          <a:noFill/>
          <a:ln/>
        </p:spPr>
        <p:txBody>
          <a:bodyPr/>
          <a:lstStyle/>
          <a:p>
            <a:r>
              <a:rPr lang="en-US" sz="2800" dirty="0" smtClean="0"/>
              <a:t>There must be no strategically equivalent valuable resources that are themselves not rare or inimitable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valuable resources (or two bundles of resources) are strategically equivalent when each one can be exploited separately to implement the same strategies.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Substitutability may take at least two forms</a:t>
            </a:r>
          </a:p>
          <a:p>
            <a:pPr lvl="2"/>
            <a:r>
              <a:rPr lang="en-US" sz="2000" dirty="0" smtClean="0"/>
              <a:t>Competitor may be able to substitute a </a:t>
            </a:r>
            <a:r>
              <a:rPr lang="en-US" sz="2000" i="1" dirty="0" smtClean="0"/>
              <a:t>similar</a:t>
            </a:r>
            <a:r>
              <a:rPr lang="en-US" sz="2000" dirty="0" smtClean="0"/>
              <a:t> resource that enables it to develop and implement the same strategy</a:t>
            </a:r>
          </a:p>
          <a:p>
            <a:pPr lvl="2"/>
            <a:r>
              <a:rPr lang="en-US" sz="2000" dirty="0" smtClean="0"/>
              <a:t>Very </a:t>
            </a:r>
            <a:r>
              <a:rPr lang="en-US" sz="2000" i="1" dirty="0" smtClean="0"/>
              <a:t>different</a:t>
            </a:r>
            <a:r>
              <a:rPr lang="en-US" sz="2000" dirty="0" smtClean="0"/>
              <a:t> firm resources can become strategic substitutes (such as e-business as a substitute for physical retail facility)</a:t>
            </a:r>
          </a:p>
        </p:txBody>
      </p:sp>
    </p:spTree>
    <p:extLst>
      <p:ext uri="{BB962C8B-B14F-4D97-AF65-F5344CB8AC3E}">
        <p14:creationId xmlns:p14="http://schemas.microsoft.com/office/powerpoint/2010/main" val="10862449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1295400"/>
            <a:ext cx="8534400" cy="1143000"/>
          </a:xfrm>
          <a:noFill/>
          <a:ln/>
        </p:spPr>
        <p:txBody>
          <a:bodyPr/>
          <a:lstStyle/>
          <a:p>
            <a:pPr algn="ctr"/>
            <a:r>
              <a:rPr lang="en-US" sz="4400" dirty="0" smtClean="0"/>
              <a:t>Criteria for Sustainable Competitive Advantage and Strategic Implications</a:t>
            </a:r>
          </a:p>
        </p:txBody>
      </p:sp>
      <p:pic>
        <p:nvPicPr>
          <p:cNvPr id="75781" name="Picture 5" descr="des02466_ex0308"/>
          <p:cNvPicPr>
            <a:picLocks noGrp="1" noChangeAspect="1" noChangeArrowheads="1"/>
          </p:cNvPicPr>
          <p:nvPr>
            <p:ph type="body" idx="1"/>
          </p:nvPr>
        </p:nvPicPr>
        <p:blipFill rotWithShape="1">
          <a:blip r:embed="rId2" cstate="print"/>
          <a:srcRect b="61873"/>
          <a:stretch/>
        </p:blipFill>
        <p:spPr>
          <a:xfrm>
            <a:off x="304800" y="2743200"/>
            <a:ext cx="8517118" cy="1336431"/>
          </a:xfrm>
        </p:spPr>
      </p:pic>
      <p:pic>
        <p:nvPicPr>
          <p:cNvPr id="4" name="Picture 5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t="37792" r="39576" b="51004"/>
          <a:stretch/>
        </p:blipFill>
        <p:spPr bwMode="auto">
          <a:xfrm>
            <a:off x="304800" y="4038600"/>
            <a:ext cx="5146431" cy="39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t="48996" r="39576" b="40970"/>
          <a:stretch/>
        </p:blipFill>
        <p:spPr bwMode="auto">
          <a:xfrm>
            <a:off x="304800" y="4431322"/>
            <a:ext cx="5146431" cy="35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t="59029" r="39576" b="31606"/>
          <a:stretch/>
        </p:blipFill>
        <p:spPr bwMode="auto">
          <a:xfrm>
            <a:off x="304800" y="4783016"/>
            <a:ext cx="5146431" cy="328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t="68394" r="39576" b="21238"/>
          <a:stretch/>
        </p:blipFill>
        <p:spPr bwMode="auto">
          <a:xfrm>
            <a:off x="304800" y="5111262"/>
            <a:ext cx="5146431" cy="3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l="60425" t="37792" b="51004"/>
          <a:stretch/>
        </p:blipFill>
        <p:spPr bwMode="auto">
          <a:xfrm>
            <a:off x="5451230" y="4038600"/>
            <a:ext cx="3370687" cy="39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l="60425" t="48996" b="40970"/>
          <a:stretch/>
        </p:blipFill>
        <p:spPr bwMode="auto">
          <a:xfrm>
            <a:off x="5451230" y="4431322"/>
            <a:ext cx="3370688" cy="35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l="60425" t="59029" b="31606"/>
          <a:stretch/>
        </p:blipFill>
        <p:spPr bwMode="auto">
          <a:xfrm>
            <a:off x="5451230" y="4783015"/>
            <a:ext cx="3370688" cy="32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t="78762"/>
          <a:stretch/>
        </p:blipFill>
        <p:spPr bwMode="auto">
          <a:xfrm>
            <a:off x="304800" y="5474678"/>
            <a:ext cx="8517118" cy="74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des02466_ex0308"/>
          <p:cNvPicPr>
            <a:picLocks noChangeAspect="1" noChangeArrowheads="1"/>
          </p:cNvPicPr>
          <p:nvPr/>
        </p:nvPicPr>
        <p:blipFill rotWithShape="1">
          <a:blip r:embed="rId2" cstate="print"/>
          <a:srcRect l="60425" t="68394" b="21238"/>
          <a:stretch/>
        </p:blipFill>
        <p:spPr bwMode="auto">
          <a:xfrm>
            <a:off x="5451230" y="5111262"/>
            <a:ext cx="3370688" cy="36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484780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The Value Chain (Porter)</a:t>
            </a:r>
          </a:p>
        </p:txBody>
      </p:sp>
      <p:pic>
        <p:nvPicPr>
          <p:cNvPr id="20484" name="Picture 6" descr="des30417_03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63750"/>
            <a:ext cx="80772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5218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Value-Chain Analysis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>
          <a:xfrm>
            <a:off x="457200" y="2316163"/>
            <a:ext cx="8229600" cy="39322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Primary activities </a:t>
            </a:r>
          </a:p>
          <a:p>
            <a:pPr lvl="1"/>
            <a:r>
              <a:rPr lang="en-US" dirty="0" smtClean="0">
                <a:cs typeface="Arial" charset="0"/>
              </a:rPr>
              <a:t>contribute to the physical creation of the product or service, its sale and transfer to the buyer, and its service after the sale.</a:t>
            </a:r>
          </a:p>
          <a:p>
            <a:r>
              <a:rPr lang="en-US" sz="2800" dirty="0">
                <a:cs typeface="Arial" charset="0"/>
              </a:rPr>
              <a:t>Support activities</a:t>
            </a:r>
          </a:p>
          <a:p>
            <a:pPr lvl="1"/>
            <a:r>
              <a:rPr lang="en-US" dirty="0">
                <a:cs typeface="Arial" charset="0"/>
              </a:rPr>
              <a:t>activities of the value chain that either add value by themselves or add value through important relationships with both primary activities and other support </a:t>
            </a:r>
            <a:r>
              <a:rPr lang="en-US" dirty="0" smtClean="0">
                <a:cs typeface="Arial" charset="0"/>
              </a:rPr>
              <a:t>activities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3970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457200" y="3306763"/>
            <a:ext cx="8229600" cy="2789237"/>
          </a:xfrm>
        </p:spPr>
        <p:txBody>
          <a:bodyPr/>
          <a:lstStyle/>
          <a:p>
            <a:pPr marL="91440" indent="0">
              <a:buFont typeface="Arial" charset="0"/>
              <a:buNone/>
            </a:pPr>
            <a:r>
              <a:rPr lang="en-US" sz="2800" dirty="0" smtClean="0">
                <a:cs typeface="Arial" charset="0"/>
              </a:rPr>
              <a:t>In assessing its primary activities, an airline would examine: 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A.</a:t>
            </a:r>
            <a:r>
              <a:rPr lang="en-US" sz="2800" dirty="0" smtClean="0">
                <a:cs typeface="Arial" charset="0"/>
              </a:rPr>
              <a:t> Employee training programs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C.</a:t>
            </a:r>
            <a:r>
              <a:rPr lang="en-US" sz="2800" dirty="0" smtClean="0">
                <a:cs typeface="Arial" charset="0"/>
              </a:rPr>
              <a:t> Criteria for lease versus purchase decisions</a:t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cs typeface="Arial" charset="0"/>
              </a:rPr>
              <a:t>D.</a:t>
            </a:r>
            <a:r>
              <a:rPr lang="en-US" sz="2800" dirty="0" smtClean="0">
                <a:cs typeface="Arial" charset="0"/>
              </a:rPr>
              <a:t> The effectiveness of its lobbying activities</a:t>
            </a:r>
          </a:p>
        </p:txBody>
      </p:sp>
      <p:pic>
        <p:nvPicPr>
          <p:cNvPr id="7" name="Picture 6" descr="question-mark3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838200"/>
            <a:ext cx="1676400" cy="2095500"/>
          </a:xfrm>
          <a:prstGeom prst="rect">
            <a:avLst/>
          </a:prstGeom>
        </p:spPr>
      </p:pic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810000" y="1143000"/>
            <a:ext cx="32004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folHlink"/>
                </a:solidFill>
              </a:rPr>
              <a:t>QUESTION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572000"/>
            <a:ext cx="403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B. </a:t>
            </a:r>
            <a:r>
              <a:rPr lang="en-US" sz="2800" dirty="0" smtClean="0">
                <a:latin typeface="+mn-lt"/>
              </a:rPr>
              <a:t>Baggage handling</a:t>
            </a:r>
          </a:p>
        </p:txBody>
      </p:sp>
    </p:spTree>
    <p:extLst>
      <p:ext uri="{BB962C8B-B14F-4D97-AF65-F5344CB8AC3E}">
        <p14:creationId xmlns:p14="http://schemas.microsoft.com/office/powerpoint/2010/main" val="20452568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pPr algn="ctr"/>
            <a:r>
              <a:rPr lang="en-US" sz="4400" dirty="0" smtClean="0"/>
              <a:t>Primary Activity: Inbound Logistics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4294967295"/>
          </p:nvPr>
        </p:nvSpPr>
        <p:spPr>
          <a:xfrm>
            <a:off x="533400" y="2468563"/>
            <a:ext cx="5029200" cy="37798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Associated with </a:t>
            </a:r>
            <a:r>
              <a:rPr lang="en-US" sz="2800" dirty="0" smtClean="0">
                <a:solidFill>
                  <a:srgbClr val="990033"/>
                </a:solidFill>
                <a:cs typeface="Arial" charset="0"/>
              </a:rPr>
              <a:t>receiving, storing and distributing </a:t>
            </a:r>
            <a:r>
              <a:rPr lang="en-US" sz="2800" dirty="0" smtClean="0">
                <a:cs typeface="Arial" charset="0"/>
              </a:rPr>
              <a:t>inputs to the product</a:t>
            </a:r>
          </a:p>
          <a:p>
            <a:pPr lvl="1"/>
            <a:r>
              <a:rPr lang="en-US" dirty="0" smtClean="0">
                <a:cs typeface="Arial" charset="0"/>
              </a:rPr>
              <a:t>Location of distribution facilities</a:t>
            </a:r>
          </a:p>
          <a:p>
            <a:pPr lvl="1"/>
            <a:r>
              <a:rPr lang="en-US" dirty="0" smtClean="0">
                <a:cs typeface="Arial" charset="0"/>
              </a:rPr>
              <a:t>Warehouse layout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and designs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2895600"/>
            <a:ext cx="2819400" cy="208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89345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Primary Activity: Operations</a:t>
            </a:r>
          </a:p>
        </p:txBody>
      </p:sp>
      <p:sp>
        <p:nvSpPr>
          <p:cNvPr id="22531" name="Content Placeholder 4"/>
          <p:cNvSpPr>
            <a:spLocks noGrp="1"/>
          </p:cNvSpPr>
          <p:nvPr>
            <p:ph idx="4294967295"/>
          </p:nvPr>
        </p:nvSpPr>
        <p:spPr>
          <a:xfrm>
            <a:off x="457200" y="2163763"/>
            <a:ext cx="5410200" cy="37036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Associated with </a:t>
            </a:r>
            <a:r>
              <a:rPr lang="en-US" sz="2800" dirty="0" smtClean="0">
                <a:solidFill>
                  <a:srgbClr val="990033"/>
                </a:solidFill>
                <a:cs typeface="Arial" charset="0"/>
              </a:rPr>
              <a:t>transforming</a:t>
            </a:r>
            <a:r>
              <a:rPr lang="en-US" sz="2800" dirty="0" smtClean="0">
                <a:cs typeface="Arial" charset="0"/>
              </a:rPr>
              <a:t> inputs into the final product form</a:t>
            </a:r>
          </a:p>
          <a:p>
            <a:pPr lvl="1"/>
            <a:r>
              <a:rPr lang="en-US" dirty="0" smtClean="0">
                <a:cs typeface="Arial" charset="0"/>
              </a:rPr>
              <a:t>Efficient plant operations</a:t>
            </a:r>
          </a:p>
          <a:p>
            <a:pPr lvl="1"/>
            <a:r>
              <a:rPr lang="en-US" dirty="0" smtClean="0">
                <a:cs typeface="Arial" charset="0"/>
              </a:rPr>
              <a:t>Incorporation of appropriate process technology</a:t>
            </a:r>
          </a:p>
          <a:p>
            <a:pPr lvl="1"/>
            <a:r>
              <a:rPr lang="en-US" dirty="0" smtClean="0">
                <a:cs typeface="Arial" charset="0"/>
              </a:rPr>
              <a:t>Efficient plant layout and workflow design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  <p:pic>
        <p:nvPicPr>
          <p:cNvPr id="2050" name="Picture 2" descr="C:\Users\LocalAccount\AppData\Local\Microsoft\Windows\Temporary Internet Files\Content.IE5\E6UQQ0HA\MC90009004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244677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88378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66800"/>
            <a:ext cx="9144000" cy="1143000"/>
          </a:xfrm>
        </p:spPr>
        <p:txBody>
          <a:bodyPr/>
          <a:lstStyle/>
          <a:p>
            <a:pPr algn="ctr"/>
            <a:r>
              <a:rPr lang="en-US" sz="4400" dirty="0" smtClean="0"/>
              <a:t>Primary Activity: Outbound Logistics</a:t>
            </a:r>
          </a:p>
        </p:txBody>
      </p:sp>
      <p:sp>
        <p:nvSpPr>
          <p:cNvPr id="23555" name="Content Placeholder 4"/>
          <p:cNvSpPr>
            <a:spLocks noGrp="1"/>
          </p:cNvSpPr>
          <p:nvPr>
            <p:ph idx="4294967295"/>
          </p:nvPr>
        </p:nvSpPr>
        <p:spPr>
          <a:xfrm>
            <a:off x="457200" y="2544763"/>
            <a:ext cx="5943600" cy="3475037"/>
          </a:xfrm>
        </p:spPr>
        <p:txBody>
          <a:bodyPr/>
          <a:lstStyle/>
          <a:p>
            <a:r>
              <a:rPr lang="en-US" sz="2800" dirty="0" smtClean="0">
                <a:cs typeface="Arial" charset="0"/>
              </a:rPr>
              <a:t>Associated with </a:t>
            </a:r>
            <a:r>
              <a:rPr lang="en-US" sz="2800" dirty="0" smtClean="0">
                <a:solidFill>
                  <a:srgbClr val="990033"/>
                </a:solidFill>
                <a:cs typeface="Arial" charset="0"/>
              </a:rPr>
              <a:t>collecting, storing, and distributing</a:t>
            </a:r>
            <a:r>
              <a:rPr lang="en-US" sz="2800" dirty="0" smtClean="0">
                <a:cs typeface="Arial" charset="0"/>
              </a:rPr>
              <a:t> the product or service to buyers</a:t>
            </a:r>
          </a:p>
          <a:p>
            <a:pPr lvl="1"/>
            <a:r>
              <a:rPr lang="en-US" dirty="0" smtClean="0">
                <a:cs typeface="Arial" charset="0"/>
              </a:rPr>
              <a:t>Effective shipping processes to provide quick delivery and minimize damages</a:t>
            </a:r>
          </a:p>
          <a:p>
            <a:pPr lvl="1"/>
            <a:r>
              <a:rPr lang="en-US" dirty="0" smtClean="0">
                <a:cs typeface="Arial" charset="0"/>
              </a:rPr>
              <a:t>Shipping of goods in large lot sizes to minimize transportation costs.</a:t>
            </a:r>
          </a:p>
        </p:txBody>
      </p:sp>
      <p:pic>
        <p:nvPicPr>
          <p:cNvPr id="3074" name="Picture 2" descr="http://www.warehousenews.co.uk/wp-content/uploads/2009/07/cartoon_m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800"/>
            <a:ext cx="2286000" cy="21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85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2849</TotalTime>
  <Words>1177</Words>
  <Application>Microsoft Office PowerPoint</Application>
  <PresentationFormat>On-screen Show (4:3)</PresentationFormat>
  <Paragraphs>198</Paragraphs>
  <Slides>31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Flow</vt:lpstr>
      <vt:lpstr>Analyzing the Internal Environment of the Firm - 2</vt:lpstr>
      <vt:lpstr>Value-Chain Analysis</vt:lpstr>
      <vt:lpstr>The Value Chain (McKinsey)</vt:lpstr>
      <vt:lpstr>The Value Chain (Porter)</vt:lpstr>
      <vt:lpstr>Value-Chain Analysis</vt:lpstr>
      <vt:lpstr>QUESTION</vt:lpstr>
      <vt:lpstr>Primary Activity: Inbound Logistics</vt:lpstr>
      <vt:lpstr>Primary Activity: Operations</vt:lpstr>
      <vt:lpstr>Primary Activity: Outbound Logistics</vt:lpstr>
      <vt:lpstr>Primary Activity: Marketing and Sales</vt:lpstr>
      <vt:lpstr>Primary Activity: Service</vt:lpstr>
      <vt:lpstr>Support Activity: Procurement</vt:lpstr>
      <vt:lpstr>Support Activity:  Human Resource Management</vt:lpstr>
      <vt:lpstr>Support Activity:  Technology Development</vt:lpstr>
      <vt:lpstr>Support Activity:  General Administration</vt:lpstr>
      <vt:lpstr>Value Chains in Service Industries</vt:lpstr>
      <vt:lpstr>PowerPoint Presentation</vt:lpstr>
      <vt:lpstr>Types of Resources</vt:lpstr>
      <vt:lpstr>Types of Resources: Tangible Resources</vt:lpstr>
      <vt:lpstr>Types of Resources: Tangible Resources</vt:lpstr>
      <vt:lpstr>Types of Resources</vt:lpstr>
      <vt:lpstr>Types of Resources: Intangible Resources</vt:lpstr>
      <vt:lpstr>Types of Resources</vt:lpstr>
      <vt:lpstr>QUESTION</vt:lpstr>
      <vt:lpstr>Characteristics of Strategic Resources</vt:lpstr>
      <vt:lpstr>Firm Resources and  Sustainable Competitive Advantages</vt:lpstr>
      <vt:lpstr>Is the Resource Valuable?</vt:lpstr>
      <vt:lpstr>Is the Resource Rare?</vt:lpstr>
      <vt:lpstr>Can the Resource be Imitated Easily?</vt:lpstr>
      <vt:lpstr>Are Substitutes Readily Available?</vt:lpstr>
      <vt:lpstr>Criteria for Sustainable Competitive Advantage and Strategic Implications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Entrepreneurship - course overview</dc:title>
  <dc:creator>Xiaodan</dc:creator>
  <cp:lastModifiedBy>LocalAccount</cp:lastModifiedBy>
  <cp:revision>357</cp:revision>
  <dcterms:created xsi:type="dcterms:W3CDTF">2006-08-16T00:00:00Z</dcterms:created>
  <dcterms:modified xsi:type="dcterms:W3CDTF">2015-09-22T20:01:56Z</dcterms:modified>
</cp:coreProperties>
</file>