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handoutMasterIdLst>
    <p:handoutMasterId r:id="rId20"/>
  </p:handoutMasterIdLst>
  <p:sldIdLst>
    <p:sldId id="378" r:id="rId2"/>
    <p:sldId id="402" r:id="rId3"/>
    <p:sldId id="400" r:id="rId4"/>
    <p:sldId id="416" r:id="rId5"/>
    <p:sldId id="421" r:id="rId6"/>
    <p:sldId id="382" r:id="rId7"/>
    <p:sldId id="384" r:id="rId8"/>
    <p:sldId id="386" r:id="rId9"/>
    <p:sldId id="388" r:id="rId10"/>
    <p:sldId id="389" r:id="rId11"/>
    <p:sldId id="390" r:id="rId12"/>
    <p:sldId id="391" r:id="rId13"/>
    <p:sldId id="392" r:id="rId14"/>
    <p:sldId id="408" r:id="rId15"/>
    <p:sldId id="409" r:id="rId16"/>
    <p:sldId id="410" r:id="rId17"/>
    <p:sldId id="41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F0F"/>
    <a:srgbClr val="EF8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80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67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92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9/30/2015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686800" cy="1828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Recognizing a Firm’s Intellectual Assets</a:t>
            </a:r>
            <a:r>
              <a:rPr lang="en-US" sz="4000" dirty="0" smtClean="0">
                <a:latin typeface="Arial" charset="0"/>
                <a:cs typeface="Arial" charset="0"/>
              </a:rPr>
              <a:t>: 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/>
              <a:t>Moving beyond a Firm’s Tangible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Resources</a:t>
            </a:r>
            <a:endParaRPr lang="en-US" sz="40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University</a:t>
            </a:r>
          </a:p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1 - Strategic Analysis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7figurehomebusiness.com/wp-content/uploads/2011/03/People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6670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The Vital Role of Social Capital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6705600" cy="4648200"/>
          </a:xfrm>
          <a:noFill/>
          <a:ln/>
        </p:spPr>
        <p:txBody>
          <a:bodyPr/>
          <a:lstStyle/>
          <a:p>
            <a:r>
              <a:rPr lang="en-US" sz="2800" dirty="0" smtClean="0"/>
              <a:t>Attraction, development and retention of talent is </a:t>
            </a:r>
            <a:r>
              <a:rPr lang="en-US" sz="2800" i="1" dirty="0" smtClean="0"/>
              <a:t>a necessary but not sufficient</a:t>
            </a:r>
            <a:r>
              <a:rPr lang="en-US" sz="2800" dirty="0" smtClean="0"/>
              <a:t> </a:t>
            </a:r>
            <a:r>
              <a:rPr lang="en-US" sz="2800" i="1" dirty="0" smtClean="0"/>
              <a:t>condition</a:t>
            </a:r>
            <a:r>
              <a:rPr lang="en-US" sz="2800" dirty="0" smtClean="0"/>
              <a:t> for creating competitive advantage</a:t>
            </a:r>
          </a:p>
          <a:p>
            <a:r>
              <a:rPr lang="en-US" sz="2800" dirty="0" smtClean="0"/>
              <a:t>It is not the stock of human capital that is important, but the extent to which it is combined and leveraged.</a:t>
            </a:r>
          </a:p>
          <a:p>
            <a:r>
              <a:rPr lang="en-US" sz="2800" dirty="0" smtClean="0"/>
              <a:t>Knowledge workers often are more loyal to their colleagues and profession than to their employer.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1.gstatic.com/images?q=tbn:ANd9GcTNHWsizIbvrCD77KQesbmvFBjSv8lSBoNoTheqFKgRb0EpXemNy1lMbwBCP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85" y="4876800"/>
            <a:ext cx="2447925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How Social Capital Helps </a:t>
            </a:r>
            <a:br>
              <a:rPr lang="en-US" sz="4400" dirty="0" smtClean="0"/>
            </a:br>
            <a:r>
              <a:rPr lang="en-US" sz="4400" dirty="0" smtClean="0"/>
              <a:t>Attract and Retain Talent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620963"/>
            <a:ext cx="8229600" cy="3017837"/>
          </a:xfrm>
          <a:noFill/>
          <a:ln/>
        </p:spPr>
        <p:txBody>
          <a:bodyPr/>
          <a:lstStyle/>
          <a:p>
            <a:r>
              <a:rPr lang="en-US" sz="2800" dirty="0" smtClean="0"/>
              <a:t>Hiring via personal (social) networks</a:t>
            </a:r>
          </a:p>
          <a:p>
            <a:pPr lvl="1"/>
            <a:r>
              <a:rPr lang="en-US" dirty="0" smtClean="0"/>
              <a:t>Some job candidates may bring other talent with them</a:t>
            </a:r>
          </a:p>
          <a:p>
            <a:pPr lvl="1"/>
            <a:r>
              <a:rPr lang="en-US" dirty="0" smtClean="0"/>
              <a:t>Emigration of talent from an organization to form start-up ventures</a:t>
            </a:r>
          </a:p>
          <a:p>
            <a:pPr lvl="1"/>
            <a:r>
              <a:rPr lang="en-US" dirty="0" smtClean="0"/>
              <a:t>Can provide mechanism for obtaining resources and information from outside the organization</a:t>
            </a:r>
          </a:p>
          <a:p>
            <a:pPr marL="684213" lvl="1" indent="0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4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The Potential Downside of Social Capital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620963"/>
            <a:ext cx="8229600" cy="3322637"/>
          </a:xfrm>
          <a:noFill/>
          <a:ln/>
        </p:spPr>
        <p:txBody>
          <a:bodyPr/>
          <a:lstStyle/>
          <a:p>
            <a:r>
              <a:rPr lang="en-US" sz="2800" dirty="0" smtClean="0"/>
              <a:t>Groupthink</a:t>
            </a:r>
          </a:p>
          <a:p>
            <a:pPr lvl="1"/>
            <a:r>
              <a:rPr lang="en-US" dirty="0" smtClean="0">
                <a:cs typeface="Arial" charset="0"/>
              </a:rPr>
              <a:t>a tendency not to question shared beliefs</a:t>
            </a:r>
          </a:p>
          <a:p>
            <a:r>
              <a:rPr lang="en-US" sz="2800" dirty="0" smtClean="0"/>
              <a:t>Tendency to develop dysfunctional human resource practices.</a:t>
            </a:r>
          </a:p>
          <a:p>
            <a:r>
              <a:rPr lang="en-US" sz="2800" dirty="0" smtClean="0"/>
              <a:t>Can be expensive in terms of financial resources and managerial commitment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Using Technology to Leverage </a:t>
            </a:r>
            <a:br>
              <a:rPr lang="en-US" sz="4400" dirty="0" smtClean="0"/>
            </a:br>
            <a:r>
              <a:rPr lang="en-US" sz="4400" dirty="0" smtClean="0"/>
              <a:t>Human Capital and Knowledge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392363"/>
            <a:ext cx="8229600" cy="40846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Sharing knowledge and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Conserves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Develops products and services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Creates new opportunities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Technology can leverage human capital and knowledge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Within the organization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With customers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With suppliers</a:t>
            </a:r>
          </a:p>
          <a:p>
            <a:pPr marL="625475" lvl="1" indent="1588"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businesscapturemastery.com/wp-content/uploads/2010/11/virtual_te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76600"/>
            <a:ext cx="29083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algn="ctr"/>
            <a:r>
              <a:rPr lang="en-US" sz="4000" dirty="0" smtClean="0"/>
              <a:t>Electronic Teams: Using Technology to Enhance Collaboration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4648200" cy="3581400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Electronic teams </a:t>
            </a:r>
          </a:p>
          <a:p>
            <a:pPr lvl="1"/>
            <a:r>
              <a:rPr lang="en-US" dirty="0" smtClean="0">
                <a:cs typeface="Arial" charset="0"/>
              </a:rPr>
              <a:t>team of individuals that completes tasks primarily through e-mail communication</a:t>
            </a:r>
          </a:p>
          <a:p>
            <a:pPr lvl="1"/>
            <a:r>
              <a:rPr lang="en-US" dirty="0" smtClean="0"/>
              <a:t>enhance speed and effectiveness with which products are developed</a:t>
            </a: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Electronic Teams: Using Technology to Enhance Collaboration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0963"/>
            <a:ext cx="8229600" cy="3779837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Advantages of electronic teams</a:t>
            </a:r>
          </a:p>
          <a:p>
            <a:pPr lvl="1"/>
            <a:r>
              <a:rPr lang="en-US" sz="2000" dirty="0">
                <a:cs typeface="Arial" charset="0"/>
              </a:rPr>
              <a:t>have the potential to acquire a broader range of “human capital”</a:t>
            </a:r>
          </a:p>
          <a:p>
            <a:pPr lvl="1"/>
            <a:r>
              <a:rPr lang="en-US" sz="2000" dirty="0">
                <a:cs typeface="Arial" charset="0"/>
              </a:rPr>
              <a:t>can be very effective in generating “social capital”</a:t>
            </a:r>
          </a:p>
          <a:p>
            <a:r>
              <a:rPr lang="en-US" sz="2400" dirty="0" smtClean="0">
                <a:cs typeface="Arial" charset="0"/>
              </a:rPr>
              <a:t>Challenges of electronic teams</a:t>
            </a:r>
          </a:p>
          <a:p>
            <a:pPr lvl="1"/>
            <a:r>
              <a:rPr lang="en-US" sz="2000" dirty="0" smtClean="0">
                <a:cs typeface="Arial" charset="0"/>
              </a:rPr>
              <a:t>teams suffer processes loss because of low cohesion, low trust among members, a lack of appropriate norms or standard operating procedures, or a lack of shared understanding among team members about their tasks.</a:t>
            </a:r>
          </a:p>
          <a:p>
            <a:pPr lvl="1"/>
            <a:r>
              <a:rPr lang="en-US" sz="2000" dirty="0" smtClean="0">
                <a:cs typeface="Arial" charset="0"/>
              </a:rPr>
              <a:t>members are more geographically dispersed, and become more susceptible to the risk factors that can create process loss</a:t>
            </a:r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838200"/>
            <a:ext cx="6553200" cy="1143000"/>
          </a:xfrm>
        </p:spPr>
        <p:txBody>
          <a:bodyPr/>
          <a:lstStyle/>
          <a:p>
            <a:pPr algn="ctr"/>
            <a:r>
              <a:rPr lang="en-US" sz="5400" dirty="0" smtClean="0"/>
              <a:t>Knowledge</a:t>
            </a:r>
            <a:endParaRPr lang="en-US" sz="5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09800" y="2255837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Tacit knowledge</a:t>
            </a:r>
            <a:endParaRPr lang="en-US" sz="800" dirty="0" smtClean="0">
              <a:latin typeface="+mn-lt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In the minds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 of employees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Based on personal experience and background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Shared only with the consent and participation of the individual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lang="en-US" sz="2400" dirty="0" smtClean="0">
              <a:latin typeface="+mn-lt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5486400" y="2255837"/>
            <a:ext cx="350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Explicit (codified) knowledge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Can be codified or documented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Can be widely distributed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Can be easily replicated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Arial" charset="0"/>
              </a:rPr>
              <a:t>Can be reused many times at low cost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27" name="Picture 3" descr="C:\Users\LocalAccount\AppData\Local\Microsoft\Windows\Temporary Internet Files\Content.IE5\01OI5H0R\MC900300920[2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216673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4" descr="http://www.nationalbarindia.org/site_media/media/sections/section_1/Intellectual-Propert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125" r="65059" b="-1125"/>
          <a:stretch/>
        </p:blipFill>
        <p:spPr bwMode="auto">
          <a:xfrm>
            <a:off x="694245" y="0"/>
            <a:ext cx="1143000" cy="296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www.nationalbarindia.org/site_media/media/sections/section_1/Intellectual-Propert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125" r="65059" b="-1125"/>
          <a:stretch/>
        </p:blipFill>
        <p:spPr bwMode="auto">
          <a:xfrm>
            <a:off x="1714500" y="0"/>
            <a:ext cx="1143000" cy="296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http://www.nationalbarindia.org/site_media/media/sections/section_1/Intellectual-Propert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125" r="65059" b="-1125"/>
          <a:stretch/>
        </p:blipFill>
        <p:spPr bwMode="auto">
          <a:xfrm>
            <a:off x="2809875" y="0"/>
            <a:ext cx="1143000" cy="296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4" descr="http://www.nationalbarindia.org/site_media/media/sections/section_1/Intellectual-Propert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125" r="65059" b="-1125"/>
          <a:stretch/>
        </p:blipFill>
        <p:spPr bwMode="auto">
          <a:xfrm>
            <a:off x="3952874" y="0"/>
            <a:ext cx="1152526" cy="296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ationalbarindia.org/site_media/media/sections/section_1/Intellectual-Proper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-9340"/>
            <a:ext cx="4048125" cy="29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937808"/>
            <a:ext cx="4571999" cy="1960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" y="4897904"/>
            <a:ext cx="4571999" cy="1960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1" y="4897904"/>
            <a:ext cx="4571999" cy="1960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51533" y="4897904"/>
            <a:ext cx="2720467" cy="5334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Trademarks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572001" y="2937808"/>
            <a:ext cx="4571999" cy="1960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962461"/>
            <a:ext cx="2743200" cy="533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Patents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6400800" y="4897904"/>
            <a:ext cx="2743200" cy="533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Trade Secrets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4572000" y="2937808"/>
            <a:ext cx="2720467" cy="5334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Copyrights</a:t>
            </a:r>
            <a:endParaRPr lang="en-US" sz="2800" b="1" dirty="0"/>
          </a:p>
        </p:txBody>
      </p:sp>
      <p:pic>
        <p:nvPicPr>
          <p:cNvPr id="1026" name="Picture 2" descr="http://newsone.com/files/2011/07/expensiverx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6" t="6015" r="3427" b="5432"/>
          <a:stretch/>
        </p:blipFill>
        <p:spPr bwMode="auto">
          <a:xfrm>
            <a:off x="2913529" y="3124200"/>
            <a:ext cx="1506071" cy="10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" y="3471208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Protect inventions from direct imitation for a limited period of time. </a:t>
            </a:r>
            <a:endParaRPr lang="en-US" sz="2200" dirty="0">
              <a:latin typeface="+mn-lt"/>
            </a:endParaRPr>
          </a:p>
        </p:txBody>
      </p:sp>
      <p:pic>
        <p:nvPicPr>
          <p:cNvPr id="1028" name="Picture 4" descr="http://demo.portfoliopen.com/Resources/49/552-520x520-scale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17011" r="6189" b="19777"/>
          <a:stretch/>
        </p:blipFill>
        <p:spPr bwMode="auto">
          <a:xfrm>
            <a:off x="203948" y="5122768"/>
            <a:ext cx="1472452" cy="105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905000" y="5371726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Phrases, pictures, names or symbols used to identify a particular firm. </a:t>
            </a:r>
            <a:endParaRPr lang="en-US" sz="2200" dirty="0">
              <a:latin typeface="+mn-lt"/>
            </a:endParaRPr>
          </a:p>
        </p:txBody>
      </p:sp>
      <p:pic>
        <p:nvPicPr>
          <p:cNvPr id="1030" name="Picture 6" descr="http://upload.wikimedia.org/wikipedia/en/thumb/4/43/Michael_Jackson's_This_Is_It_Poster.JPG/220px-Michael_Jackson's_This_Is_It_Poster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8"/>
          <a:stretch/>
        </p:blipFill>
        <p:spPr bwMode="auto">
          <a:xfrm>
            <a:off x="7391400" y="3077225"/>
            <a:ext cx="1631754" cy="11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48200" y="3429000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Provide exclusive rights to the creators</a:t>
            </a:r>
            <a:endParaRPr lang="en-US" sz="2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199" y="4114800"/>
            <a:ext cx="4495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n-lt"/>
              </a:rPr>
              <a:t>of original artistic works such as books, movies and songs. </a:t>
            </a:r>
            <a:endParaRPr lang="en-US" sz="2200" dirty="0">
              <a:latin typeface="+mn-lt"/>
            </a:endParaRPr>
          </a:p>
        </p:txBody>
      </p:sp>
      <p:pic>
        <p:nvPicPr>
          <p:cNvPr id="1032" name="Picture 8" descr="http://blog.cleveland.com/business/2008/09/medium_KFC-chicken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7" b="12233"/>
          <a:stretch/>
        </p:blipFill>
        <p:spPr bwMode="auto">
          <a:xfrm>
            <a:off x="4910510" y="5105400"/>
            <a:ext cx="1185490" cy="133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248400" y="54102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Formulas, practices, and designs that are central to a firm’s business and that remain unknown to competitors. </a:t>
            </a:r>
            <a:endParaRPr lang="en-US" dirty="0">
              <a:latin typeface="+mn-lt"/>
            </a:endParaRPr>
          </a:p>
        </p:txBody>
      </p:sp>
      <p:pic>
        <p:nvPicPr>
          <p:cNvPr id="1039" name="Picture 15" descr="C:\Users\LocalAccount\AppData\Local\Microsoft\Windows\Temporary Internet Files\Content.IE5\HK51UE3X\MC910217332[1].wmf"/>
          <p:cNvPicPr>
            <a:picLocks noChangeAspect="1" noChangeArrowheads="1"/>
          </p:cNvPicPr>
          <p:nvPr/>
        </p:nvPicPr>
        <p:blipFill>
          <a:blip r:embed="rId8" cstate="print">
            <a:lum bright="-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12" y="1988427"/>
            <a:ext cx="934517" cy="9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http://www.nationalbarindia.org/site_media/media/sections/section_1/Intellectual-Propert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125" r="65059" b="-1125"/>
          <a:stretch/>
        </p:blipFill>
        <p:spPr bwMode="auto">
          <a:xfrm>
            <a:off x="5105401" y="0"/>
            <a:ext cx="1143000" cy="29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http://www.nationalbarindia.org/site_media/media/sections/section_1/Intellectual-Propert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125" r="65059" b="-1125"/>
          <a:stretch/>
        </p:blipFill>
        <p:spPr bwMode="auto">
          <a:xfrm>
            <a:off x="0" y="-1"/>
            <a:ext cx="1143000" cy="296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990600"/>
            <a:ext cx="6857998" cy="1947208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300" dirty="0" smtClean="0"/>
              <a:t>Creations of the mind, such as inventions, artistic products, and symbols.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300" dirty="0" smtClean="0"/>
              <a:t>Some forms of intellectual properties are protected by law while others can best be defended by surrounding them in secrecy. </a:t>
            </a: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72714" y="449759"/>
            <a:ext cx="5747086" cy="76944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>
                  <a:solidFill>
                    <a:schemeClr val="accent1">
                      <a:lumMod val="75000"/>
                    </a:schemeClr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Intellectual Property</a:t>
            </a:r>
            <a:endParaRPr lang="en-US" sz="4400" b="1" cap="none" spc="50" dirty="0">
              <a:ln w="11430">
                <a:solidFill>
                  <a:schemeClr val="accent1">
                    <a:lumMod val="75000"/>
                  </a:schemeClr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25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/>
      <p:bldP spid="15" grpId="0"/>
      <p:bldP spid="17" grpId="0"/>
      <p:bldP spid="18" grpId="0"/>
      <p:bldP spid="19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The Central Role of Knowledge </a:t>
            </a:r>
            <a:br>
              <a:rPr lang="en-US" sz="4400" dirty="0" smtClean="0"/>
            </a:br>
            <a:r>
              <a:rPr lang="en-US" sz="4400" dirty="0" smtClean="0"/>
              <a:t>in Today’s Economy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3363"/>
            <a:ext cx="8229600" cy="2484437"/>
          </a:xfrm>
        </p:spPr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3200" dirty="0" smtClean="0">
                <a:cs typeface="Arial" charset="0"/>
              </a:rPr>
              <a:t>Knowledge Economy</a:t>
            </a:r>
          </a:p>
          <a:p>
            <a:pPr lvl="1"/>
            <a:r>
              <a:rPr lang="en-US" sz="2800" dirty="0" smtClean="0">
                <a:cs typeface="Arial" charset="0"/>
              </a:rPr>
              <a:t>wealth is increasingly created </a:t>
            </a:r>
            <a:r>
              <a:rPr lang="en-US" sz="2800" dirty="0" smtClean="0">
                <a:cs typeface="Arial" charset="0"/>
              </a:rPr>
              <a:t>by </a:t>
            </a:r>
            <a:r>
              <a:rPr lang="en-US" sz="2800" u="sng" dirty="0" smtClean="0">
                <a:cs typeface="Arial" charset="0"/>
              </a:rPr>
              <a:t>effective management of knowledge workers</a:t>
            </a:r>
            <a:r>
              <a:rPr lang="en-US" sz="2800" dirty="0" smtClean="0">
                <a:cs typeface="Arial" charset="0"/>
              </a:rPr>
              <a:t> instead of by </a:t>
            </a:r>
            <a:r>
              <a:rPr lang="en-US" sz="2800" u="sng" dirty="0" smtClean="0">
                <a:cs typeface="Arial" charset="0"/>
              </a:rPr>
              <a:t>the efficient control of physical and financial assets</a:t>
            </a:r>
            <a:r>
              <a:rPr lang="en-US" sz="2800" dirty="0" smtClean="0">
                <a:cs typeface="Arial" charset="0"/>
              </a:rPr>
              <a:t>. </a:t>
            </a:r>
            <a:endParaRPr lang="en-US" sz="2800" dirty="0" smtClean="0"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 smtClean="0"/>
              <a:t>The Central Role of Knowledge </a:t>
            </a:r>
            <a:br>
              <a:rPr lang="en-US" sz="4400" dirty="0" smtClean="0"/>
            </a:br>
            <a:r>
              <a:rPr lang="en-US" sz="4400" dirty="0" smtClean="0"/>
              <a:t>in Today’s Economy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2392363"/>
            <a:ext cx="8229600" cy="4008437"/>
          </a:xfrm>
        </p:spPr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800" dirty="0" smtClean="0">
                <a:cs typeface="Arial" charset="0"/>
              </a:rPr>
              <a:t>Intellectual capital </a:t>
            </a:r>
          </a:p>
          <a:p>
            <a:pPr lvl="1"/>
            <a:r>
              <a:rPr lang="en-US" dirty="0" smtClean="0">
                <a:cs typeface="Arial" charset="0"/>
              </a:rPr>
              <a:t>the difference between a firm’s </a:t>
            </a:r>
            <a:r>
              <a:rPr lang="en-US" u="sng" dirty="0" smtClean="0">
                <a:cs typeface="Arial" charset="0"/>
              </a:rPr>
              <a:t>market value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u="sng" dirty="0" smtClean="0">
                <a:cs typeface="Arial" charset="0"/>
              </a:rPr>
              <a:t>book value</a:t>
            </a:r>
            <a:endParaRPr lang="en-US" u="sng" dirty="0" smtClean="0">
              <a:cs typeface="Arial" charset="0"/>
            </a:endParaRPr>
          </a:p>
          <a:p>
            <a:pPr lvl="1"/>
            <a:r>
              <a:rPr lang="en-US" dirty="0" smtClean="0">
                <a:cs typeface="Arial" charset="0"/>
              </a:rPr>
              <a:t>a measure of the value of a firm’s </a:t>
            </a:r>
            <a:r>
              <a:rPr lang="en-US" u="sng" dirty="0" smtClean="0">
                <a:cs typeface="Arial" charset="0"/>
              </a:rPr>
              <a:t>intangible assets</a:t>
            </a:r>
            <a:endParaRPr lang="en-US" u="sng" dirty="0" smtClean="0">
              <a:cs typeface="Arial" charset="0"/>
            </a:endParaRPr>
          </a:p>
          <a:p>
            <a:pPr lvl="1"/>
            <a:r>
              <a:rPr lang="en-US" dirty="0" smtClean="0">
                <a:cs typeface="Arial" charset="0"/>
              </a:rPr>
              <a:t>includes reputation, employee loyalty and commitment, customer relationships, company values, brand names, and the experience and skills of employees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16388" name="Picture 4" descr="j03610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51054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28600" y="609600"/>
            <a:ext cx="3581400" cy="358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Human capital 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individual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capabilities, knowledge, skills, and experience of the company’s employees and managers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334000" y="609600"/>
            <a:ext cx="3581400" cy="358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Social capital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cs typeface="Arial" charset="0"/>
              </a:rPr>
              <a:t>the network of relationships that individuals have throughout the organization</a:t>
            </a:r>
            <a:endParaRPr lang="en-US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81300" y="3200400"/>
            <a:ext cx="3581400" cy="358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Knowledge 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xplicit knowledge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acit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knowledge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9237" y="676870"/>
            <a:ext cx="6301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Intellectual Capital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52" name="Picture 4" descr="C:\Users\LocalAccount\AppData\Local\Microsoft\Windows\Temporary Internet Files\Content.IE5\OJQYFSOW\MC900071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28" y="4343400"/>
            <a:ext cx="1603972" cy="17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LocalAccount\AppData\Local\Microsoft\Windows\Temporary Internet Files\Content.IE5\NH2U1AO0\MC90023326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44" y="3546565"/>
            <a:ext cx="2399635" cy="159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8697" y="1371600"/>
            <a:ext cx="185743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65377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10927" y="1084421"/>
            <a:ext cx="2209800" cy="2209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__________Human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apital </a:t>
            </a:r>
          </a:p>
        </p:txBody>
      </p:sp>
      <p:sp>
        <p:nvSpPr>
          <p:cNvPr id="6" name="Oval 5"/>
          <p:cNvSpPr/>
          <p:nvPr/>
        </p:nvSpPr>
        <p:spPr>
          <a:xfrm>
            <a:off x="4906527" y="1084421"/>
            <a:ext cx="2209800" cy="2209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__________ Human Capital</a:t>
            </a:r>
            <a:endParaRPr lang="en-US" sz="2000" b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58727" y="3522821"/>
            <a:ext cx="2209800" cy="2209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__________ Human Capital</a:t>
            </a:r>
            <a:endParaRPr lang="en-US" sz="2000" b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3929374" y="932021"/>
            <a:ext cx="1295400" cy="609600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 rot="14001148">
            <a:off x="2177091" y="3705189"/>
            <a:ext cx="1295400" cy="609600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 rot="7482748">
            <a:off x="5640217" y="3632679"/>
            <a:ext cx="1295400" cy="609600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83775" y="5997714"/>
            <a:ext cx="49585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Human Capital: </a:t>
            </a:r>
          </a:p>
          <a:p>
            <a:pPr algn="ctr"/>
            <a:r>
              <a:rPr lang="en-US" sz="2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Three Interdependent Activities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327" y="1056404"/>
            <a:ext cx="1904999" cy="466539"/>
          </a:xfrm>
          <a:prstGeom prst="rect">
            <a:avLst/>
          </a:prstGeom>
          <a:solidFill>
            <a:srgbClr val="EF8821"/>
          </a:solidFill>
          <a:ln>
            <a:solidFill>
              <a:srgbClr val="CF6F0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Proper set of skills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258325" y="2751482"/>
            <a:ext cx="1904999" cy="466539"/>
          </a:xfrm>
          <a:prstGeom prst="rect">
            <a:avLst/>
          </a:prstGeom>
          <a:solidFill>
            <a:srgbClr val="EF8821"/>
          </a:solidFill>
          <a:ln>
            <a:solidFill>
              <a:srgbClr val="CF6F0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Right attitudes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58326" y="1622010"/>
            <a:ext cx="1905000" cy="466539"/>
          </a:xfrm>
          <a:prstGeom prst="rect">
            <a:avLst/>
          </a:prstGeom>
          <a:solidFill>
            <a:srgbClr val="EF8821"/>
          </a:solidFill>
          <a:ln>
            <a:solidFill>
              <a:srgbClr val="CF6F0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Proper set of </a:t>
            </a:r>
            <a:r>
              <a:rPr lang="en-US" sz="1600" b="1" dirty="0" smtClean="0"/>
              <a:t>capabilities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58327" y="2182977"/>
            <a:ext cx="1904999" cy="466539"/>
          </a:xfrm>
          <a:prstGeom prst="rect">
            <a:avLst/>
          </a:prstGeom>
          <a:solidFill>
            <a:srgbClr val="EF8821"/>
          </a:solidFill>
          <a:ln>
            <a:solidFill>
              <a:srgbClr val="CF6F0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Right values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934201" y="2209801"/>
            <a:ext cx="1904999" cy="1126092"/>
          </a:xfrm>
          <a:prstGeom prst="rect">
            <a:avLst/>
          </a:prstGeom>
          <a:solidFill>
            <a:srgbClr val="EF8821"/>
          </a:solidFill>
          <a:ln>
            <a:solidFill>
              <a:srgbClr val="CF6F0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Maximize employees’ joint contributions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6925236" y="990600"/>
            <a:ext cx="1904999" cy="1126092"/>
          </a:xfrm>
          <a:prstGeom prst="rect">
            <a:avLst/>
          </a:prstGeom>
          <a:solidFill>
            <a:srgbClr val="EF8821"/>
          </a:solidFill>
          <a:ln>
            <a:solidFill>
              <a:srgbClr val="CF6F0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Fulfill employees’ full potentials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1872291" y="4998457"/>
            <a:ext cx="1904999" cy="734164"/>
          </a:xfrm>
          <a:prstGeom prst="rect">
            <a:avLst/>
          </a:prstGeom>
          <a:solidFill>
            <a:srgbClr val="EF8821"/>
          </a:solidFill>
          <a:ln>
            <a:solidFill>
              <a:srgbClr val="CF6F0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Rewards and incentives 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5335417" y="5002939"/>
            <a:ext cx="1904999" cy="734164"/>
          </a:xfrm>
          <a:prstGeom prst="rect">
            <a:avLst/>
          </a:prstGeom>
          <a:solidFill>
            <a:srgbClr val="EF8821"/>
          </a:solidFill>
          <a:ln>
            <a:solidFill>
              <a:srgbClr val="CF6F0F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Working environment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28937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kbizconsulting.com/h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74473"/>
            <a:ext cx="39243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Attracting Human Capital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3703637"/>
          </a:xfrm>
          <a:noFill/>
          <a:ln/>
        </p:spPr>
        <p:txBody>
          <a:bodyPr/>
          <a:lstStyle/>
          <a:p>
            <a:r>
              <a:rPr lang="en-US" i="1" dirty="0" smtClean="0"/>
              <a:t>Hire for attitude, train for skill</a:t>
            </a:r>
          </a:p>
          <a:p>
            <a:r>
              <a:rPr lang="en-US" dirty="0"/>
              <a:t>Sound recruiting approaches</a:t>
            </a:r>
          </a:p>
          <a:p>
            <a:pPr lvl="1"/>
            <a:r>
              <a:rPr lang="en-US" dirty="0"/>
              <a:t>Scanning pools of available candidates</a:t>
            </a:r>
          </a:p>
          <a:p>
            <a:pPr lvl="1"/>
            <a:r>
              <a:rPr lang="en-US" dirty="0"/>
              <a:t>Challenge becomes having the right job candidates, not the greatest number of them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Current employees may be best source of new ones</a:t>
            </a:r>
          </a:p>
          <a:p>
            <a:pPr lvl="1"/>
            <a:r>
              <a:rPr lang="en-US" dirty="0"/>
              <a:t>Incentives for referrals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Developing Human Capital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39963"/>
            <a:ext cx="8229600" cy="3856037"/>
          </a:xfrm>
          <a:noFill/>
          <a:ln/>
        </p:spPr>
        <p:txBody>
          <a:bodyPr/>
          <a:lstStyle/>
          <a:p>
            <a:r>
              <a:rPr lang="en-US" sz="2800" dirty="0" smtClean="0"/>
              <a:t>Encouraging widespread involvement</a:t>
            </a:r>
          </a:p>
          <a:p>
            <a:pPr lvl="1"/>
            <a:r>
              <a:rPr lang="en-US" dirty="0" smtClean="0"/>
              <a:t>Requires the active involvement of leaders at all levels</a:t>
            </a:r>
          </a:p>
          <a:p>
            <a:pPr lvl="1"/>
            <a:r>
              <a:rPr lang="en-US" dirty="0" smtClean="0"/>
              <a:t>It should </a:t>
            </a:r>
            <a:r>
              <a:rPr lang="en-US" i="1" dirty="0" smtClean="0"/>
              <a:t>not</a:t>
            </a:r>
            <a:r>
              <a:rPr lang="en-US" dirty="0" smtClean="0"/>
              <a:t> be viewed only as the responsibility of the human resource department</a:t>
            </a:r>
          </a:p>
          <a:p>
            <a:r>
              <a:rPr lang="en-US" sz="2800" dirty="0" smtClean="0"/>
              <a:t>Transferring knowledge</a:t>
            </a:r>
          </a:p>
          <a:p>
            <a:r>
              <a:rPr lang="en-US" sz="2800" dirty="0" smtClean="0"/>
              <a:t>Monitor progress and track development</a:t>
            </a:r>
          </a:p>
          <a:p>
            <a:r>
              <a:rPr lang="en-US" sz="2800" dirty="0" smtClean="0"/>
              <a:t>Evaluate human capital</a:t>
            </a:r>
          </a:p>
          <a:p>
            <a:endParaRPr lang="en-US" dirty="0" smtClean="0"/>
          </a:p>
          <a:p>
            <a:pPr marL="684213" lvl="1" indent="0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Retaining Human Capital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Firms must prevent the transfer of valuable and sensitive information outside the organization</a:t>
            </a:r>
          </a:p>
          <a:p>
            <a:pPr lvl="1"/>
            <a:r>
              <a:rPr lang="en-US" dirty="0" smtClean="0"/>
              <a:t>Provide </a:t>
            </a:r>
            <a:r>
              <a:rPr lang="en-US" i="1" dirty="0" smtClean="0"/>
              <a:t>good work environment and incentives </a:t>
            </a:r>
            <a:r>
              <a:rPr lang="en-US" dirty="0" smtClean="0"/>
              <a:t>to keep productive employees from wanting to bail out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Use </a:t>
            </a:r>
            <a:r>
              <a:rPr lang="en-US" i="1" dirty="0" smtClean="0"/>
              <a:t>legal means </a:t>
            </a:r>
            <a:r>
              <a:rPr lang="en-US" dirty="0" smtClean="0"/>
              <a:t>such as employment contracts and </a:t>
            </a:r>
            <a:r>
              <a:rPr lang="en-US" dirty="0" err="1" smtClean="0"/>
              <a:t>noncompete</a:t>
            </a:r>
            <a:r>
              <a:rPr lang="en-US" dirty="0" smtClean="0"/>
              <a:t> clauses</a:t>
            </a:r>
          </a:p>
          <a:p>
            <a:pPr lvl="1">
              <a:spcBef>
                <a:spcPts val="0"/>
              </a:spcBef>
              <a:buNone/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Identifying with an organization’s mission and values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Challenging work and a stimulating environment</a:t>
            </a:r>
          </a:p>
          <a:p>
            <a:r>
              <a:rPr lang="en-US" dirty="0" smtClean="0"/>
              <a:t>Financial and Nonfinancial Rewards and Incentives</a:t>
            </a:r>
          </a:p>
          <a:p>
            <a:pPr lvl="1"/>
            <a:r>
              <a:rPr lang="en-US" dirty="0" smtClean="0"/>
              <a:t>Rewards are a vital organizational control mechanism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However, money may not be the most important reason why people take or leave jobs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venturatraining.co.uk/images/rotator/hr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65"/>
          <a:stretch/>
        </p:blipFill>
        <p:spPr bwMode="auto">
          <a:xfrm>
            <a:off x="5410200" y="4303883"/>
            <a:ext cx="3657600" cy="16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8305800" cy="1143000"/>
          </a:xfrm>
          <a:noFill/>
          <a:ln/>
        </p:spPr>
        <p:txBody>
          <a:bodyPr/>
          <a:lstStyle/>
          <a:p>
            <a:pPr algn="ctr"/>
            <a:r>
              <a:rPr lang="en-US" sz="4000" dirty="0" smtClean="0"/>
              <a:t>Enhancing Human Capital:</a:t>
            </a:r>
            <a:br>
              <a:rPr lang="en-US" sz="4000" dirty="0" smtClean="0"/>
            </a:br>
            <a:r>
              <a:rPr lang="en-US" sz="4000" dirty="0" smtClean="0"/>
              <a:t>How Diversity Benefits the Organization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2188" y="2286000"/>
            <a:ext cx="7313612" cy="4038600"/>
          </a:xfrm>
          <a:noFill/>
          <a:ln/>
        </p:spPr>
        <p:txBody>
          <a:bodyPr/>
          <a:lstStyle/>
          <a:p>
            <a:pPr marL="273050" lvl="1" indent="-273050">
              <a:buClr>
                <a:srgbClr val="0070C0"/>
              </a:buClr>
              <a:buSzPct val="95000"/>
            </a:pPr>
            <a:r>
              <a:rPr lang="en-US" sz="2800" dirty="0" smtClean="0">
                <a:cs typeface="Arial" charset="0"/>
              </a:rPr>
              <a:t>Enhance the social responsibility goals of an organization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800" dirty="0" smtClean="0">
                <a:cs typeface="Arial" charset="0"/>
              </a:rPr>
              <a:t>Cost argument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800" dirty="0" smtClean="0">
                <a:cs typeface="Arial" charset="0"/>
              </a:rPr>
              <a:t>Resource acquisition argument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800" dirty="0" smtClean="0">
                <a:cs typeface="Arial" charset="0"/>
              </a:rPr>
              <a:t>Marketing argument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800" dirty="0" smtClean="0">
                <a:cs typeface="Arial" charset="0"/>
              </a:rPr>
              <a:t>Creativity argument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800" dirty="0" smtClean="0">
                <a:cs typeface="Arial" charset="0"/>
              </a:rPr>
              <a:t>Problem-solving argument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800" dirty="0" smtClean="0">
                <a:cs typeface="Arial" charset="0"/>
              </a:rPr>
              <a:t>System flexibility argument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2735</TotalTime>
  <Words>828</Words>
  <Application>Microsoft Office PowerPoint</Application>
  <PresentationFormat>On-screen Show (4:3)</PresentationFormat>
  <Paragraphs>131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Constantia</vt:lpstr>
      <vt:lpstr>Tahoma</vt:lpstr>
      <vt:lpstr>Times New Roman</vt:lpstr>
      <vt:lpstr>Wingdings</vt:lpstr>
      <vt:lpstr>Wingdings 2</vt:lpstr>
      <vt:lpstr>Flow</vt:lpstr>
      <vt:lpstr>Recognizing a Firm’s Intellectual Assets:  Moving beyond a Firm’s Tangible Resources</vt:lpstr>
      <vt:lpstr>The Central Role of Knowledge  in Today’s Economy</vt:lpstr>
      <vt:lpstr>The Central Role of Knowledge  in Today’s Economy</vt:lpstr>
      <vt:lpstr>PowerPoint Presentation</vt:lpstr>
      <vt:lpstr>PowerPoint Presentation</vt:lpstr>
      <vt:lpstr>Attracting Human Capital</vt:lpstr>
      <vt:lpstr>Developing Human Capital</vt:lpstr>
      <vt:lpstr>Retaining Human Capital</vt:lpstr>
      <vt:lpstr>Enhancing Human Capital: How Diversity Benefits the Organization</vt:lpstr>
      <vt:lpstr>The Vital Role of Social Capital</vt:lpstr>
      <vt:lpstr>How Social Capital Helps  Attract and Retain Talent</vt:lpstr>
      <vt:lpstr>The Potential Downside of Social Capital</vt:lpstr>
      <vt:lpstr>Using Technology to Leverage  Human Capital and Knowledge</vt:lpstr>
      <vt:lpstr>Electronic Teams: Using Technology to Enhance Collaboration</vt:lpstr>
      <vt:lpstr>Electronic Teams: Using Technology to Enhance Collaboration</vt:lpstr>
      <vt:lpstr>Knowledge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355</cp:revision>
  <dcterms:created xsi:type="dcterms:W3CDTF">2006-08-16T00:00:00Z</dcterms:created>
  <dcterms:modified xsi:type="dcterms:W3CDTF">2015-09-30T18:41:08Z</dcterms:modified>
</cp:coreProperties>
</file>