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1"/>
  </p:notesMasterIdLst>
  <p:handoutMasterIdLst>
    <p:handoutMasterId r:id="rId12"/>
  </p:handoutMasterIdLst>
  <p:sldIdLst>
    <p:sldId id="378" r:id="rId2"/>
    <p:sldId id="466" r:id="rId3"/>
    <p:sldId id="467" r:id="rId4"/>
    <p:sldId id="480" r:id="rId5"/>
    <p:sldId id="470" r:id="rId6"/>
    <p:sldId id="471" r:id="rId7"/>
    <p:sldId id="472" r:id="rId8"/>
    <p:sldId id="473" r:id="rId9"/>
    <p:sldId id="47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3259" autoAdjust="0"/>
  </p:normalViewPr>
  <p:slideViewPr>
    <p:cSldViewPr>
      <p:cViewPr varScale="1">
        <p:scale>
          <a:sx n="98" d="100"/>
          <a:sy n="98" d="100"/>
        </p:scale>
        <p:origin x="21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2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25040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000" smtClean="0"/>
              <a:t> 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549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10/21/2015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686800" cy="1828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Arial" charset="0"/>
                <a:cs typeface="Arial" charset="0"/>
              </a:rPr>
              <a:t>Corporate-Level Strategy:</a:t>
            </a:r>
            <a:br>
              <a:rPr lang="en-US" sz="44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 Creating Value through Diversification 2</a:t>
            </a:r>
            <a:endParaRPr lang="en-US" sz="40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2 - Strategic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895600"/>
            <a:ext cx="80010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__________ reflect(s) the collective learning in organizations such as how to coordinate production skills, integrate multiple streams of technologies, and market and merchandise diverse products and services. 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US" sz="2400" dirty="0" smtClean="0"/>
              <a:t> Primary value chain activities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B.</a:t>
            </a:r>
            <a:r>
              <a:rPr lang="en-US" sz="2400" dirty="0" smtClean="0"/>
              <a:t> Culture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US" sz="2400" dirty="0" smtClean="0"/>
              <a:t> Horizontal integration</a:t>
            </a:r>
            <a:endParaRPr lang="en-US" sz="2400" dirty="0"/>
          </a:p>
        </p:txBody>
      </p:sp>
      <p:pic>
        <p:nvPicPr>
          <p:cNvPr id="5" name="Picture 4" descr="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990600"/>
            <a:ext cx="1524000" cy="15240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657600" y="14478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50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100935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00"/>
                </a:solidFill>
                <a:latin typeface="+mn-lt"/>
              </a:rPr>
              <a:t>C.</a:t>
            </a:r>
            <a:r>
              <a:rPr lang="en-US" sz="2400" dirty="0" smtClean="0">
                <a:latin typeface="+mn-lt"/>
              </a:rPr>
              <a:t> Core competencies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4817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895600"/>
            <a:ext cx="80010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When management uses common production facilities or purchasing procedures to distribute different but related products, they are 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US" sz="2400" dirty="0" smtClean="0"/>
              <a:t> building on core competencies.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C.</a:t>
            </a:r>
            <a:r>
              <a:rPr lang="en-US" sz="2400" dirty="0" smtClean="0"/>
              <a:t> achieving process gains.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D. </a:t>
            </a:r>
            <a:r>
              <a:rPr lang="en-US" sz="2400" dirty="0" smtClean="0"/>
              <a:t>using portfolio analysis.</a:t>
            </a:r>
            <a:endParaRPr lang="en-US" sz="2400" dirty="0"/>
          </a:p>
        </p:txBody>
      </p:sp>
      <p:pic>
        <p:nvPicPr>
          <p:cNvPr id="5" name="Picture 4" descr="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990600"/>
            <a:ext cx="1524000" cy="15240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657600" y="14478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B.</a:t>
            </a:r>
            <a:r>
              <a:rPr lang="en-US" sz="2400" dirty="0" smtClean="0">
                <a:latin typeface="+mn-lt"/>
              </a:rPr>
              <a:t> sharing activities.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149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Unrelated Diversification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6425" cy="4267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Little horizontal interaction between the different businesses of a firm.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Most benefits from unrelated diversification are gained from </a:t>
            </a:r>
            <a:r>
              <a:rPr lang="en-US" sz="2800" b="1" i="1" u="sng" dirty="0" smtClean="0"/>
              <a:t>vertical</a:t>
            </a:r>
            <a:r>
              <a:rPr lang="en-US" sz="2800" i="1" dirty="0" smtClean="0"/>
              <a:t>(</a:t>
            </a:r>
            <a:r>
              <a:rPr lang="en-US" sz="2800" b="1" i="1" u="sng" dirty="0" smtClean="0"/>
              <a:t>hierarchical</a:t>
            </a:r>
            <a:r>
              <a:rPr lang="en-US" sz="2800" i="1" dirty="0" smtClean="0"/>
              <a:t>) </a:t>
            </a:r>
            <a:r>
              <a:rPr lang="en-US" sz="2800" dirty="0" smtClean="0"/>
              <a:t>relationships – the creation of synergies from the interaction of the corporate office with the individual business units.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Two major sources of such synergies </a:t>
            </a:r>
          </a:p>
          <a:p>
            <a:pPr lvl="1">
              <a:lnSpc>
                <a:spcPct val="90000"/>
              </a:lnSpc>
            </a:pPr>
            <a:r>
              <a:rPr lang="en-US" b="1" i="1" u="sng" dirty="0" smtClean="0"/>
              <a:t>Parenting and </a:t>
            </a:r>
            <a:r>
              <a:rPr lang="en-US" b="1" i="1" u="sng" dirty="0" err="1" smtClean="0"/>
              <a:t>restrurcturing</a:t>
            </a:r>
            <a:r>
              <a:rPr lang="en-US" b="1" i="1" u="sng" dirty="0" smtClean="0"/>
              <a:t> of business</a:t>
            </a:r>
            <a:endParaRPr lang="en-US" b="1" i="1" u="sng" dirty="0" smtClean="0"/>
          </a:p>
          <a:p>
            <a:pPr lvl="1">
              <a:lnSpc>
                <a:spcPct val="90000"/>
              </a:lnSpc>
            </a:pPr>
            <a:r>
              <a:rPr lang="en-US" b="1" i="1" u="sng" dirty="0" smtClean="0"/>
              <a:t>Portfolio management</a:t>
            </a: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7848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Parenting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32310" y="2594770"/>
            <a:ext cx="3736975" cy="3659187"/>
          </a:xfrm>
          <a:noFill/>
          <a:ln/>
        </p:spPr>
        <p:txBody>
          <a:bodyPr/>
          <a:lstStyle/>
          <a:p>
            <a:r>
              <a:rPr lang="en-US" sz="2800" dirty="0" smtClean="0"/>
              <a:t>Parenting – creating value </a:t>
            </a:r>
            <a:r>
              <a:rPr lang="en-US" sz="2800" i="1" dirty="0" smtClean="0"/>
              <a:t>within</a:t>
            </a:r>
            <a:r>
              <a:rPr lang="en-US" sz="2800" dirty="0" smtClean="0"/>
              <a:t> business units through</a:t>
            </a:r>
          </a:p>
          <a:p>
            <a:pPr lvl="1"/>
            <a:r>
              <a:rPr lang="en-US" dirty="0" smtClean="0"/>
              <a:t>Experience/Expertise  of the corporate office</a:t>
            </a:r>
          </a:p>
          <a:p>
            <a:pPr lvl="1"/>
            <a:r>
              <a:rPr lang="en-US" dirty="0" smtClean="0"/>
              <a:t>Support of the corporate office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28638" y="3517900"/>
            <a:ext cx="427355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Plans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Budgets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Procurement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Legal functions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Financial functions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Human resource management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2379662"/>
            <a:ext cx="1743254" cy="1125538"/>
            <a:chOff x="2380" y="2088"/>
            <a:chExt cx="1136" cy="760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2431" y="2139"/>
              <a:ext cx="1085" cy="709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/>
            <a:lstStyle/>
            <a:p>
              <a:pPr algn="ctr" eaLnBrk="1" hangingPunct="1"/>
              <a:endParaRPr lang="en-US" sz="20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2380" y="2088"/>
              <a:ext cx="1085" cy="70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/>
            <a:lstStyle/>
            <a:p>
              <a:pPr algn="ctr" eaLnBrk="1" hangingPunct="1"/>
              <a:endParaRPr lang="en-US" sz="20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2417" y="2126"/>
              <a:ext cx="1010" cy="633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/>
            <a:lstStyle/>
            <a:p>
              <a:pPr algn="ctr" eaLnBrk="1" hangingPunct="1"/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Corporate office</a:t>
              </a: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98425" y="5202238"/>
            <a:ext cx="5311775" cy="1274762"/>
            <a:chOff x="274" y="3050"/>
            <a:chExt cx="3106" cy="680"/>
          </a:xfrm>
        </p:grpSpPr>
        <p:sp useBgFill="1"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74" y="3050"/>
              <a:ext cx="3106" cy="680"/>
            </a:xfrm>
            <a:prstGeom prst="rect">
              <a:avLst/>
            </a:prstGeom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1"/>
            <p:cNvGrpSpPr>
              <a:grpSpLocks/>
            </p:cNvGrpSpPr>
            <p:nvPr/>
          </p:nvGrpSpPr>
          <p:grpSpPr bwMode="auto">
            <a:xfrm>
              <a:off x="617" y="3133"/>
              <a:ext cx="2425" cy="518"/>
              <a:chOff x="295" y="3065"/>
              <a:chExt cx="3070" cy="656"/>
            </a:xfrm>
          </p:grpSpPr>
          <p:grpSp>
            <p:nvGrpSpPr>
              <p:cNvPr id="25" name="Group 12"/>
              <p:cNvGrpSpPr>
                <a:grpSpLocks/>
              </p:cNvGrpSpPr>
              <p:nvPr/>
            </p:nvGrpSpPr>
            <p:grpSpPr bwMode="auto">
              <a:xfrm>
                <a:off x="295" y="3065"/>
                <a:ext cx="981" cy="656"/>
                <a:chOff x="793" y="2862"/>
                <a:chExt cx="1136" cy="760"/>
              </a:xfrm>
            </p:grpSpPr>
            <p:sp>
              <p:nvSpPr>
                <p:cNvPr id="34" name="Rectangle 13"/>
                <p:cNvSpPr>
                  <a:spLocks noChangeArrowheads="1"/>
                </p:cNvSpPr>
                <p:nvPr/>
              </p:nvSpPr>
              <p:spPr bwMode="auto">
                <a:xfrm>
                  <a:off x="844" y="2913"/>
                  <a:ext cx="1085" cy="709"/>
                </a:xfrm>
                <a:prstGeom prst="rect">
                  <a:avLst/>
                </a:prstGeom>
                <a:solidFill>
                  <a:srgbClr val="B2B2B2">
                    <a:alpha val="50000"/>
                  </a:srgbClr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35" name="Rectangle 14"/>
                <p:cNvSpPr>
                  <a:spLocks noChangeArrowheads="1"/>
                </p:cNvSpPr>
                <p:nvPr/>
              </p:nvSpPr>
              <p:spPr bwMode="auto">
                <a:xfrm>
                  <a:off x="793" y="2862"/>
                  <a:ext cx="1085" cy="709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36" name="Rectangle 15"/>
                <p:cNvSpPr>
                  <a:spLocks noChangeArrowheads="1"/>
                </p:cNvSpPr>
                <p:nvPr/>
              </p:nvSpPr>
              <p:spPr bwMode="auto">
                <a:xfrm>
                  <a:off x="830" y="2900"/>
                  <a:ext cx="1010" cy="63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r>
                    <a:rPr lang="en-US" sz="1600" b="1" dirty="0">
                      <a:solidFill>
                        <a:srgbClr val="FFFFFF"/>
                      </a:solidFill>
                      <a:latin typeface="Arial" charset="0"/>
                    </a:rPr>
                    <a:t>Business unit</a:t>
                  </a:r>
                </a:p>
              </p:txBody>
            </p:sp>
          </p:grpSp>
          <p:grpSp>
            <p:nvGrpSpPr>
              <p:cNvPr id="26" name="Group 16"/>
              <p:cNvGrpSpPr>
                <a:grpSpLocks/>
              </p:cNvGrpSpPr>
              <p:nvPr/>
            </p:nvGrpSpPr>
            <p:grpSpPr bwMode="auto">
              <a:xfrm>
                <a:off x="1339" y="3065"/>
                <a:ext cx="981" cy="656"/>
                <a:chOff x="793" y="2862"/>
                <a:chExt cx="1136" cy="760"/>
              </a:xfrm>
            </p:grpSpPr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844" y="2913"/>
                  <a:ext cx="1085" cy="709"/>
                </a:xfrm>
                <a:prstGeom prst="rect">
                  <a:avLst/>
                </a:prstGeom>
                <a:solidFill>
                  <a:srgbClr val="B2B2B2">
                    <a:alpha val="50000"/>
                  </a:srgbClr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32" name="Rectangle 18"/>
                <p:cNvSpPr>
                  <a:spLocks noChangeArrowheads="1"/>
                </p:cNvSpPr>
                <p:nvPr/>
              </p:nvSpPr>
              <p:spPr bwMode="auto">
                <a:xfrm>
                  <a:off x="793" y="2862"/>
                  <a:ext cx="1085" cy="709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33" name="Rectangle 19"/>
                <p:cNvSpPr>
                  <a:spLocks noChangeArrowheads="1"/>
                </p:cNvSpPr>
                <p:nvPr/>
              </p:nvSpPr>
              <p:spPr bwMode="auto">
                <a:xfrm>
                  <a:off x="830" y="2900"/>
                  <a:ext cx="1010" cy="63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r>
                    <a:rPr lang="en-US" sz="1600" b="1" dirty="0">
                      <a:solidFill>
                        <a:srgbClr val="FFFFFF"/>
                      </a:solidFill>
                      <a:latin typeface="Arial" charset="0"/>
                    </a:rPr>
                    <a:t>Business unit</a:t>
                  </a:r>
                </a:p>
              </p:txBody>
            </p:sp>
          </p:grpSp>
          <p:grpSp>
            <p:nvGrpSpPr>
              <p:cNvPr id="27" name="Group 20"/>
              <p:cNvGrpSpPr>
                <a:grpSpLocks/>
              </p:cNvGrpSpPr>
              <p:nvPr/>
            </p:nvGrpSpPr>
            <p:grpSpPr bwMode="auto">
              <a:xfrm>
                <a:off x="2384" y="3065"/>
                <a:ext cx="981" cy="656"/>
                <a:chOff x="793" y="2862"/>
                <a:chExt cx="1136" cy="760"/>
              </a:xfrm>
            </p:grpSpPr>
            <p:sp>
              <p:nvSpPr>
                <p:cNvPr id="28" name="Rectangle 21"/>
                <p:cNvSpPr>
                  <a:spLocks noChangeArrowheads="1"/>
                </p:cNvSpPr>
                <p:nvPr/>
              </p:nvSpPr>
              <p:spPr bwMode="auto">
                <a:xfrm>
                  <a:off x="844" y="2913"/>
                  <a:ext cx="1085" cy="709"/>
                </a:xfrm>
                <a:prstGeom prst="rect">
                  <a:avLst/>
                </a:prstGeom>
                <a:solidFill>
                  <a:srgbClr val="B2B2B2">
                    <a:alpha val="50000"/>
                  </a:srgbClr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Rectangle 22"/>
                <p:cNvSpPr>
                  <a:spLocks noChangeArrowheads="1"/>
                </p:cNvSpPr>
                <p:nvPr/>
              </p:nvSpPr>
              <p:spPr bwMode="auto">
                <a:xfrm>
                  <a:off x="793" y="2862"/>
                  <a:ext cx="1085" cy="709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30" name="Rectangle 23"/>
                <p:cNvSpPr>
                  <a:spLocks noChangeArrowheads="1"/>
                </p:cNvSpPr>
                <p:nvPr/>
              </p:nvSpPr>
              <p:spPr bwMode="auto">
                <a:xfrm>
                  <a:off x="830" y="2900"/>
                  <a:ext cx="1010" cy="63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r>
                    <a:rPr lang="en-US" sz="1600" b="1">
                      <a:solidFill>
                        <a:srgbClr val="FFFFFF"/>
                      </a:solidFill>
                      <a:latin typeface="Arial" charset="0"/>
                    </a:rPr>
                    <a:t>Business unit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479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Restructuring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346960"/>
            <a:ext cx="4038600" cy="3561899"/>
          </a:xfrm>
          <a:noFill/>
          <a:ln/>
        </p:spPr>
        <p:txBody>
          <a:bodyPr/>
          <a:lstStyle/>
          <a:p>
            <a:r>
              <a:rPr lang="en-US" sz="2800" dirty="0" smtClean="0"/>
              <a:t>“ </a:t>
            </a:r>
            <a:r>
              <a:rPr lang="en-US" sz="2800" b="1" i="1" u="sng" dirty="0" smtClean="0"/>
              <a:t>Buy low, sell high.</a:t>
            </a:r>
            <a:r>
              <a:rPr lang="en-US" sz="2800" dirty="0" smtClean="0"/>
              <a:t> ”</a:t>
            </a:r>
            <a:endParaRPr lang="en-US" sz="2800" dirty="0" smtClean="0"/>
          </a:p>
          <a:p>
            <a:r>
              <a:rPr lang="en-US" sz="2800" dirty="0" smtClean="0"/>
              <a:t>Find poorly performing firms</a:t>
            </a:r>
          </a:p>
          <a:p>
            <a:pPr lvl="1"/>
            <a:r>
              <a:rPr lang="en-US" dirty="0" smtClean="0"/>
              <a:t>With unrealized potential</a:t>
            </a:r>
          </a:p>
          <a:p>
            <a:pPr lvl="1"/>
            <a:r>
              <a:rPr lang="en-US" dirty="0" smtClean="0"/>
              <a:t>In industries on the threshold of significant, positive change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20410" y="2133600"/>
            <a:ext cx="1660990" cy="1065213"/>
            <a:chOff x="2380" y="2088"/>
            <a:chExt cx="1136" cy="760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2431" y="2139"/>
              <a:ext cx="1085" cy="709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/>
            <a:lstStyle/>
            <a:p>
              <a:pPr algn="ctr" eaLnBrk="1" hangingPunct="1"/>
              <a:endParaRPr lang="en-US" sz="20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2380" y="2088"/>
              <a:ext cx="1085" cy="709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/>
            <a:lstStyle/>
            <a:p>
              <a:pPr algn="ctr" eaLnBrk="1" hangingPunct="1"/>
              <a:endParaRPr lang="en-US" sz="20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2417" y="2126"/>
              <a:ext cx="1010" cy="633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 anchorCtr="1"/>
            <a:lstStyle/>
            <a:p>
              <a:pPr algn="ctr" eaLnBrk="1" hangingPunct="1"/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Corporate office</a:t>
              </a:r>
            </a:p>
          </p:txBody>
        </p:sp>
      </p:grp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304800" y="3226475"/>
            <a:ext cx="4772025" cy="203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Sell off </a:t>
            </a:r>
            <a:r>
              <a:rPr lang="en-US" sz="2000" b="1" dirty="0" smtClean="0">
                <a:solidFill>
                  <a:schemeClr val="tx2"/>
                </a:solidFill>
                <a:latin typeface="Arial" charset="0"/>
              </a:rPr>
              <a:t>parts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Reduce payroll</a:t>
            </a:r>
            <a:endParaRPr lang="en-US" sz="2000" b="1" dirty="0">
              <a:solidFill>
                <a:schemeClr val="tx2"/>
              </a:solidFill>
              <a:latin typeface="Arial" charset="0"/>
            </a:endParaRP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Arial" charset="0"/>
              </a:rPr>
              <a:t>Change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strategies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Change management</a:t>
            </a: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Infuse new </a:t>
            </a:r>
            <a:r>
              <a:rPr lang="en-US" sz="2000" b="1" dirty="0" smtClean="0">
                <a:solidFill>
                  <a:schemeClr val="tx2"/>
                </a:solidFill>
                <a:latin typeface="Arial" charset="0"/>
              </a:rPr>
              <a:t>technologies, processes, reward systems, etc.</a:t>
            </a:r>
            <a:endParaRPr lang="en-US" sz="2000" b="1" dirty="0">
              <a:solidFill>
                <a:schemeClr val="tx2"/>
              </a:solidFill>
              <a:latin typeface="Arial" charset="0"/>
            </a:endParaRPr>
          </a:p>
          <a:p>
            <a:pPr marL="223838" indent="-223838" algn="ctr" eaLnBrk="1" hangingPunct="1">
              <a:lnSpc>
                <a:spcPct val="90000"/>
              </a:lnSpc>
              <a:buFontTx/>
              <a:buChar char="•"/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Reduce unnecessary expenses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257800"/>
            <a:ext cx="5257800" cy="1231900"/>
            <a:chOff x="274" y="3050"/>
            <a:chExt cx="3106" cy="680"/>
          </a:xfrm>
        </p:grpSpPr>
        <p:sp useBgFill="1"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274" y="3050"/>
              <a:ext cx="3106" cy="680"/>
            </a:xfrm>
            <a:prstGeom prst="rect">
              <a:avLst/>
            </a:prstGeom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7" y="3133"/>
              <a:ext cx="2425" cy="518"/>
              <a:chOff x="295" y="3065"/>
              <a:chExt cx="3070" cy="656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95" y="3065"/>
                <a:ext cx="981" cy="656"/>
                <a:chOff x="793" y="2862"/>
                <a:chExt cx="1136" cy="760"/>
              </a:xfrm>
            </p:grpSpPr>
            <p:sp>
              <p:nvSpPr>
                <p:cNvPr id="108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844" y="2913"/>
                  <a:ext cx="1085" cy="709"/>
                </a:xfrm>
                <a:prstGeom prst="rect">
                  <a:avLst/>
                </a:prstGeom>
                <a:solidFill>
                  <a:srgbClr val="B2B2B2">
                    <a:alpha val="50000"/>
                  </a:srgbClr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108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793" y="2862"/>
                  <a:ext cx="1085" cy="709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108559" name="Rectangle 15"/>
                <p:cNvSpPr>
                  <a:spLocks noChangeArrowheads="1"/>
                </p:cNvSpPr>
                <p:nvPr/>
              </p:nvSpPr>
              <p:spPr bwMode="auto">
                <a:xfrm>
                  <a:off x="830" y="2900"/>
                  <a:ext cx="1010" cy="63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r>
                    <a:rPr lang="en-US" sz="1600" b="1" dirty="0">
                      <a:solidFill>
                        <a:srgbClr val="FFFFFF"/>
                      </a:solidFill>
                      <a:latin typeface="Arial" charset="0"/>
                    </a:rPr>
                    <a:t>Business unit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339" y="3065"/>
                <a:ext cx="981" cy="656"/>
                <a:chOff x="793" y="2862"/>
                <a:chExt cx="1136" cy="760"/>
              </a:xfrm>
            </p:grpSpPr>
            <p:sp>
              <p:nvSpPr>
                <p:cNvPr id="108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844" y="2913"/>
                  <a:ext cx="1085" cy="709"/>
                </a:xfrm>
                <a:prstGeom prst="rect">
                  <a:avLst/>
                </a:prstGeom>
                <a:solidFill>
                  <a:srgbClr val="B2B2B2">
                    <a:alpha val="50000"/>
                  </a:srgbClr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108562" name="Rectangle 18"/>
                <p:cNvSpPr>
                  <a:spLocks noChangeArrowheads="1"/>
                </p:cNvSpPr>
                <p:nvPr/>
              </p:nvSpPr>
              <p:spPr bwMode="auto">
                <a:xfrm>
                  <a:off x="793" y="2862"/>
                  <a:ext cx="1085" cy="709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108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830" y="2900"/>
                  <a:ext cx="1010" cy="63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r>
                    <a:rPr lang="en-US" sz="1600" b="1" dirty="0">
                      <a:solidFill>
                        <a:srgbClr val="FFFFFF"/>
                      </a:solidFill>
                      <a:latin typeface="Arial" charset="0"/>
                    </a:rPr>
                    <a:t>Business unit</a:t>
                  </a:r>
                </a:p>
              </p:txBody>
            </p: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2384" y="3065"/>
                <a:ext cx="981" cy="656"/>
                <a:chOff x="793" y="2862"/>
                <a:chExt cx="1136" cy="760"/>
              </a:xfrm>
            </p:grpSpPr>
            <p:sp>
              <p:nvSpPr>
                <p:cNvPr id="108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844" y="2913"/>
                  <a:ext cx="1085" cy="709"/>
                </a:xfrm>
                <a:prstGeom prst="rect">
                  <a:avLst/>
                </a:prstGeom>
                <a:solidFill>
                  <a:srgbClr val="B2B2B2">
                    <a:alpha val="50000"/>
                  </a:srgbClr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108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793" y="2862"/>
                  <a:ext cx="1085" cy="709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endParaRPr lang="en-US" sz="1600" b="1">
                    <a:solidFill>
                      <a:schemeClr val="accent2"/>
                    </a:solidFill>
                    <a:latin typeface="Arial" charset="0"/>
                  </a:endParaRPr>
                </a:p>
              </p:txBody>
            </p:sp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830" y="2900"/>
                  <a:ext cx="1010" cy="63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 anchorCtr="1"/>
                <a:lstStyle/>
                <a:p>
                  <a:pPr algn="ctr" eaLnBrk="1" hangingPunct="1"/>
                  <a:r>
                    <a:rPr lang="en-US" sz="1600" b="1">
                      <a:solidFill>
                        <a:srgbClr val="FFFFFF"/>
                      </a:solidFill>
                      <a:latin typeface="Arial" charset="0"/>
                    </a:rPr>
                    <a:t>Business unit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50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Restructuring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3413"/>
            <a:ext cx="8458200" cy="4649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Corporate management must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Have insight to detect undervalued companies or businesses with high potential for transformation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Have requisite skills and resources to turn the businesses around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 smtClean="0"/>
              <a:t>Restructuring can involve changes in assets, capital structure or management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Asset restructuring – the sale of unproductive assets or peripheral lines of businesses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Capital restructuring – changing the debt-equity mix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Management restructuring – changes in the composition of the top management team, organizational structure, and reporting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1044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Portfolio Management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2291780"/>
            <a:ext cx="4038600" cy="34994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Each circle represents one of the firm’s business </a:t>
            </a:r>
            <a:r>
              <a:rPr lang="en-US" dirty="0" smtClean="0"/>
              <a:t>units</a:t>
            </a: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Size of circle  represents the relative size of the business unit in terms of </a:t>
            </a:r>
            <a:r>
              <a:rPr lang="en-US" dirty="0" smtClean="0"/>
              <a:t>revenue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Allocate resources appropriately</a:t>
            </a:r>
          </a:p>
        </p:txBody>
      </p:sp>
      <p:pic>
        <p:nvPicPr>
          <p:cNvPr id="6" name="Picture 5" descr="des04985_06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22694"/>
            <a:ext cx="4191000" cy="4025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9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Means to Achieve Diversification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2013"/>
            <a:ext cx="8150225" cy="4040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______________________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Directly acquire other firms’ assets and competencies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______________________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Pooling resources of other firms with a firm’s own resource base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______________________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products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markets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technology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Tx/>
              <a:buSzTx/>
              <a:buFont typeface="Wingdings 3" pitchFamily="18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2987</TotalTime>
  <Words>370</Words>
  <Application>Microsoft Office PowerPoint</Application>
  <PresentationFormat>On-screen Show (4:3)</PresentationFormat>
  <Paragraphs>74</Paragraphs>
  <Slides>9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Wingdings 3</vt:lpstr>
      <vt:lpstr>Flow</vt:lpstr>
      <vt:lpstr>Corporate-Level Strategy:  Creating Value through Diversification 2</vt:lpstr>
      <vt:lpstr>PowerPoint Presentation</vt:lpstr>
      <vt:lpstr>PowerPoint Presentation</vt:lpstr>
      <vt:lpstr>Unrelated Diversification</vt:lpstr>
      <vt:lpstr>Corporate Parenting</vt:lpstr>
      <vt:lpstr>Corporate Restructuring</vt:lpstr>
      <vt:lpstr>Corporate Restructuring</vt:lpstr>
      <vt:lpstr>Portfolio Management</vt:lpstr>
      <vt:lpstr>Means to Achieve Diversification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371</cp:revision>
  <dcterms:created xsi:type="dcterms:W3CDTF">2006-08-16T00:00:00Z</dcterms:created>
  <dcterms:modified xsi:type="dcterms:W3CDTF">2015-10-21T18:40:31Z</dcterms:modified>
</cp:coreProperties>
</file>