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1"/>
  </p:notesMasterIdLst>
  <p:handoutMasterIdLst>
    <p:handoutMasterId r:id="rId12"/>
  </p:handoutMasterIdLst>
  <p:sldIdLst>
    <p:sldId id="455" r:id="rId2"/>
    <p:sldId id="460" r:id="rId3"/>
    <p:sldId id="484" r:id="rId4"/>
    <p:sldId id="483" r:id="rId5"/>
    <p:sldId id="488" r:id="rId6"/>
    <p:sldId id="464" r:id="rId7"/>
    <p:sldId id="467" r:id="rId8"/>
    <p:sldId id="504" r:id="rId9"/>
    <p:sldId id="46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30" autoAdjust="0"/>
  </p:normalViewPr>
  <p:slideViewPr>
    <p:cSldViewPr>
      <p:cViewPr varScale="1">
        <p:scale>
          <a:sx n="88" d="100"/>
          <a:sy n="88" d="100"/>
        </p:scale>
        <p:origin x="22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5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90014-338C-4079-AF70-01960F9827DC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7581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90014-338C-4079-AF70-01960F9827DC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8750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90014-338C-4079-AF70-01960F9827DC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04854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490014-338C-4079-AF70-01960F9827DC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26510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F25896-C197-416C-A1AF-0EB6C59FDE8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Factor Endowments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Greatest</a:t>
            </a:r>
            <a:r>
              <a:rPr lang="en-US" baseline="0" dirty="0" smtClean="0"/>
              <a:t> land mass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Rich nature resources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Advantages in petroleum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Russia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China: Largest Population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Low labor cost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Advantage in manufacturing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India: 2</a:t>
            </a:r>
            <a:r>
              <a:rPr lang="en-US" baseline="30000" dirty="0" smtClean="0"/>
              <a:t>nd</a:t>
            </a:r>
            <a:r>
              <a:rPr lang="en-US" baseline="0" dirty="0" smtClean="0"/>
              <a:t> largest population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Well educated English speakers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Advantage in industries relying on engineering and computer skills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USA: largest capital market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Easy access to and low cost of financing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Advantage in innovation and international expansion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Demand Conditions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Automotive industry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Japanese car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Quality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Aesthetics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Reliability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German car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Engineering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Driving pleasure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Italian car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Fascination with styling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French car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Consumers are NOT particularly picky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USA car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Bigger is Better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Related and supporting industries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US commercial aircrafts (Boeing)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Steel makers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Engine manufacturers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Italy Shoe makers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Leather makers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Japan Auto makers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Electronic makers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Culture differences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 O.K.</a:t>
            </a:r>
            <a:r>
              <a:rPr lang="en-US" baseline="0" dirty="0" smtClean="0"/>
              <a:t> gesture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Brazil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Insult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Russia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Zero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Japan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baseline="0" smtClean="0"/>
              <a:t>Money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10/28/2015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International Strategy - 1</a:t>
            </a:r>
            <a:r>
              <a:rPr lang="en-US" sz="5400" dirty="0" smtClean="0">
                <a:latin typeface="Arial" charset="0"/>
                <a:cs typeface="Arial" charset="0"/>
              </a:rPr>
              <a:t> 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2 - Strategic Formulation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uestionsandanswe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990600"/>
            <a:ext cx="1828800" cy="1821485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3124200"/>
            <a:ext cx="7010400" cy="2667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Portfolio management matrices are applied to what level of strategy? 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A.</a:t>
            </a:r>
            <a:r>
              <a:rPr lang="en-US" sz="2400" dirty="0" smtClean="0"/>
              <a:t> Departmental level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B. </a:t>
            </a:r>
            <a:r>
              <a:rPr lang="en-US" sz="2400" dirty="0" smtClean="0"/>
              <a:t>Business level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D.</a:t>
            </a:r>
            <a:r>
              <a:rPr lang="en-US" sz="2400" dirty="0" smtClean="0"/>
              <a:t> International level</a:t>
            </a: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81400" y="1600200"/>
            <a:ext cx="297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  <a:endParaRPr kumimoji="0" lang="en-US" sz="50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5720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00"/>
                </a:solidFill>
                <a:latin typeface="+mn-lt"/>
              </a:rPr>
              <a:t>C.</a:t>
            </a:r>
            <a:r>
              <a:rPr lang="en-US" sz="2400" dirty="0" smtClean="0">
                <a:latin typeface="+mn-lt"/>
              </a:rPr>
              <a:t> Corporate level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uestionsandanswe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997915"/>
            <a:ext cx="1828800" cy="1821485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971800"/>
            <a:ext cx="8534400" cy="3276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 “cash cow,” referred to in the Boston Consulting Group Portfolio management technique, refers to a business that has 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B. </a:t>
            </a:r>
            <a:r>
              <a:rPr lang="en-US" sz="2400" dirty="0" smtClean="0"/>
              <a:t>relatively low market share and low market growth.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C.</a:t>
            </a:r>
            <a:r>
              <a:rPr lang="en-US" sz="2400" dirty="0" smtClean="0"/>
              <a:t> relatively low market share and high market growth.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D. </a:t>
            </a:r>
            <a:r>
              <a:rPr lang="en-US" sz="2400" dirty="0" smtClean="0"/>
              <a:t>high market growth and relatively high market share.</a:t>
            </a: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81400" y="1607515"/>
            <a:ext cx="297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  <a:endParaRPr kumimoji="0" lang="en-US" sz="50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7338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00"/>
                </a:solidFill>
                <a:latin typeface="+mn-lt"/>
              </a:rPr>
              <a:t>A.</a:t>
            </a:r>
            <a:r>
              <a:rPr lang="en-US" sz="2400" dirty="0" smtClean="0">
                <a:latin typeface="+mn-lt"/>
              </a:rPr>
              <a:t> low market growth and relatively high market share.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uestionsandanswe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838200"/>
            <a:ext cx="1828800" cy="1821485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667000"/>
            <a:ext cx="8001000" cy="3962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In managing a firm's portfolio, the BCG matrix would suggest that 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A.</a:t>
            </a:r>
            <a:r>
              <a:rPr lang="en-US" sz="2400" dirty="0" smtClean="0"/>
              <a:t> </a:t>
            </a:r>
            <a:r>
              <a:rPr lang="en-US" sz="2400" dirty="0"/>
              <a:t> </a:t>
            </a:r>
            <a:r>
              <a:rPr lang="en-US" sz="2400" dirty="0" smtClean="0"/>
              <a:t>“dogs” should be invested in to increase market share and become cash cows.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B. </a:t>
            </a:r>
            <a:r>
              <a:rPr lang="en-US" sz="2400" dirty="0"/>
              <a:t> </a:t>
            </a:r>
            <a:r>
              <a:rPr lang="en-US" sz="2400" dirty="0" smtClean="0"/>
              <a:t>“stars” are in low growth markets and can provide excess cash to fund other opportunities.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D.</a:t>
            </a:r>
            <a:r>
              <a:rPr lang="en-US" sz="2400" dirty="0" smtClean="0"/>
              <a:t> </a:t>
            </a:r>
            <a:r>
              <a:rPr lang="en-US" sz="2400" dirty="0"/>
              <a:t> </a:t>
            </a:r>
            <a:r>
              <a:rPr lang="en-US" sz="2400" dirty="0" smtClean="0"/>
              <a:t>“cash cows” require substantial cash outlays to maintain market share.</a:t>
            </a: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81400" y="1447800"/>
            <a:ext cx="297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  <a:endParaRPr kumimoji="0" lang="en-US" sz="50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884003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00"/>
                </a:solidFill>
                <a:latin typeface="+mn-lt"/>
              </a:rPr>
              <a:t>C.</a:t>
            </a:r>
            <a:r>
              <a:rPr lang="en-US" sz="2400" dirty="0" smtClean="0">
                <a:latin typeface="+mn-lt"/>
              </a:rPr>
              <a:t> 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smtClean="0">
                <a:latin typeface="+mn-lt"/>
              </a:rPr>
              <a:t>question marks” can represent future “stars” if their market share is increased.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questionsandanswe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838200"/>
            <a:ext cx="1828800" cy="1821485"/>
          </a:xfrm>
          <a:prstGeom prst="rect">
            <a:avLst/>
          </a:prstGeom>
        </p:spPr>
      </p:pic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819400"/>
            <a:ext cx="8001000" cy="3276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__________ is when a firm tries to find and acquire either poorly performing firms with unrealized potential or firms in industries on the threshold of significant, positive change. 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A.</a:t>
            </a:r>
            <a:r>
              <a:rPr lang="en-US" sz="2400" dirty="0" smtClean="0"/>
              <a:t> Parenting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C.</a:t>
            </a:r>
            <a:r>
              <a:rPr lang="en-US" sz="2400" dirty="0" smtClean="0"/>
              <a:t> Leveraging core competencies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336600"/>
                </a:solidFill>
                <a:cs typeface="Arial" charset="0"/>
              </a:rPr>
              <a:t>D. </a:t>
            </a:r>
            <a:r>
              <a:rPr lang="en-US" sz="2400" dirty="0" smtClean="0"/>
              <a:t>Sharing activities</a:t>
            </a:r>
            <a:endParaRPr 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81400" y="1447800"/>
            <a:ext cx="297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  <a:endParaRPr kumimoji="0" lang="en-US" sz="5000" b="1" i="0" u="none" strike="noStrike" kern="120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6482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00"/>
                </a:solidFill>
                <a:latin typeface="+mn-lt"/>
              </a:rPr>
              <a:t>B.</a:t>
            </a:r>
            <a:r>
              <a:rPr lang="en-US" sz="2400" dirty="0" smtClean="0">
                <a:latin typeface="+mn-lt"/>
              </a:rPr>
              <a:t> Restructuring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noFill/>
        </p:spPr>
        <p:txBody>
          <a:bodyPr/>
          <a:lstStyle/>
          <a:p>
            <a:pPr algn="ctr" eaLnBrk="1" hangingPunct="1">
              <a:tabLst>
                <a:tab pos="6632575" algn="l"/>
              </a:tabLst>
            </a:pPr>
            <a:r>
              <a:rPr lang="en-US" sz="4000" dirty="0" smtClean="0"/>
              <a:t>A Company’s Motivations for International Expansion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4008437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Increase </a:t>
            </a:r>
            <a:r>
              <a:rPr lang="en-US" sz="2500" b="1" u="sng" dirty="0" smtClean="0"/>
              <a:t>the size of potential </a:t>
            </a:r>
            <a:r>
              <a:rPr lang="en-US" sz="2500" b="1" u="sng" dirty="0" err="1" smtClean="0"/>
              <a:t>makets</a:t>
            </a:r>
            <a:endParaRPr lang="en-US" sz="2500" b="1" u="sng" dirty="0" smtClean="0"/>
          </a:p>
          <a:p>
            <a:pPr lvl="1">
              <a:lnSpc>
                <a:spcPct val="90000"/>
              </a:lnSpc>
            </a:pPr>
            <a:r>
              <a:rPr lang="en-US" sz="2300" dirty="0" smtClean="0"/>
              <a:t>Attain economies of scale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Attain greater purchasing power by polling purchases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Take advantage of </a:t>
            </a:r>
            <a:r>
              <a:rPr lang="en-US" sz="2500" b="1" u="sng" dirty="0" smtClean="0"/>
              <a:t>arbitrage opportunities</a:t>
            </a:r>
            <a:endParaRPr lang="en-US" sz="2500" b="1" u="sng" dirty="0" smtClean="0"/>
          </a:p>
          <a:p>
            <a:pPr>
              <a:lnSpc>
                <a:spcPct val="90000"/>
              </a:lnSpc>
            </a:pPr>
            <a:r>
              <a:rPr lang="en-US" sz="2500" dirty="0" smtClean="0"/>
              <a:t>Extend </a:t>
            </a:r>
            <a:r>
              <a:rPr lang="en-US" sz="2500" b="1" u="sng" dirty="0" smtClean="0"/>
              <a:t>the life cycle of a product</a:t>
            </a:r>
            <a:endParaRPr lang="en-US" sz="2500" b="1" u="sng" dirty="0" smtClean="0"/>
          </a:p>
          <a:p>
            <a:pPr>
              <a:lnSpc>
                <a:spcPct val="90000"/>
              </a:lnSpc>
            </a:pPr>
            <a:r>
              <a:rPr lang="en-US" sz="2500" dirty="0" smtClean="0"/>
              <a:t>Optimize </a:t>
            </a:r>
            <a:r>
              <a:rPr lang="en-US" sz="2500" b="1" u="sng" dirty="0" smtClean="0"/>
              <a:t>the physical location for every activity in its value chain</a:t>
            </a:r>
            <a:endParaRPr lang="en-US" sz="2500" b="1" u="sng" dirty="0" smtClean="0"/>
          </a:p>
          <a:p>
            <a:pPr lvl="1">
              <a:lnSpc>
                <a:spcPct val="90000"/>
              </a:lnSpc>
            </a:pPr>
            <a:r>
              <a:rPr lang="en-US" sz="2300" dirty="0"/>
              <a:t>Performance enhancement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Cost reduction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Risk </a:t>
            </a:r>
            <a:r>
              <a:rPr lang="en-US" sz="2300" dirty="0" smtClean="0"/>
              <a:t>reduction</a:t>
            </a:r>
            <a:endParaRPr lang="en-US" sz="23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4000" dirty="0" smtClean="0"/>
              <a:t>Global Dispersion of Value Chains: Outsourcing and </a:t>
            </a:r>
            <a:r>
              <a:rPr lang="en-US" sz="4000" dirty="0" err="1" smtClean="0"/>
              <a:t>Offshoring</a:t>
            </a:r>
            <a:endParaRPr lang="en-US" sz="4000" dirty="0" smtClean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05800" cy="4267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/>
              <a:t>Outsourcing</a:t>
            </a:r>
            <a:r>
              <a:rPr lang="en-US" dirty="0" smtClean="0"/>
              <a:t> occurs when a firm decides to </a:t>
            </a:r>
            <a:r>
              <a:rPr lang="en-US" b="1" u="sng" dirty="0" smtClean="0"/>
              <a:t>utilize other firms to perform</a:t>
            </a:r>
            <a:r>
              <a:rPr lang="en-US" dirty="0" smtClean="0"/>
              <a:t> value-creating </a:t>
            </a:r>
            <a:r>
              <a:rPr lang="en-US" dirty="0" smtClean="0"/>
              <a:t>activities that were previously performed in-house.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i="1" dirty="0" smtClean="0"/>
              <a:t>Offshoring</a:t>
            </a:r>
            <a:r>
              <a:rPr lang="en-US" dirty="0" smtClean="0"/>
              <a:t> takes place when a firm decides to shift an activity that they were previously performing in a domestic location to </a:t>
            </a:r>
            <a:r>
              <a:rPr lang="en-US" b="1" u="sng" dirty="0" smtClean="0"/>
              <a:t>a foreign location</a:t>
            </a:r>
            <a:r>
              <a:rPr lang="en-US" dirty="0" smtClean="0"/>
              <a:t>.</a:t>
            </a:r>
            <a:endParaRPr lang="en-US" dirty="0" smtClean="0"/>
          </a:p>
          <a:p>
            <a:pPr marL="977900" lvl="1" indent="-457200"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73778" y="36576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Firm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21528" y="3657600"/>
            <a:ext cx="24765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15000" y="36576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Firm 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78978" y="3657600"/>
            <a:ext cx="24765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773978" y="3810000"/>
            <a:ext cx="1676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0" y="5715000"/>
            <a:ext cx="1752600" cy="838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70022" y="5715000"/>
            <a:ext cx="1752600" cy="838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31350" y="5715000"/>
            <a:ext cx="295275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98684" y="5715000"/>
            <a:ext cx="295275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114800" y="6019800"/>
            <a:ext cx="1066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" grpId="0" animBg="1"/>
      <p:bldP spid="12" grpId="0" animBg="1"/>
      <p:bldP spid="10" grpId="0" animBg="1"/>
      <p:bldP spid="14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The Diamond of National Advantage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955512"/>
              </p:ext>
            </p:extLst>
          </p:nvPr>
        </p:nvGraphicFramePr>
        <p:xfrm>
          <a:off x="166254" y="3322320"/>
          <a:ext cx="356754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546"/>
              </a:tblGrid>
              <a:tr h="340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 Endowments</a:t>
                      </a:r>
                      <a:endParaRPr lang="en-US" dirty="0"/>
                    </a:p>
                  </a:txBody>
                  <a:tcPr/>
                </a:tc>
              </a:tr>
              <a:tr h="118314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Quality and cost of factors of production (e.g., natural endowments</a:t>
                      </a:r>
                      <a:r>
                        <a:rPr lang="en-US" baseline="0" dirty="0" smtClean="0"/>
                        <a:t>, s</a:t>
                      </a:r>
                      <a:r>
                        <a:rPr lang="en-US" dirty="0" smtClean="0"/>
                        <a:t>killed labor, capital</a:t>
                      </a:r>
                      <a:r>
                        <a:rPr lang="en-US" baseline="0" dirty="0" smtClean="0"/>
                        <a:t> availability  and in</a:t>
                      </a:r>
                      <a:r>
                        <a:rPr lang="en-US" dirty="0" smtClean="0"/>
                        <a:t>frastructure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89397"/>
              </p:ext>
            </p:extLst>
          </p:nvPr>
        </p:nvGraphicFramePr>
        <p:xfrm>
          <a:off x="5562600" y="3307080"/>
          <a:ext cx="3429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Demand</a:t>
                      </a:r>
                      <a:r>
                        <a:rPr lang="en-US" baseline="0" dirty="0" smtClean="0"/>
                        <a:t> Conditions</a:t>
                      </a:r>
                      <a:endParaRPr lang="en-US" dirty="0"/>
                    </a:p>
                  </a:txBody>
                  <a:tcPr/>
                </a:tc>
              </a:tr>
              <a:tr h="48021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Sophisticated</a:t>
                      </a:r>
                      <a:r>
                        <a:rPr lang="en-US" baseline="0" dirty="0" smtClean="0"/>
                        <a:t> and demanding </a:t>
                      </a:r>
                      <a:r>
                        <a:rPr lang="en-US" dirty="0" smtClean="0"/>
                        <a:t> local</a:t>
                      </a:r>
                      <a:r>
                        <a:rPr lang="en-US" baseline="0" dirty="0" smtClean="0"/>
                        <a:t> customers (e.g., strict quality, safety and environment standards)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46298"/>
              </p:ext>
            </p:extLst>
          </p:nvPr>
        </p:nvGraphicFramePr>
        <p:xfrm>
          <a:off x="2514600" y="1828800"/>
          <a:ext cx="41910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Related and Supporting</a:t>
                      </a:r>
                      <a:r>
                        <a:rPr lang="en-US" baseline="0" dirty="0" smtClean="0"/>
                        <a:t> Industries</a:t>
                      </a:r>
                      <a:endParaRPr lang="en-US" dirty="0"/>
                    </a:p>
                  </a:txBody>
                  <a:tcPr/>
                </a:tc>
              </a:tr>
              <a:tr h="480219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Availability</a:t>
                      </a:r>
                      <a:r>
                        <a:rPr lang="en-US" baseline="0" dirty="0" smtClean="0"/>
                        <a:t> of capable local suppliers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Presence of clusters instead of isolated firms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018588"/>
              </p:ext>
            </p:extLst>
          </p:nvPr>
        </p:nvGraphicFramePr>
        <p:xfrm>
          <a:off x="2362200" y="5135880"/>
          <a:ext cx="4572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38100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Firm</a:t>
                      </a:r>
                      <a:r>
                        <a:rPr lang="en-US" baseline="0" dirty="0" smtClean="0"/>
                        <a:t> Strategy, Structure and Rivalry</a:t>
                      </a:r>
                      <a:endParaRPr lang="en-US" dirty="0"/>
                    </a:p>
                  </a:txBody>
                  <a:tcPr/>
                </a:tc>
              </a:tr>
              <a:tr h="480219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Local rules and incentives that encourage investment and productivity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Vigorous competition among locally based rivals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066800" y="2209800"/>
            <a:ext cx="1143000" cy="83820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15200" y="5181600"/>
            <a:ext cx="1143000" cy="83820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86600" y="2286000"/>
            <a:ext cx="1219200" cy="68580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4400" y="5105400"/>
            <a:ext cx="1219200" cy="68580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8200" y="3352800"/>
            <a:ext cx="0" cy="144780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86200" y="4076700"/>
            <a:ext cx="1447800" cy="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868219"/>
              </p:ext>
            </p:extLst>
          </p:nvPr>
        </p:nvGraphicFramePr>
        <p:xfrm>
          <a:off x="2514600" y="1828800"/>
          <a:ext cx="4191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Related and Supporting Industries</a:t>
                      </a:r>
                      <a:endParaRPr lang="en-US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44131"/>
              </p:ext>
            </p:extLst>
          </p:nvPr>
        </p:nvGraphicFramePr>
        <p:xfrm>
          <a:off x="5562600" y="3318164"/>
          <a:ext cx="3429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2. Deman</a:t>
                      </a:r>
                      <a:r>
                        <a:rPr lang="en-US" b="1" u="sng" baseline="0" dirty="0" smtClean="0"/>
                        <a:t>d Conditions</a:t>
                      </a:r>
                      <a:endParaRPr lang="en-US" b="1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606772"/>
              </p:ext>
            </p:extLst>
          </p:nvPr>
        </p:nvGraphicFramePr>
        <p:xfrm>
          <a:off x="152400" y="3322320"/>
          <a:ext cx="35675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546"/>
              </a:tblGrid>
              <a:tr h="340858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1. Factor</a:t>
                      </a:r>
                      <a:r>
                        <a:rPr lang="en-US" b="1" u="sng" baseline="0" dirty="0" smtClean="0"/>
                        <a:t> Endowments</a:t>
                      </a:r>
                      <a:endParaRPr lang="en-US" b="1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429197"/>
              </p:ext>
            </p:extLst>
          </p:nvPr>
        </p:nvGraphicFramePr>
        <p:xfrm>
          <a:off x="2362200" y="5135880"/>
          <a:ext cx="4572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38100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u="sng" dirty="0" smtClean="0"/>
                        <a:t>________________________________</a:t>
                      </a:r>
                      <a:endParaRPr lang="en-US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04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  <a:noFill/>
        </p:spPr>
        <p:txBody>
          <a:bodyPr/>
          <a:lstStyle/>
          <a:p>
            <a:pPr algn="ctr"/>
            <a:r>
              <a:rPr lang="en-US" sz="4000" dirty="0" smtClean="0"/>
              <a:t>Potential Risks of International Expansion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24373"/>
              </p:ext>
            </p:extLst>
          </p:nvPr>
        </p:nvGraphicFramePr>
        <p:xfrm>
          <a:off x="304800" y="2057400"/>
          <a:ext cx="3352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44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Political</a:t>
                      </a:r>
                      <a:r>
                        <a:rPr lang="en-US" u="sng" baseline="0" dirty="0" smtClean="0"/>
                        <a:t> and economics </a:t>
                      </a:r>
                      <a:r>
                        <a:rPr lang="en-US" dirty="0" smtClean="0"/>
                        <a:t>risks</a:t>
                      </a:r>
                      <a:endParaRPr lang="en-US" dirty="0" smtClean="0"/>
                    </a:p>
                  </a:txBody>
                  <a:tcPr/>
                </a:tc>
              </a:tr>
              <a:tr h="161176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Social unrest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Military turmoil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Demonstrations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Violent conflicts and terrorism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Laws and their enforcement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64831"/>
              </p:ext>
            </p:extLst>
          </p:nvPr>
        </p:nvGraphicFramePr>
        <p:xfrm>
          <a:off x="6096000" y="2057400"/>
          <a:ext cx="2590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4403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</a:t>
                      </a:r>
                      <a:r>
                        <a:rPr lang="en-US" u="sng" baseline="0" dirty="0" smtClean="0"/>
                        <a:t>Management </a:t>
                      </a:r>
                      <a:r>
                        <a:rPr lang="en-US" dirty="0" smtClean="0"/>
                        <a:t>risks</a:t>
                      </a:r>
                      <a:endParaRPr lang="en-US" dirty="0" smtClean="0"/>
                    </a:p>
                  </a:txBody>
                  <a:tcPr/>
                </a:tc>
              </a:tr>
              <a:tr h="161176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Culture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Language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Income levels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Customer preferences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Distribution system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68580"/>
              </p:ext>
            </p:extLst>
          </p:nvPr>
        </p:nvGraphicFramePr>
        <p:xfrm>
          <a:off x="3657600" y="2057400"/>
          <a:ext cx="243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337568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Currency </a:t>
                      </a:r>
                      <a:r>
                        <a:rPr lang="en-US" dirty="0" smtClean="0"/>
                        <a:t>risks</a:t>
                      </a:r>
                      <a:endParaRPr lang="en-US" dirty="0" smtClean="0"/>
                    </a:p>
                  </a:txBody>
                  <a:tcPr/>
                </a:tc>
              </a:tr>
              <a:tr h="653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Currency exchange fluctuations</a:t>
                      </a:r>
                      <a:r>
                        <a:rPr lang="en-US" baseline="0" dirty="0" smtClean="0"/>
                        <a:t> (e.g., a</a:t>
                      </a:r>
                      <a:r>
                        <a:rPr lang="en-US" dirty="0" smtClean="0"/>
                        <a:t>ppreciation of the U.S. dollar)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4343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Arial Black" pitchFamily="34" charset="0"/>
                <a:ea typeface="Adobe Gothic Std B" pitchFamily="34" charset="-128"/>
              </a:rPr>
              <a:t>Understand the </a:t>
            </a:r>
            <a:r>
              <a:rPr lang="en-US" sz="2000" u="sng" dirty="0" smtClean="0">
                <a:solidFill>
                  <a:srgbClr val="0070C0"/>
                </a:solidFill>
                <a:latin typeface="Arial Black" pitchFamily="34" charset="0"/>
                <a:ea typeface="Adobe Gothic Std B" pitchFamily="34" charset="-128"/>
              </a:rPr>
              <a:t>differences</a:t>
            </a:r>
            <a:r>
              <a:rPr lang="en-US" sz="2000" dirty="0" smtClean="0">
                <a:solidFill>
                  <a:srgbClr val="0070C0"/>
                </a:solidFill>
                <a:latin typeface="Arial Black" pitchFamily="34" charset="0"/>
                <a:ea typeface="Adobe Gothic Std B" pitchFamily="34" charset="-128"/>
              </a:rPr>
              <a:t> between </a:t>
            </a:r>
            <a:r>
              <a:rPr lang="en-US" sz="2000" dirty="0" smtClean="0">
                <a:solidFill>
                  <a:srgbClr val="0070C0"/>
                </a:solidFill>
                <a:latin typeface="Arial Black" pitchFamily="34" charset="0"/>
                <a:ea typeface="Adobe Gothic Std B" pitchFamily="34" charset="-128"/>
              </a:rPr>
              <a:t>countries and make strategic and operational </a:t>
            </a:r>
            <a:r>
              <a:rPr lang="en-US" sz="2000" b="1" u="sng" dirty="0" smtClean="0">
                <a:solidFill>
                  <a:srgbClr val="0070C0"/>
                </a:solidFill>
                <a:latin typeface="Arial Black" pitchFamily="34" charset="0"/>
                <a:ea typeface="Adobe Gothic Std B" pitchFamily="34" charset="-128"/>
              </a:rPr>
              <a:t>adaptations</a:t>
            </a:r>
            <a:r>
              <a:rPr lang="en-US" sz="2000" dirty="0" smtClean="0">
                <a:solidFill>
                  <a:srgbClr val="0070C0"/>
                </a:solidFill>
                <a:latin typeface="Arial Black" pitchFamily="34" charset="0"/>
                <a:ea typeface="Adobe Gothic Std B" pitchFamily="34" charset="-128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Arial Black" pitchFamily="34" charset="0"/>
                <a:ea typeface="Adobe Gothic Std B" pitchFamily="34" charset="-128"/>
              </a:rPr>
              <a:t>accordingly. </a:t>
            </a:r>
            <a:endParaRPr lang="en-US" sz="2000" dirty="0">
              <a:solidFill>
                <a:srgbClr val="0070C0"/>
              </a:solidFill>
              <a:latin typeface="Arial Black" pitchFamily="34" charset="0"/>
              <a:ea typeface="Adobe Gothic Std B" pitchFamily="34" charset="-128"/>
            </a:endParaRPr>
          </a:p>
        </p:txBody>
      </p:sp>
      <p:pic>
        <p:nvPicPr>
          <p:cNvPr id="1026" name="Picture 2" descr="http://www.questions-top-10.com/wp-content/uploads/2010/11/International-busin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6" y="5043774"/>
            <a:ext cx="1654314" cy="165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uswetter.clearview.ab.ca/Teachers/GWS_SS_10_1/00A88C92-00870CD6.3/Tutorial-On-Globalization-And-International-Busine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2" y="5316814"/>
            <a:ext cx="207168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amanthacarilu.files.wordpress.com/2009/10/hello-different-languages.gif?w=150&amp;h=1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56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523</Words>
  <Application>Microsoft Office PowerPoint</Application>
  <PresentationFormat>On-screen Show (4:3)</PresentationFormat>
  <Paragraphs>122</Paragraphs>
  <Slides>9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Gothic Std B</vt:lpstr>
      <vt:lpstr>Arial</vt:lpstr>
      <vt:lpstr>Arial Black</vt:lpstr>
      <vt:lpstr>Calibri</vt:lpstr>
      <vt:lpstr>Constantia</vt:lpstr>
      <vt:lpstr>Times New Roman</vt:lpstr>
      <vt:lpstr>Wingdings</vt:lpstr>
      <vt:lpstr>Wingdings 2</vt:lpstr>
      <vt:lpstr>Flow</vt:lpstr>
      <vt:lpstr>International Strategy - 1 </vt:lpstr>
      <vt:lpstr>PowerPoint Presentation</vt:lpstr>
      <vt:lpstr>PowerPoint Presentation</vt:lpstr>
      <vt:lpstr>PowerPoint Presentation</vt:lpstr>
      <vt:lpstr>PowerPoint Presentation</vt:lpstr>
      <vt:lpstr>A Company’s Motivations for International Expansion</vt:lpstr>
      <vt:lpstr>Global Dispersion of Value Chains: Outsourcing and Offshoring</vt:lpstr>
      <vt:lpstr>The Diamond of National Advantage</vt:lpstr>
      <vt:lpstr>Potential Risks of International Expansion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428</cp:revision>
  <dcterms:created xsi:type="dcterms:W3CDTF">2006-08-16T00:00:00Z</dcterms:created>
  <dcterms:modified xsi:type="dcterms:W3CDTF">2015-10-28T18:57:12Z</dcterms:modified>
</cp:coreProperties>
</file>