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handoutMasterIdLst>
    <p:handoutMasterId r:id="rId16"/>
  </p:handoutMasterIdLst>
  <p:sldIdLst>
    <p:sldId id="455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6" r:id="rId12"/>
    <p:sldId id="487" r:id="rId13"/>
    <p:sldId id="4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2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49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5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30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728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57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035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24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58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11/2/2015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6868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International Strategy - 2</a:t>
            </a:r>
            <a:r>
              <a:rPr lang="en-US" sz="5400" dirty="0" smtClean="0">
                <a:latin typeface="Arial" charset="0"/>
                <a:cs typeface="Arial" charset="0"/>
              </a:rPr>
              <a:t> </a:t>
            </a:r>
            <a:endParaRPr lang="en-US" sz="54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2 - Strategic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585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Transnational Strategy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97163"/>
            <a:ext cx="7924800" cy="2941637"/>
          </a:xfrm>
          <a:noFill/>
          <a:ln/>
        </p:spPr>
        <p:txBody>
          <a:bodyPr/>
          <a:lstStyle/>
          <a:p>
            <a:r>
              <a:rPr lang="en-US" sz="2800" dirty="0" smtClean="0"/>
              <a:t>Unique risks and challenges</a:t>
            </a:r>
          </a:p>
          <a:p>
            <a:pPr lvl="1"/>
            <a:r>
              <a:rPr lang="en-US" dirty="0" smtClean="0"/>
              <a:t>Choice of a seemingly optimal location cannot guarantee that the quality and cost of factor inputs will be optimal</a:t>
            </a:r>
          </a:p>
          <a:p>
            <a:pPr lvl="1"/>
            <a:r>
              <a:rPr lang="en-US" dirty="0" smtClean="0"/>
              <a:t>Knowledge transfer can be a key source of competitive advantage, but it does not take place automatically</a:t>
            </a:r>
          </a:p>
          <a:p>
            <a:pPr lvl="2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57200"/>
            <a:ext cx="91440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Strengths and Limitations of Various Strategies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4525" y="2159000"/>
            <a:ext cx="160655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rgbClr val="000066"/>
              </a:buClr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International</a:t>
            </a:r>
            <a:endParaRPr lang="en-US" sz="1600">
              <a:latin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1763712"/>
            <a:ext cx="7945438" cy="3127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593850" eaLnBrk="1" hangingPunct="1">
              <a:lnSpc>
                <a:spcPct val="90000"/>
              </a:lnSpc>
              <a:tabLst>
                <a:tab pos="1536700" algn="l"/>
                <a:tab pos="4578350" algn="l"/>
              </a:tabLst>
            </a:pPr>
            <a:r>
              <a:rPr lang="en-US" sz="1600" b="1">
                <a:latin typeface="Arial" charset="0"/>
              </a:rPr>
              <a:t>Strategy	Strengths	Limitations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201" y="1687512"/>
            <a:ext cx="8229600" cy="5094288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11388" y="2159000"/>
            <a:ext cx="3068637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Leverage and diffuse parent’s knowledge and core competencies.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Lower costs because of less need to tailor products and services.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Greater level of worldwide coordination</a:t>
            </a:r>
            <a:endParaRPr lang="en-US" sz="1600" dirty="0">
              <a:latin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254625" y="2159000"/>
            <a:ext cx="3317875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Limited ability to adapt to local markets.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Inability to take advantage of new ideas and innovations occurring in local markets.</a:t>
            </a:r>
            <a:endParaRPr lang="en-US" sz="1600">
              <a:latin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4525" y="4311650"/>
            <a:ext cx="160655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rgbClr val="000066"/>
              </a:buClr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Global</a:t>
            </a:r>
            <a:endParaRPr lang="en-US" sz="1600">
              <a:latin typeface="Arial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11388" y="4311650"/>
            <a:ext cx="3068637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Strong integration across various businesses.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Standardization leads to higher economies of scale which lowers costs.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Helps to create uniform standards of quality throughout the world.</a:t>
            </a:r>
            <a:endParaRPr lang="en-US" sz="1600">
              <a:latin typeface="Arial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254625" y="4311650"/>
            <a:ext cx="3317875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Limited ability to adapt to local markets.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Concentration of activities may increase dependence on a single facility.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Single locations may lead to higher tariffs and transportation costs.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2082800"/>
            <a:ext cx="160655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rgbClr val="000066"/>
              </a:buClr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Multidomestic</a:t>
            </a:r>
            <a:endParaRPr lang="en-US" sz="1600">
              <a:latin typeface="Arial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275" y="1657350"/>
            <a:ext cx="7945438" cy="31273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1593850" eaLnBrk="1" hangingPunct="1">
              <a:lnSpc>
                <a:spcPct val="90000"/>
              </a:lnSpc>
              <a:tabLst>
                <a:tab pos="1536700" algn="l"/>
                <a:tab pos="4578350" algn="l"/>
              </a:tabLst>
            </a:pPr>
            <a:r>
              <a:rPr lang="en-US" sz="1600" b="1">
                <a:latin typeface="Arial" charset="0"/>
              </a:rPr>
              <a:t>Strategy	Strengths	Limitations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1611313"/>
            <a:ext cx="8048625" cy="5094287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82813" y="2082800"/>
            <a:ext cx="3068637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Ability to adapt products and services to local market conditions.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Ability to detect potential opportunities for attractive niches in a given market, enhancing revenue.</a:t>
            </a:r>
            <a:endParaRPr lang="en-US" sz="1600" dirty="0"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26050" y="2082800"/>
            <a:ext cx="33178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Less ability to realize cost savings through scale economies.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Greater difficulty in transferring knowledge across countries.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May lead to “</a:t>
            </a:r>
            <a:r>
              <a:rPr lang="en-US" dirty="0" err="1">
                <a:latin typeface="Arial" charset="0"/>
              </a:rPr>
              <a:t>overadaptation</a:t>
            </a:r>
            <a:r>
              <a:rPr lang="en-US" dirty="0">
                <a:latin typeface="Arial" charset="0"/>
              </a:rPr>
              <a:t>” as conditions change.</a:t>
            </a:r>
            <a:endParaRPr lang="en-US" sz="1600" dirty="0">
              <a:latin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5950" y="4235450"/>
            <a:ext cx="1606550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5000"/>
              </a:spcAft>
              <a:buClr>
                <a:srgbClr val="000066"/>
              </a:buClr>
              <a:tabLst>
                <a:tab pos="1604963" algn="l"/>
                <a:tab pos="4394200" algn="l"/>
              </a:tabLst>
            </a:pPr>
            <a:r>
              <a:rPr lang="en-US">
                <a:latin typeface="Arial" charset="0"/>
              </a:rPr>
              <a:t>Transnational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82813" y="4235450"/>
            <a:ext cx="3068637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Ability to attain economies of scale.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Ability to adapt to local markets.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Ability to locate activities in optimal locations.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Ability to increase knowledge flows and learning.</a:t>
            </a:r>
            <a:endParaRPr lang="en-US" sz="1600" dirty="0">
              <a:latin typeface="Arial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226050" y="4235450"/>
            <a:ext cx="33178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Unique challenges in determining optimal locations of activities to ensure cost and quality.</a:t>
            </a:r>
          </a:p>
          <a:p>
            <a:pPr marL="166688" indent="-166688" eaLnBrk="1" hangingPunct="1">
              <a:lnSpc>
                <a:spcPct val="90000"/>
              </a:lnSpc>
              <a:spcAft>
                <a:spcPct val="15000"/>
              </a:spcAft>
              <a:buClr>
                <a:schemeClr val="bg1"/>
              </a:buClr>
              <a:buFont typeface="Wingdings" pitchFamily="2" charset="2"/>
              <a:buNone/>
              <a:tabLst>
                <a:tab pos="1604963" algn="l"/>
                <a:tab pos="4394200" algn="l"/>
              </a:tabLst>
            </a:pPr>
            <a:r>
              <a:rPr lang="en-US" dirty="0">
                <a:latin typeface="Arial" charset="0"/>
              </a:rPr>
              <a:t>Unique managerial challenges in fostering knowledge transfer.</a:t>
            </a:r>
            <a:endParaRPr lang="en-US" sz="1600" dirty="0">
              <a:latin typeface="Arial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533400"/>
            <a:ext cx="9144000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Strengths and Limitations of Various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6858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Entry Modes of International Expansion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6200"/>
            <a:ext cx="44386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3200">
              <a:latin typeface="Arial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874837" y="1909763"/>
            <a:ext cx="5984875" cy="4189412"/>
            <a:chOff x="1277" y="1063"/>
            <a:chExt cx="3770" cy="24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77" y="1063"/>
              <a:ext cx="0" cy="2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77" y="3497"/>
              <a:ext cx="37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01711" y="1916113"/>
            <a:ext cx="873125" cy="4359275"/>
            <a:chOff x="727" y="908"/>
            <a:chExt cx="550" cy="2746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16200000">
              <a:off x="-391" y="2068"/>
              <a:ext cx="24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tabLst>
                  <a:tab pos="5765800" algn="r"/>
                </a:tabLst>
              </a:pPr>
              <a:r>
                <a:rPr lang="en-US" sz="2000" dirty="0">
                  <a:latin typeface="Arial" charset="0"/>
                </a:rPr>
                <a:t>Extent of Investment Risk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831" y="908"/>
              <a:ext cx="446" cy="27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2000">
                  <a:latin typeface="Arial" charset="0"/>
                </a:rPr>
                <a:t>High</a:t>
              </a: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endParaRPr lang="en-US" sz="2000">
                <a:latin typeface="Arial" charset="0"/>
              </a:endParaRPr>
            </a:p>
            <a:p>
              <a:pPr algn="r" eaLnBrk="1" hangingPunct="1"/>
              <a:r>
                <a:rPr lang="en-US" sz="2000">
                  <a:latin typeface="Arial" charset="0"/>
                </a:rPr>
                <a:t>Low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931987" y="6173792"/>
            <a:ext cx="5965825" cy="520700"/>
            <a:chOff x="1313" y="3440"/>
            <a:chExt cx="3758" cy="328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13" y="3440"/>
              <a:ext cx="375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tabLst>
                  <a:tab pos="5765800" algn="r"/>
                </a:tabLst>
              </a:pPr>
              <a:r>
                <a:rPr lang="en-US" sz="2000">
                  <a:latin typeface="Arial" charset="0"/>
                </a:rPr>
                <a:t>Low	High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42" y="3535"/>
              <a:ext cx="252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000" dirty="0">
                  <a:latin typeface="Arial" charset="0"/>
                </a:rPr>
                <a:t>Degree of Ownership and Control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073274" y="5380038"/>
            <a:ext cx="1749425" cy="704850"/>
            <a:chOff x="1402" y="3090"/>
            <a:chExt cx="1102" cy="444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58" y="3146"/>
              <a:ext cx="1046" cy="388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02" y="3090"/>
              <a:ext cx="1046" cy="388"/>
            </a:xfrm>
            <a:prstGeom prst="rect">
              <a:avLst/>
            </a:prstGeom>
            <a:gradFill rotWithShape="0">
              <a:gsLst>
                <a:gs pos="0">
                  <a:srgbClr val="118196">
                    <a:gamma/>
                    <a:tint val="53725"/>
                    <a:invGamma/>
                  </a:srgbClr>
                </a:gs>
                <a:gs pos="100000">
                  <a:srgbClr val="11819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43" y="3132"/>
              <a:ext cx="963" cy="304"/>
            </a:xfrm>
            <a:prstGeom prst="rect">
              <a:avLst/>
            </a:prstGeom>
            <a:gradFill rotWithShape="0">
              <a:gsLst>
                <a:gs pos="0">
                  <a:srgbClr val="118196"/>
                </a:gs>
                <a:gs pos="100000">
                  <a:srgbClr val="118196">
                    <a:gamma/>
                    <a:tint val="5372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Exporting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620962" y="4678363"/>
            <a:ext cx="1766887" cy="720725"/>
            <a:chOff x="1698" y="2680"/>
            <a:chExt cx="1113" cy="454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754" y="2736"/>
              <a:ext cx="1057" cy="398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698" y="2680"/>
              <a:ext cx="1057" cy="398"/>
            </a:xfrm>
            <a:prstGeom prst="rect">
              <a:avLst/>
            </a:prstGeom>
            <a:gradFill rotWithShape="0">
              <a:gsLst>
                <a:gs pos="0">
                  <a:srgbClr val="118196">
                    <a:gamma/>
                    <a:tint val="53725"/>
                    <a:invGamma/>
                  </a:srgbClr>
                </a:gs>
                <a:gs pos="100000">
                  <a:srgbClr val="11819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745" y="2727"/>
              <a:ext cx="963" cy="304"/>
            </a:xfrm>
            <a:prstGeom prst="rect">
              <a:avLst/>
            </a:prstGeom>
            <a:gradFill rotWithShape="0">
              <a:gsLst>
                <a:gs pos="0">
                  <a:srgbClr val="118196"/>
                </a:gs>
                <a:gs pos="100000">
                  <a:srgbClr val="118196">
                    <a:gamma/>
                    <a:tint val="5372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Licensing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186112" y="4008438"/>
            <a:ext cx="1987550" cy="688975"/>
            <a:chOff x="1985" y="2249"/>
            <a:chExt cx="1252" cy="434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041" y="2305"/>
              <a:ext cx="1196" cy="378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85" y="2249"/>
              <a:ext cx="1196" cy="378"/>
            </a:xfrm>
            <a:prstGeom prst="rect">
              <a:avLst/>
            </a:prstGeom>
            <a:gradFill rotWithShape="0">
              <a:gsLst>
                <a:gs pos="0">
                  <a:srgbClr val="118196">
                    <a:gamma/>
                    <a:tint val="53725"/>
                    <a:invGamma/>
                  </a:srgbClr>
                </a:gs>
                <a:gs pos="100000">
                  <a:srgbClr val="11819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029" y="2287"/>
              <a:ext cx="1109" cy="304"/>
            </a:xfrm>
            <a:prstGeom prst="rect">
              <a:avLst/>
            </a:prstGeom>
            <a:gradFill rotWithShape="0">
              <a:gsLst>
                <a:gs pos="0">
                  <a:srgbClr val="118196"/>
                </a:gs>
                <a:gs pos="100000">
                  <a:srgbClr val="118196">
                    <a:gamma/>
                    <a:tint val="5372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Franchising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3971924" y="3338513"/>
            <a:ext cx="2447925" cy="687387"/>
            <a:chOff x="2438" y="1872"/>
            <a:chExt cx="1542" cy="433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494" y="1928"/>
              <a:ext cx="1486" cy="377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438" y="1872"/>
              <a:ext cx="1486" cy="377"/>
            </a:xfrm>
            <a:prstGeom prst="rect">
              <a:avLst/>
            </a:prstGeom>
            <a:gradFill rotWithShape="0">
              <a:gsLst>
                <a:gs pos="0">
                  <a:srgbClr val="118196">
                    <a:gamma/>
                    <a:tint val="53725"/>
                    <a:invGamma/>
                  </a:srgbClr>
                </a:gs>
                <a:gs pos="100000">
                  <a:srgbClr val="11819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480" y="1903"/>
              <a:ext cx="1392" cy="304"/>
            </a:xfrm>
            <a:prstGeom prst="rect">
              <a:avLst/>
            </a:prstGeom>
            <a:gradFill rotWithShape="0">
              <a:gsLst>
                <a:gs pos="0">
                  <a:srgbClr val="118196"/>
                </a:gs>
                <a:gs pos="100000">
                  <a:srgbClr val="118196">
                    <a:gamma/>
                    <a:tint val="5372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Strategic Alliance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5218112" y="2636838"/>
            <a:ext cx="2147887" cy="720725"/>
            <a:chOff x="3174" y="1431"/>
            <a:chExt cx="1353" cy="454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30" y="1487"/>
              <a:ext cx="1297" cy="398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174" y="1431"/>
              <a:ext cx="1297" cy="398"/>
            </a:xfrm>
            <a:prstGeom prst="rect">
              <a:avLst/>
            </a:prstGeom>
            <a:gradFill rotWithShape="0">
              <a:gsLst>
                <a:gs pos="0">
                  <a:srgbClr val="118196">
                    <a:gamma/>
                    <a:tint val="53725"/>
                    <a:invGamma/>
                  </a:srgbClr>
                </a:gs>
                <a:gs pos="100000">
                  <a:srgbClr val="11819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232" y="1478"/>
              <a:ext cx="1182" cy="304"/>
            </a:xfrm>
            <a:prstGeom prst="rect">
              <a:avLst/>
            </a:prstGeom>
            <a:gradFill rotWithShape="0">
              <a:gsLst>
                <a:gs pos="0">
                  <a:srgbClr val="118196"/>
                </a:gs>
                <a:gs pos="100000">
                  <a:srgbClr val="118196">
                    <a:gamma/>
                    <a:tint val="5372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Joint Venture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6164262" y="1704975"/>
            <a:ext cx="2228850" cy="949325"/>
            <a:chOff x="3699" y="865"/>
            <a:chExt cx="1404" cy="598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755" y="901"/>
              <a:ext cx="1348" cy="562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699" y="865"/>
              <a:ext cx="1348" cy="562"/>
            </a:xfrm>
            <a:prstGeom prst="rect">
              <a:avLst/>
            </a:prstGeom>
            <a:gradFill rotWithShape="0">
              <a:gsLst>
                <a:gs pos="0">
                  <a:srgbClr val="118196">
                    <a:gamma/>
                    <a:tint val="53725"/>
                    <a:invGamma/>
                  </a:srgbClr>
                </a:gs>
                <a:gs pos="100000">
                  <a:srgbClr val="118196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745" y="916"/>
              <a:ext cx="1256" cy="461"/>
            </a:xfrm>
            <a:prstGeom prst="rect">
              <a:avLst/>
            </a:prstGeom>
            <a:gradFill rotWithShape="0">
              <a:gsLst>
                <a:gs pos="0">
                  <a:srgbClr val="118196"/>
                </a:gs>
                <a:gs pos="100000">
                  <a:srgbClr val="118196">
                    <a:gamma/>
                    <a:tint val="5372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Wholly Owned</a:t>
              </a:r>
            </a:p>
            <a:p>
              <a:pPr algn="ctr" eaLnBrk="1" hangingPunct="1"/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Subsidiary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150225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Achieving Competitive Advantage in Global Markets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6813"/>
            <a:ext cx="8534400" cy="4344987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Two opposing pressures:</a:t>
            </a:r>
          </a:p>
          <a:p>
            <a:pPr>
              <a:lnSpc>
                <a:spcPct val="90000"/>
              </a:lnSpc>
            </a:pPr>
            <a:r>
              <a:rPr lang="en-US" b="1" u="sng" dirty="0" smtClean="0"/>
              <a:t>Reducing Costs</a:t>
            </a:r>
            <a:endParaRPr lang="en-US" b="1" u="sng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Locate manufacturing facilities where labor costs are low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products that are highly standardized across multiple countries</a:t>
            </a:r>
          </a:p>
          <a:p>
            <a:pPr>
              <a:lnSpc>
                <a:spcPct val="90000"/>
              </a:lnSpc>
            </a:pPr>
            <a:r>
              <a:rPr lang="en-US" b="1" u="sng" dirty="0" smtClean="0"/>
              <a:t>Adapting to Local Markets</a:t>
            </a:r>
            <a:endParaRPr lang="en-US" b="1" u="sng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Differentiate offerings and strategies to reflect customer tastes and preferences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changes to reflect differences in distribution channels, human resource practices, and governmental regulations.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6868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Opposing Pressures and Four Strategies</a:t>
            </a:r>
          </a:p>
        </p:txBody>
      </p:sp>
      <p:pic>
        <p:nvPicPr>
          <p:cNvPr id="61443" name="Picture 3" descr="des02466_ex070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38300" y="2159000"/>
            <a:ext cx="5829300" cy="4546600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International Strategy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89213"/>
            <a:ext cx="8150225" cy="32781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pressures for both local adaptation and low costs are rather low (e.g. “orphan” drug industry)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Based on diffusion and adaptation of the parent company’s knowledge and expertise to foreign markets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Country units have </a:t>
            </a:r>
            <a:r>
              <a:rPr lang="en-US" b="1" u="sng" dirty="0" smtClean="0"/>
              <a:t>less</a:t>
            </a:r>
            <a:r>
              <a:rPr lang="en-US" dirty="0" smtClean="0"/>
              <a:t> </a:t>
            </a:r>
            <a:r>
              <a:rPr lang="en-US" dirty="0" smtClean="0"/>
              <a:t>independence and autonomy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sources of core competencies </a:t>
            </a:r>
            <a:r>
              <a:rPr lang="en-US" dirty="0" smtClean="0"/>
              <a:t>are </a:t>
            </a:r>
            <a:r>
              <a:rPr lang="en-US" b="1" u="sng" dirty="0" smtClean="0"/>
              <a:t>centralized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International Strategy </a:t>
            </a:r>
            <a:br>
              <a:rPr lang="en-US" sz="4400" dirty="0" smtClean="0"/>
            </a:br>
            <a:r>
              <a:rPr lang="en-US" sz="2800" dirty="0" smtClean="0"/>
              <a:t>– risks and challenges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078163"/>
            <a:ext cx="7620000" cy="2332037"/>
          </a:xfrm>
        </p:spPr>
        <p:txBody>
          <a:bodyPr/>
          <a:lstStyle/>
          <a:p>
            <a:r>
              <a:rPr lang="en-US" dirty="0" smtClean="0"/>
              <a:t>Different activities in the value chain have different optimal locations</a:t>
            </a:r>
          </a:p>
          <a:p>
            <a:r>
              <a:rPr lang="en-US" dirty="0" smtClean="0"/>
              <a:t>The lack of local responsiveness may result in the alienation of local customers. 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Global Strategy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1"/>
            <a:ext cx="8150225" cy="3505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Used when emphasis is on lowering costs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Competitive strategy is centralized and controlled largely by corporate office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Emphasize </a:t>
            </a:r>
            <a:r>
              <a:rPr lang="en-US" b="1" u="sng" dirty="0" smtClean="0"/>
              <a:t>Economies of scale</a:t>
            </a:r>
            <a:endParaRPr lang="en-US" b="1" u="sng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Offer </a:t>
            </a:r>
            <a:r>
              <a:rPr lang="en-US" b="1" u="sng" dirty="0" smtClean="0"/>
              <a:t>standardized</a:t>
            </a:r>
            <a:r>
              <a:rPr lang="en-US" dirty="0" smtClean="0"/>
              <a:t> products </a:t>
            </a:r>
            <a:r>
              <a:rPr lang="en-US" dirty="0" smtClean="0"/>
              <a:t>and services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Locate manufacturing, R&amp;D, and marketing activities in only a few locations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Global Strategy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79613"/>
            <a:ext cx="8150225" cy="4421187"/>
          </a:xfrm>
          <a:noFill/>
          <a:ln/>
        </p:spPr>
        <p:txBody>
          <a:bodyPr/>
          <a:lstStyle/>
          <a:p>
            <a:r>
              <a:rPr lang="en-US" sz="2500" dirty="0" smtClean="0"/>
              <a:t>Advantages</a:t>
            </a:r>
          </a:p>
          <a:p>
            <a:pPr lvl="1"/>
            <a:r>
              <a:rPr lang="en-US" sz="2100" dirty="0" smtClean="0"/>
              <a:t>Innovations that come about through efforts of either a business unit or the corporate office can be transferred more easily to other locations</a:t>
            </a:r>
          </a:p>
          <a:p>
            <a:pPr lvl="1"/>
            <a:r>
              <a:rPr lang="en-US" sz="2100" dirty="0" smtClean="0"/>
              <a:t>Standard level of quality throughout the world</a:t>
            </a:r>
          </a:p>
          <a:p>
            <a:r>
              <a:rPr lang="en-US" sz="2500" dirty="0" smtClean="0"/>
              <a:t>Disadvantages</a:t>
            </a:r>
          </a:p>
          <a:p>
            <a:pPr lvl="1"/>
            <a:r>
              <a:rPr lang="en-US" sz="2100" dirty="0" smtClean="0"/>
              <a:t>Concentration on scale-sensitive resources and activities in one or few locations leads to higher transportation and tariff costs</a:t>
            </a:r>
          </a:p>
          <a:p>
            <a:pPr lvl="1"/>
            <a:r>
              <a:rPr lang="en-US" sz="2100" dirty="0" smtClean="0"/>
              <a:t>Activity is isolated from targeted markets</a:t>
            </a:r>
          </a:p>
          <a:p>
            <a:pPr lvl="1"/>
            <a:r>
              <a:rPr lang="en-US" sz="2100" dirty="0" smtClean="0"/>
              <a:t>The rest of the firm becomes dependent on that geographically isolated location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err="1" smtClean="0"/>
              <a:t>Multidomestic</a:t>
            </a:r>
            <a:r>
              <a:rPr lang="en-US" sz="4400" dirty="0" smtClean="0"/>
              <a:t> Strategy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39963"/>
            <a:ext cx="7848600" cy="4008437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/>
              <a:t>Low pressures to lower cost + high pressures to adapt to local markets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Emphasis is on differentiating products and services to adapt to local markets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Authority is more </a:t>
            </a:r>
            <a:r>
              <a:rPr lang="en-US" sz="2800" b="1" u="sng" dirty="0" smtClean="0"/>
              <a:t>decentralized</a:t>
            </a:r>
            <a:endParaRPr lang="en-US" sz="2800" b="1" u="sng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Risks include</a:t>
            </a:r>
          </a:p>
          <a:p>
            <a:pPr lvl="1"/>
            <a:r>
              <a:rPr lang="en-US" dirty="0" smtClean="0"/>
              <a:t>Increased cost structure</a:t>
            </a:r>
          </a:p>
          <a:p>
            <a:pPr lvl="1"/>
            <a:r>
              <a:rPr lang="en-US" dirty="0" smtClean="0"/>
              <a:t>Potential problems with local adaptations</a:t>
            </a:r>
          </a:p>
          <a:p>
            <a:pPr lvl="1"/>
            <a:r>
              <a:rPr lang="en-US" dirty="0" smtClean="0"/>
              <a:t>Finding optimal degree of local adaptation is difficult</a:t>
            </a:r>
          </a:p>
          <a:p>
            <a:pPr eaLnBrk="1" hangingPunct="1">
              <a:buClrTx/>
              <a:buSzTx/>
              <a:buFont typeface="Wingdings 3" pitchFamily="18" charset="2"/>
              <a:buNone/>
            </a:pPr>
            <a:endParaRPr lang="en-US" sz="28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Transnational Strategy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39963"/>
            <a:ext cx="8534400" cy="42370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Pressures to lower cost and to adapt to local market are high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Optimization of tradeoffs associated with </a:t>
            </a:r>
            <a:r>
              <a:rPr lang="en-US" sz="2800" b="1" u="sng" dirty="0" smtClean="0"/>
              <a:t>Efficiency, local adaptation, and learning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Firm’s assets and capabilities are dispersed according to the most beneficial location for a specific activity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/>
              <a:t>Avoids </a:t>
            </a:r>
            <a:r>
              <a:rPr lang="en-US" sz="2800" dirty="0" smtClean="0"/>
              <a:t>the tendency to either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Concentrate activities in a central location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Disperse them across many locations to enhance adaptation</a:t>
            </a:r>
          </a:p>
          <a:p>
            <a:pPr lvl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  <a:buClrTx/>
              <a:buSzTx/>
              <a:buFont typeface="Wingdings 3" pitchFamily="18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</TotalTime>
  <Words>686</Words>
  <Application>Microsoft Office PowerPoint</Application>
  <PresentationFormat>On-screen Show (4:3)</PresentationFormat>
  <Paragraphs>111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Wingdings 3</vt:lpstr>
      <vt:lpstr>Flow</vt:lpstr>
      <vt:lpstr>International Strategy - 2 </vt:lpstr>
      <vt:lpstr>Achieving Competitive Advantage in Global Markets</vt:lpstr>
      <vt:lpstr>Opposing Pressures and Four Strategies</vt:lpstr>
      <vt:lpstr>International Strategy</vt:lpstr>
      <vt:lpstr>International Strategy  – risks and challenges</vt:lpstr>
      <vt:lpstr>Global Strategy</vt:lpstr>
      <vt:lpstr>Global Strategy</vt:lpstr>
      <vt:lpstr>Multidomestic Strategy</vt:lpstr>
      <vt:lpstr>Transnational Strategy</vt:lpstr>
      <vt:lpstr>Transnational Strategy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427</cp:revision>
  <dcterms:created xsi:type="dcterms:W3CDTF">2006-08-16T00:00:00Z</dcterms:created>
  <dcterms:modified xsi:type="dcterms:W3CDTF">2015-11-02T20:18:36Z</dcterms:modified>
</cp:coreProperties>
</file>