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1"/>
  </p:notesMasterIdLst>
  <p:handoutMasterIdLst>
    <p:handoutMasterId r:id="rId32"/>
  </p:handoutMasterIdLst>
  <p:sldIdLst>
    <p:sldId id="455" r:id="rId2"/>
    <p:sldId id="520" r:id="rId3"/>
    <p:sldId id="460" r:id="rId4"/>
    <p:sldId id="522" r:id="rId5"/>
    <p:sldId id="521" r:id="rId6"/>
    <p:sldId id="523" r:id="rId7"/>
    <p:sldId id="489" r:id="rId8"/>
    <p:sldId id="529" r:id="rId9"/>
    <p:sldId id="491" r:id="rId10"/>
    <p:sldId id="493" r:id="rId11"/>
    <p:sldId id="494" r:id="rId12"/>
    <p:sldId id="495" r:id="rId13"/>
    <p:sldId id="496" r:id="rId14"/>
    <p:sldId id="497" r:id="rId15"/>
    <p:sldId id="499" r:id="rId16"/>
    <p:sldId id="501" r:id="rId17"/>
    <p:sldId id="502" r:id="rId18"/>
    <p:sldId id="519" r:id="rId19"/>
    <p:sldId id="507" r:id="rId20"/>
    <p:sldId id="508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4369" autoAdjust="0"/>
  </p:normalViewPr>
  <p:slideViewPr>
    <p:cSldViewPr>
      <p:cViewPr varScale="1">
        <p:scale>
          <a:sx n="99" d="100"/>
          <a:sy n="99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4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6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679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2121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3907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1240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Opportunity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Necessary</a:t>
            </a:r>
            <a:r>
              <a:rPr lang="en-US" baseline="0" dirty="0" smtClean="0"/>
              <a:t>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entrepreneurs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4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11/4/2015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trepreneur.com/" TargetMode="External"/><Relationship Id="rId2" Type="http://schemas.openxmlformats.org/officeDocument/2006/relationships/hyperlink" Target="http://www.entrepreneur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686800" cy="1981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Entrepreneurial Strategy</a:t>
            </a:r>
            <a:r>
              <a:rPr lang="en-US" sz="4800" dirty="0" smtClean="0">
                <a:latin typeface="Arial" charset="0"/>
                <a:cs typeface="Arial" charset="0"/>
              </a:rPr>
              <a:t> </a:t>
            </a:r>
            <a:r>
              <a:rPr lang="en-US" sz="4800" dirty="0" smtClean="0"/>
              <a:t>and Competitive Dynamics</a:t>
            </a:r>
            <a:endParaRPr lang="en-US" sz="48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2 - Strategic Formulation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Opportunity Recognition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63763"/>
            <a:ext cx="8229600" cy="4008437"/>
          </a:xfrm>
          <a:noFill/>
          <a:ln/>
        </p:spPr>
        <p:txBody>
          <a:bodyPr/>
          <a:lstStyle/>
          <a:p>
            <a:r>
              <a:rPr lang="en-US" dirty="0" smtClean="0"/>
              <a:t>The process of identifying, selecting and developing potential opportunities. 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u="sng" dirty="0" smtClean="0"/>
              <a:t>Discovery</a:t>
            </a:r>
            <a:r>
              <a:rPr lang="en-US" dirty="0" smtClean="0"/>
              <a:t> phase</a:t>
            </a:r>
            <a:endParaRPr lang="en-US" dirty="0" smtClean="0"/>
          </a:p>
          <a:p>
            <a:pPr lvl="1"/>
            <a:r>
              <a:rPr lang="en-US" dirty="0" smtClean="0"/>
              <a:t>Period when you first become aware of a new business concept</a:t>
            </a:r>
          </a:p>
          <a:p>
            <a:pPr lvl="1"/>
            <a:r>
              <a:rPr lang="en-US" dirty="0" smtClean="0"/>
              <a:t>May be spontaneous and unexpected</a:t>
            </a:r>
          </a:p>
          <a:p>
            <a:pPr lvl="1"/>
            <a:r>
              <a:rPr lang="en-US" dirty="0" smtClean="0"/>
              <a:t>May occur as the result of deliberate search for </a:t>
            </a:r>
          </a:p>
          <a:p>
            <a:pPr lvl="2"/>
            <a:r>
              <a:rPr lang="en-US" dirty="0" smtClean="0"/>
              <a:t>New venture projects</a:t>
            </a:r>
          </a:p>
          <a:p>
            <a:pPr lvl="2"/>
            <a:r>
              <a:rPr lang="en-US" dirty="0" smtClean="0"/>
              <a:t>Creative solutions to business problems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284413"/>
            <a:ext cx="8074025" cy="396398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u="sng" dirty="0" smtClean="0"/>
              <a:t>Opportunity</a:t>
            </a:r>
            <a:r>
              <a:rPr lang="en-US" dirty="0" smtClean="0"/>
              <a:t> phase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    Can it be developed into a full-fledged new venture?</a:t>
            </a:r>
          </a:p>
          <a:p>
            <a:pPr lvl="1"/>
            <a:r>
              <a:rPr lang="en-US" dirty="0" smtClean="0"/>
              <a:t>Talk to potential target customers</a:t>
            </a:r>
          </a:p>
          <a:p>
            <a:pPr lvl="1"/>
            <a:r>
              <a:rPr lang="en-US" dirty="0" smtClean="0"/>
              <a:t>Discuss it with production or logistics managers</a:t>
            </a:r>
          </a:p>
          <a:p>
            <a:pPr lvl="1"/>
            <a:r>
              <a:rPr lang="en-US" dirty="0" smtClean="0"/>
              <a:t>Conduct feasibility analysis</a:t>
            </a:r>
          </a:p>
          <a:p>
            <a:pPr lvl="2"/>
            <a:r>
              <a:rPr lang="en-US" dirty="0" smtClean="0"/>
              <a:t>Market potential</a:t>
            </a:r>
          </a:p>
          <a:p>
            <a:pPr lvl="2"/>
            <a:r>
              <a:rPr lang="en-US" dirty="0" smtClean="0"/>
              <a:t>Product concept testing</a:t>
            </a:r>
          </a:p>
          <a:p>
            <a:pPr lvl="2"/>
            <a:r>
              <a:rPr lang="en-US" dirty="0" smtClean="0"/>
              <a:t>Focus groups</a:t>
            </a:r>
          </a:p>
          <a:p>
            <a:pPr lvl="2"/>
            <a:r>
              <a:rPr lang="en-US" dirty="0" smtClean="0"/>
              <a:t>Trial runs with end users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76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 algn="ctr" eaLnBrk="0" hangingPunct="0">
              <a:defRPr/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Opportunity Recognition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1066"/>
            <a:ext cx="9144000" cy="1143000"/>
          </a:xfrm>
        </p:spPr>
        <p:txBody>
          <a:bodyPr/>
          <a:lstStyle/>
          <a:p>
            <a:pPr algn="ctr"/>
            <a:r>
              <a:rPr lang="en-US" sz="4400" dirty="0" smtClean="0"/>
              <a:t>Characteristics of Good Opportunities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953000" y="4188666"/>
            <a:ext cx="1905000" cy="914400"/>
            <a:chOff x="3050" y="2950"/>
            <a:chExt cx="1508" cy="726"/>
          </a:xfrm>
        </p:grpSpPr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095" y="2985"/>
              <a:ext cx="1463" cy="691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050" y="2950"/>
              <a:ext cx="1463" cy="68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094" y="2985"/>
              <a:ext cx="1374" cy="611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2000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Durable</a:t>
              </a:r>
              <a:endPara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81940" name="Line 20"/>
          <p:cNvSpPr>
            <a:spLocks noChangeShapeType="1"/>
          </p:cNvSpPr>
          <p:nvPr/>
        </p:nvSpPr>
        <p:spPr bwMode="auto">
          <a:xfrm flipH="1">
            <a:off x="3810000" y="2817066"/>
            <a:ext cx="609600" cy="13700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H="1">
            <a:off x="3429000" y="2740866"/>
            <a:ext cx="914400" cy="8715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4572000" y="2817066"/>
            <a:ext cx="879475" cy="13700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4800600" y="2817066"/>
            <a:ext cx="992188" cy="7191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352800" y="1902666"/>
            <a:ext cx="2667000" cy="1066800"/>
            <a:chOff x="1902" y="754"/>
            <a:chExt cx="1957" cy="942"/>
          </a:xfrm>
        </p:grpSpPr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1961" y="799"/>
              <a:ext cx="1898" cy="897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1902" y="754"/>
              <a:ext cx="1898" cy="885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1960" y="799"/>
              <a:ext cx="1783" cy="793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Good Business Opportunity</a:t>
              </a:r>
            </a:p>
          </p:txBody>
        </p:sp>
      </p:grp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685800" y="5400627"/>
            <a:ext cx="7924800" cy="11695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</a:pPr>
            <a:r>
              <a:rPr lang="en-US" sz="2600" dirty="0">
                <a:latin typeface="+mn-lt"/>
              </a:rPr>
              <a:t>Before launching opportunity as a business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+mn-lt"/>
                <a:cs typeface="+mn-cs"/>
              </a:rPr>
              <a:t>Consider the resources available to undertake it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+mn-lt"/>
                <a:cs typeface="+mn-cs"/>
              </a:rPr>
              <a:t>Consider the characteristics of the entrepreneur pursuing it </a:t>
            </a:r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5791200" y="3124200"/>
            <a:ext cx="2133600" cy="914400"/>
            <a:chOff x="3050" y="2950"/>
            <a:chExt cx="1508" cy="726"/>
          </a:xfrm>
        </p:grpSpPr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3095" y="2985"/>
              <a:ext cx="1463" cy="691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050" y="2950"/>
              <a:ext cx="1463" cy="68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094" y="2985"/>
              <a:ext cx="1374" cy="611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2000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Value creating</a:t>
              </a:r>
              <a:endPara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" name="Group 12"/>
          <p:cNvGrpSpPr>
            <a:grpSpLocks/>
          </p:cNvGrpSpPr>
          <p:nvPr/>
        </p:nvGrpSpPr>
        <p:grpSpPr bwMode="auto">
          <a:xfrm>
            <a:off x="1524000" y="3200400"/>
            <a:ext cx="1905000" cy="914400"/>
            <a:chOff x="3050" y="2950"/>
            <a:chExt cx="1508" cy="726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3095" y="2985"/>
              <a:ext cx="1463" cy="691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3050" y="2950"/>
              <a:ext cx="1463" cy="68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3094" y="2985"/>
              <a:ext cx="1374" cy="611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r>
                <a:rPr lang="en-US" sz="2000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Attractive</a:t>
              </a:r>
              <a:endPara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6" name="Group 12"/>
          <p:cNvGrpSpPr>
            <a:grpSpLocks/>
          </p:cNvGrpSpPr>
          <p:nvPr/>
        </p:nvGrpSpPr>
        <p:grpSpPr bwMode="auto">
          <a:xfrm>
            <a:off x="2438400" y="4191000"/>
            <a:ext cx="1905000" cy="914400"/>
            <a:chOff x="3050" y="2950"/>
            <a:chExt cx="1508" cy="726"/>
          </a:xfrm>
        </p:grpSpPr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3095" y="2985"/>
              <a:ext cx="1463" cy="691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050" y="2950"/>
              <a:ext cx="1463" cy="68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eaLnBrk="1" hangingPunct="1"/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094" y="2985"/>
              <a:ext cx="1374" cy="611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000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Achievable</a:t>
              </a:r>
              <a:endParaRPr 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965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Entrepreneurial Resources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392363"/>
            <a:ext cx="8229600" cy="3017837"/>
          </a:xfrm>
          <a:noFill/>
          <a:ln/>
        </p:spPr>
        <p:txBody>
          <a:bodyPr/>
          <a:lstStyle/>
          <a:p>
            <a:r>
              <a:rPr lang="en-US" dirty="0" smtClean="0"/>
              <a:t>The major challenge for entrepreneurial firms is lack of resources</a:t>
            </a:r>
          </a:p>
          <a:p>
            <a:pPr lvl="1"/>
            <a:r>
              <a:rPr lang="en-US" dirty="0" smtClean="0"/>
              <a:t>Financial resources </a:t>
            </a:r>
          </a:p>
          <a:p>
            <a:pPr lvl="1"/>
            <a:r>
              <a:rPr lang="en-US" dirty="0" smtClean="0"/>
              <a:t>Human capital</a:t>
            </a:r>
          </a:p>
          <a:p>
            <a:pPr lvl="1"/>
            <a:r>
              <a:rPr lang="en-US" dirty="0" smtClean="0"/>
              <a:t>Social capital</a:t>
            </a:r>
          </a:p>
          <a:p>
            <a:pPr lvl="1"/>
            <a:r>
              <a:rPr lang="en-US" dirty="0" smtClean="0"/>
              <a:t>Government resources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Entrepreneurial Resources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316163"/>
            <a:ext cx="3962400" cy="3703637"/>
          </a:xfrm>
          <a:noFill/>
          <a:ln/>
        </p:spPr>
        <p:txBody>
          <a:bodyPr/>
          <a:lstStyle/>
          <a:p>
            <a:r>
              <a:rPr lang="en-US" dirty="0" smtClean="0"/>
              <a:t>Financial Resources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Early-stage financing</a:t>
            </a:r>
          </a:p>
          <a:p>
            <a:pPr lvl="1"/>
            <a:r>
              <a:rPr lang="en-US" dirty="0" smtClean="0"/>
              <a:t>Personal savings, family, and friends</a:t>
            </a:r>
          </a:p>
          <a:p>
            <a:pPr lvl="1"/>
            <a:r>
              <a:rPr lang="en-US" dirty="0" smtClean="0"/>
              <a:t>Bank financing, public financing, venture capital</a:t>
            </a:r>
          </a:p>
          <a:p>
            <a:pPr lvl="2"/>
            <a:r>
              <a:rPr lang="en-US" dirty="0" smtClean="0"/>
              <a:t>Debt</a:t>
            </a:r>
          </a:p>
          <a:p>
            <a:pPr lvl="2"/>
            <a:r>
              <a:rPr lang="en-US" dirty="0" smtClean="0"/>
              <a:t>Equity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626429" y="2823029"/>
            <a:ext cx="396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2pPr marL="639763" marR="0" lvl="1" indent="-246063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  <a:cs typeface="+mn-cs"/>
              </a:defRPr>
            </a:lvl2pPr>
            <a:lvl3pPr marR="0" lvl="2" indent="-246063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 kumimoji="0" sz="21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  <a:cs typeface="+mn-cs"/>
              </a:defRPr>
            </a:lvl3pPr>
            <a:lvl4pPr marL="1187450" marR="0" lvl="3" indent="-20955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tabLst/>
              <a:defRPr kumimoji="0" sz="2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n-lt"/>
                <a:cs typeface="+mn-cs"/>
              </a:defRPr>
            </a:lvl4pPr>
          </a:lstStyle>
          <a:p>
            <a:pPr marL="457200" lvl="1" indent="-457200">
              <a:buClr>
                <a:srgbClr val="0BD0D9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Later-stage financing</a:t>
            </a:r>
          </a:p>
          <a:p>
            <a:pPr lvl="1"/>
            <a:r>
              <a:rPr lang="en-US" dirty="0"/>
              <a:t>Angel investors</a:t>
            </a:r>
          </a:p>
          <a:p>
            <a:pPr lvl="1"/>
            <a:r>
              <a:rPr lang="en-US" dirty="0"/>
              <a:t>Venture capital</a:t>
            </a:r>
          </a:p>
          <a:p>
            <a:pPr lvl="2"/>
            <a:r>
              <a:rPr lang="en-US" dirty="0"/>
              <a:t>Equity financing</a:t>
            </a:r>
          </a:p>
          <a:p>
            <a:pPr lvl="1"/>
            <a:r>
              <a:rPr lang="en-US" dirty="0"/>
              <a:t>Commercial banks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Financing New Ventures</a:t>
            </a:r>
          </a:p>
        </p:txBody>
      </p:sp>
      <p:pic>
        <p:nvPicPr>
          <p:cNvPr id="84996" name="Picture 4" descr="des04985_ex080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925218"/>
            <a:ext cx="5638800" cy="45517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Entrepreneurial Resources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208213"/>
            <a:ext cx="7921625" cy="40401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Human capital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most important asset of an entrepreneurial firm: strong and skilled management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Social capital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Social network such as strategic alliances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Government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Small Business Administration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Government contracting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State and local governments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Entrepreneurial Leadership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0225" cy="4116387"/>
          </a:xfrm>
          <a:noFill/>
          <a:ln/>
        </p:spPr>
        <p:txBody>
          <a:bodyPr/>
          <a:lstStyle/>
          <a:p>
            <a:r>
              <a:rPr lang="en-US" dirty="0" smtClean="0"/>
              <a:t>Launching a new venture requires a special kind of leadership</a:t>
            </a:r>
          </a:p>
          <a:p>
            <a:pPr lvl="1"/>
            <a:r>
              <a:rPr lang="en-US" dirty="0" smtClean="0"/>
              <a:t>Courage</a:t>
            </a:r>
          </a:p>
          <a:p>
            <a:pPr lvl="1"/>
            <a:r>
              <a:rPr lang="en-US" dirty="0" smtClean="0"/>
              <a:t>Belief in one’s convictions</a:t>
            </a:r>
          </a:p>
          <a:p>
            <a:pPr lvl="1"/>
            <a:r>
              <a:rPr lang="en-US" dirty="0" smtClean="0"/>
              <a:t>Energy to work hard</a:t>
            </a:r>
          </a:p>
          <a:p>
            <a:r>
              <a:rPr lang="en-US" dirty="0" smtClean="0"/>
              <a:t>Three characteristics</a:t>
            </a:r>
          </a:p>
          <a:p>
            <a:pPr lvl="1"/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Dedication and drive</a:t>
            </a:r>
          </a:p>
          <a:p>
            <a:pPr lvl="1"/>
            <a:r>
              <a:rPr lang="en-US" dirty="0" smtClean="0"/>
              <a:t>Commitment to excellence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10 Management Lessons</a:t>
            </a:r>
          </a:p>
        </p:txBody>
      </p:sp>
      <p:sp>
        <p:nvSpPr>
          <p:cNvPr id="34819" name="Rectangle 6"/>
          <p:cNvSpPr>
            <a:spLocks noGrp="1"/>
          </p:cNvSpPr>
          <p:nvPr>
            <p:ph type="body" sz="half" idx="1"/>
          </p:nvPr>
        </p:nvSpPr>
        <p:spPr>
          <a:xfrm>
            <a:off x="457200" y="2042160"/>
            <a:ext cx="4038600" cy="4434840"/>
          </a:xfrm>
        </p:spPr>
        <p:txBody>
          <a:bodyPr/>
          <a:lstStyle/>
          <a:p>
            <a:pPr marL="342900" indent="-342900"/>
            <a:r>
              <a:rPr lang="en-US" sz="2400" dirty="0" smtClean="0">
                <a:cs typeface="Arial" charset="0"/>
              </a:rPr>
              <a:t>It’s all about perseverance</a:t>
            </a:r>
          </a:p>
          <a:p>
            <a:pPr marL="342900" indent="-342900"/>
            <a:r>
              <a:rPr lang="en-US" sz="2400" dirty="0" smtClean="0">
                <a:cs typeface="Arial" charset="0"/>
              </a:rPr>
              <a:t>Understand the value of mentorship and teamwork</a:t>
            </a:r>
          </a:p>
          <a:p>
            <a:pPr marL="342900" indent="-342900"/>
            <a:r>
              <a:rPr lang="en-US" sz="2400" dirty="0" smtClean="0">
                <a:cs typeface="Arial" charset="0"/>
              </a:rPr>
              <a:t>Stick to your niche</a:t>
            </a:r>
          </a:p>
          <a:p>
            <a:pPr marL="342900" indent="-342900"/>
            <a:r>
              <a:rPr lang="en-US" sz="2400" dirty="0" smtClean="0">
                <a:cs typeface="Arial" charset="0"/>
              </a:rPr>
              <a:t>Stay on top of news that affects your clients</a:t>
            </a:r>
          </a:p>
          <a:p>
            <a:pPr marL="342900" indent="-342900"/>
            <a:r>
              <a:rPr lang="en-US" sz="2400" dirty="0" smtClean="0">
                <a:cs typeface="Arial" charset="0"/>
              </a:rPr>
              <a:t>Communication is key</a:t>
            </a:r>
          </a:p>
          <a:p>
            <a:pPr marL="342900" indent="-342900"/>
            <a:r>
              <a:rPr lang="en-US" sz="2400" dirty="0" smtClean="0">
                <a:cs typeface="Arial" charset="0"/>
              </a:rPr>
              <a:t>Capitalization is crucial </a:t>
            </a:r>
          </a:p>
        </p:txBody>
      </p:sp>
      <p:sp>
        <p:nvSpPr>
          <p:cNvPr id="34820" name="Rectangle 7"/>
          <p:cNvSpPr>
            <a:spLocks noGrp="1"/>
          </p:cNvSpPr>
          <p:nvPr>
            <p:ph type="body" sz="half" idx="2"/>
          </p:nvPr>
        </p:nvSpPr>
        <p:spPr>
          <a:xfrm>
            <a:off x="4572000" y="2042160"/>
            <a:ext cx="4038600" cy="4434840"/>
          </a:xfrm>
        </p:spPr>
        <p:txBody>
          <a:bodyPr/>
          <a:lstStyle/>
          <a:p>
            <a:pPr marL="342900" indent="-342900"/>
            <a:r>
              <a:rPr lang="en-US" sz="2400" dirty="0" smtClean="0">
                <a:cs typeface="Arial" charset="0"/>
              </a:rPr>
              <a:t>Communicate unwavering honesty and integrity</a:t>
            </a:r>
          </a:p>
          <a:p>
            <a:pPr marL="342900" indent="-342900"/>
            <a:r>
              <a:rPr lang="en-US" sz="2400" dirty="0" smtClean="0">
                <a:cs typeface="Arial" charset="0"/>
              </a:rPr>
              <a:t>Stay on top of the curve</a:t>
            </a:r>
          </a:p>
          <a:p>
            <a:pPr marL="342900" indent="-342900"/>
            <a:r>
              <a:rPr lang="en-US" sz="2400" dirty="0" smtClean="0">
                <a:cs typeface="Arial" charset="0"/>
              </a:rPr>
              <a:t>Take ownership in your clients’ success</a:t>
            </a:r>
          </a:p>
          <a:p>
            <a:pPr marL="342900" indent="-342900"/>
            <a:r>
              <a:rPr lang="en-US" sz="2400" dirty="0" smtClean="0">
                <a:cs typeface="Arial" charset="0"/>
              </a:rPr>
              <a:t>Never stop marketing</a:t>
            </a:r>
          </a:p>
          <a:p>
            <a:pPr marL="342900" indent="-342900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4800600" y="5638800"/>
            <a:ext cx="3581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>
                <a:latin typeface="Times New Roman" pitchFamily="18" charset="0"/>
              </a:rPr>
              <a:t>Source: Pierce, Sarah. “10 Management Lessons From a Young Entrepreneur,” </a:t>
            </a:r>
            <a:r>
              <a:rPr lang="en-US" sz="1000">
                <a:latin typeface="Times New Roman" pitchFamily="18" charset="0"/>
                <a:hlinkClick r:id="rId2"/>
              </a:rPr>
              <a:t>www.entrepreneur.com</a:t>
            </a:r>
            <a:r>
              <a:rPr lang="en-US" sz="1000">
                <a:latin typeface="Times New Roman" pitchFamily="18" charset="0"/>
              </a:rPr>
              <a:t>. December 17, 2003.</a:t>
            </a:r>
          </a:p>
        </p:txBody>
      </p:sp>
      <p:pic>
        <p:nvPicPr>
          <p:cNvPr id="34822" name="Picture 9" descr="Business &amp; Small Business Home">
            <a:hlinkClick r:id="rId3" tooltip="Business &amp; Small Business Hom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991100"/>
            <a:ext cx="2857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Entrepreneurial Strategy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284413"/>
            <a:ext cx="8074025" cy="35067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Best strategy  for the enterprise will be determined to some extent by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viable opportunity, resources, and entrepreneur(s)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 conditions in the business environment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use various tools and techniques to determine strategic choices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Five Forces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Value chain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_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066800"/>
            <a:ext cx="1676400" cy="1670812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971800"/>
            <a:ext cx="8458200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According to Michael Porter’ framework all of the following factors affect a nation’s competitiveness </a:t>
            </a:r>
            <a:r>
              <a:rPr lang="en-US" sz="2400" i="1" dirty="0" smtClean="0"/>
              <a:t>except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b="1" dirty="0" smtClean="0"/>
              <a:t>A.</a:t>
            </a:r>
            <a:r>
              <a:rPr lang="en-US" sz="2400" dirty="0" smtClean="0"/>
              <a:t> factor conditions.</a:t>
            </a:r>
            <a:br>
              <a:rPr lang="en-US" sz="2400" dirty="0" smtClean="0"/>
            </a:br>
            <a:r>
              <a:rPr lang="en-US" sz="2400" b="1" dirty="0" smtClean="0"/>
              <a:t>B. </a:t>
            </a:r>
            <a:r>
              <a:rPr lang="en-US" sz="2400" dirty="0" smtClean="0"/>
              <a:t>demand characteristics.</a:t>
            </a:r>
            <a:br>
              <a:rPr lang="en-US" sz="2400" dirty="0" smtClean="0"/>
            </a:br>
            <a:r>
              <a:rPr lang="en-US" sz="2400" b="1" dirty="0" smtClean="0"/>
              <a:t>C.</a:t>
            </a:r>
            <a:r>
              <a:rPr lang="en-US" sz="2400" dirty="0" smtClean="0"/>
              <a:t> related and supported industries.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1400" y="1600200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8006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n-lt"/>
                <a:cs typeface="+mn-cs"/>
              </a:rPr>
              <a:t>D. </a:t>
            </a:r>
            <a:r>
              <a:rPr lang="en-US" sz="2400" dirty="0" smtClean="0">
                <a:latin typeface="+mn-lt"/>
              </a:rPr>
              <a:t>policies that protect the nation's domestic competitors.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sz="4400" dirty="0"/>
              <a:t>Entrepreneurial </a:t>
            </a:r>
            <a:r>
              <a:rPr lang="en-US" sz="4400" dirty="0" smtClean="0"/>
              <a:t>Strategy </a:t>
            </a:r>
            <a:br>
              <a:rPr lang="en-US" sz="4400" dirty="0" smtClean="0"/>
            </a:br>
            <a:r>
              <a:rPr lang="en-US" sz="3600" dirty="0" smtClean="0"/>
              <a:t>– Entry Strategies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150225" cy="4267200"/>
          </a:xfrm>
          <a:noFill/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Getting a foothold in the market</a:t>
            </a:r>
          </a:p>
          <a:p>
            <a:pPr lvl="1">
              <a:spcBef>
                <a:spcPts val="0"/>
              </a:spcBef>
            </a:pPr>
            <a:r>
              <a:rPr lang="en-US" b="1" u="sng" dirty="0" smtClean="0"/>
              <a:t>Pioneering</a:t>
            </a:r>
            <a:r>
              <a:rPr lang="en-US" dirty="0" smtClean="0"/>
              <a:t> new </a:t>
            </a:r>
            <a:r>
              <a:rPr lang="en-US" dirty="0" smtClean="0"/>
              <a:t>entry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Creating new ways to solve old problems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Meeting customer’s needs in a unique new way</a:t>
            </a:r>
          </a:p>
          <a:p>
            <a:pPr lvl="1">
              <a:spcBef>
                <a:spcPts val="0"/>
              </a:spcBef>
            </a:pPr>
            <a:r>
              <a:rPr lang="en-US" b="1" u="sng" dirty="0" smtClean="0"/>
              <a:t>Imitative</a:t>
            </a:r>
            <a:r>
              <a:rPr lang="en-US" dirty="0" smtClean="0"/>
              <a:t> new </a:t>
            </a:r>
            <a:r>
              <a:rPr lang="en-US" dirty="0" smtClean="0"/>
              <a:t>entry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Strong marketing orientation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Introduce same basic product or service in another segment of the market</a:t>
            </a:r>
          </a:p>
          <a:p>
            <a:pPr lvl="1">
              <a:spcBef>
                <a:spcPts val="0"/>
              </a:spcBef>
            </a:pPr>
            <a:r>
              <a:rPr lang="en-US" b="1" u="sng" dirty="0" smtClean="0"/>
              <a:t>Adaptive</a:t>
            </a:r>
            <a:r>
              <a:rPr lang="en-US" dirty="0" smtClean="0"/>
              <a:t> new </a:t>
            </a:r>
            <a:r>
              <a:rPr lang="en-US" dirty="0" smtClean="0"/>
              <a:t>entry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Offer product or service that is “somewhat new and different”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Aware of marketplace conditions and conceive entry strategies to capitalized on current trends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1"/>
            <a:ext cx="8305800" cy="4038599"/>
          </a:xfrm>
          <a:noFill/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How new ventures can achieve competitive advantages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Overall cost leadership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Simple organizational structures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More quickly upgrade technology and integrate feedback from the marketplace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Make timely decisions that affect cost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Differentiation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Use new technology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Deploy resources in a radical new way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Focus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Niche strategies fit the small business mold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400" dirty="0" smtClean="0"/>
              <a:t>Entrepreneurial Strategy </a:t>
            </a:r>
            <a:br>
              <a:rPr lang="en-US" sz="4400" dirty="0" smtClean="0"/>
            </a:br>
            <a:r>
              <a:rPr lang="en-US" sz="3600" dirty="0" smtClean="0"/>
              <a:t>– Generic </a:t>
            </a:r>
            <a:r>
              <a:rPr lang="en-US" sz="3600" dirty="0"/>
              <a:t>Strategies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2741613"/>
            <a:ext cx="7848600" cy="3125787"/>
          </a:xfrm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Pursue combination strategies to achieve success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Combine the best features of low-cost, differentiation, and focus strategies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Often in a strong position to offer a combination strategy – not laden with layers of bureaucracy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flexibility to approach situations uniquely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</a:t>
            </a:r>
            <a:r>
              <a:rPr lang="en-US" dirty="0" smtClean="0"/>
              <a:t>bility to make decisions quickly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1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400" dirty="0" smtClean="0"/>
              <a:t>Entrepreneurial Strategy </a:t>
            </a:r>
            <a:br>
              <a:rPr lang="en-US" sz="4400" dirty="0" smtClean="0"/>
            </a:br>
            <a:r>
              <a:rPr lang="en-US" sz="3600" dirty="0" smtClean="0"/>
              <a:t>– Combination </a:t>
            </a:r>
            <a:r>
              <a:rPr lang="en-US" sz="3600" dirty="0"/>
              <a:t>Strategies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Model of Competitive Dynamics</a:t>
            </a:r>
          </a:p>
        </p:txBody>
      </p:sp>
      <p:pic>
        <p:nvPicPr>
          <p:cNvPr id="98308" name="Picture 4" descr="des04985_ex080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69660" y="2971800"/>
            <a:ext cx="7864740" cy="3352800"/>
          </a:xfrm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57200" y="2035314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Competitive Dynamics: intense rivalry, involving actions and responses, among similar competitors vying for the same customers in a market place.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New Competitive Action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5410200" cy="4343400"/>
          </a:xfrm>
        </p:spPr>
        <p:txBody>
          <a:bodyPr/>
          <a:lstStyle/>
          <a:p>
            <a:r>
              <a:rPr lang="en-US" sz="2500" dirty="0" smtClean="0"/>
              <a:t>New entry</a:t>
            </a:r>
          </a:p>
          <a:p>
            <a:r>
              <a:rPr lang="en-US" sz="2500" dirty="0" smtClean="0"/>
              <a:t>Price cutting</a:t>
            </a:r>
          </a:p>
          <a:p>
            <a:r>
              <a:rPr lang="en-US" sz="2500" dirty="0" smtClean="0"/>
              <a:t>Imitating successful products</a:t>
            </a:r>
          </a:p>
          <a:p>
            <a:r>
              <a:rPr lang="en-US" sz="2500" dirty="0" smtClean="0"/>
              <a:t>Expanding production capacity</a:t>
            </a:r>
          </a:p>
          <a:p>
            <a:pPr>
              <a:buFont typeface="Wingdings" pitchFamily="2" charset="2"/>
              <a:buNone/>
            </a:pPr>
            <a:endParaRPr lang="en-US" sz="900" dirty="0" smtClean="0"/>
          </a:p>
          <a:p>
            <a:pPr>
              <a:buFont typeface="Wingdings" pitchFamily="2" charset="2"/>
              <a:buNone/>
            </a:pPr>
            <a:r>
              <a:rPr lang="en-US" sz="2500" dirty="0" smtClean="0"/>
              <a:t>Purpose (why):</a:t>
            </a:r>
          </a:p>
          <a:p>
            <a:r>
              <a:rPr lang="en-US" sz="2500" dirty="0" smtClean="0"/>
              <a:t>Improve market position</a:t>
            </a:r>
          </a:p>
          <a:p>
            <a:r>
              <a:rPr lang="en-US" sz="2500" dirty="0" smtClean="0"/>
              <a:t>Capitalize on growing demand</a:t>
            </a:r>
          </a:p>
          <a:p>
            <a:r>
              <a:rPr lang="en-US" sz="2500" dirty="0" smtClean="0"/>
              <a:t>Provide an innovative new solution</a:t>
            </a:r>
          </a:p>
          <a:p>
            <a:r>
              <a:rPr lang="en-US" sz="2500" dirty="0" smtClean="0"/>
              <a:t>Obtain first mover advantages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Five “Hardball” Strategies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773363"/>
            <a:ext cx="7620000" cy="2789237"/>
          </a:xfrm>
          <a:noFill/>
          <a:ln/>
        </p:spPr>
        <p:txBody>
          <a:bodyPr/>
          <a:lstStyle/>
          <a:p>
            <a:r>
              <a:rPr lang="en-US" dirty="0" smtClean="0"/>
              <a:t>Devastate rivals’ profit sanctuaries</a:t>
            </a:r>
          </a:p>
          <a:p>
            <a:r>
              <a:rPr lang="en-US" dirty="0" smtClean="0"/>
              <a:t>Plagiarize with pride</a:t>
            </a:r>
          </a:p>
          <a:p>
            <a:r>
              <a:rPr lang="en-US" dirty="0" smtClean="0"/>
              <a:t>Deceive the competition</a:t>
            </a:r>
          </a:p>
          <a:p>
            <a:r>
              <a:rPr lang="en-US" dirty="0" smtClean="0"/>
              <a:t>Unleash massive and overwhelming force</a:t>
            </a:r>
          </a:p>
          <a:p>
            <a:r>
              <a:rPr lang="en-US" dirty="0" smtClean="0"/>
              <a:t>Raise competitors’ costs</a:t>
            </a:r>
          </a:p>
          <a:p>
            <a:endParaRPr lang="en-US" sz="33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Threat Analysis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999413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Be aware of your competitors and cognizant of whatever threats they may pose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Determine how threatening a new competitive action is to your business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Market commonality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Resource similarity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Motivation and capability to respond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Minimize the damage caused by a competitive action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Enhance competitive position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 company must possess necessary capabilities to respond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500" dirty="0" smtClean="0"/>
          </a:p>
          <a:p>
            <a:pPr>
              <a:lnSpc>
                <a:spcPct val="90000"/>
              </a:lnSpc>
            </a:pPr>
            <a:endParaRPr lang="en-US" sz="25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Strategic and Tactical Competitive Actions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43200" y="2514600"/>
            <a:ext cx="5791200" cy="4038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Entering new markets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New product introductions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Changing production capacity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Mergers/Alliances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Price cutting (or increases)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Product/service enhancements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Increased marketing efforts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New distribution channels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2743200"/>
            <a:ext cx="18288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Strategic Actions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685800" y="4800600"/>
            <a:ext cx="18288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Tactical 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Likelihood of Competitive Reaction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132013"/>
            <a:ext cx="8074025" cy="3049587"/>
          </a:xfrm>
          <a:noFill/>
          <a:ln/>
        </p:spPr>
        <p:txBody>
          <a:bodyPr/>
          <a:lstStyle/>
          <a:p>
            <a:r>
              <a:rPr lang="en-US" dirty="0" smtClean="0"/>
              <a:t>How a competitor is likely to respond will depend on three factors</a:t>
            </a:r>
          </a:p>
          <a:p>
            <a:pPr lvl="1"/>
            <a:r>
              <a:rPr lang="en-US" dirty="0" smtClean="0"/>
              <a:t>Market dependence</a:t>
            </a:r>
          </a:p>
          <a:p>
            <a:pPr lvl="1"/>
            <a:r>
              <a:rPr lang="en-US" dirty="0" smtClean="0"/>
              <a:t>Competitor’s resources</a:t>
            </a:r>
          </a:p>
          <a:p>
            <a:pPr lvl="1"/>
            <a:r>
              <a:rPr lang="en-US" dirty="0" smtClean="0"/>
              <a:t>The reputation of the firm that initiates the action (actor’s reputation)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Choosing Not to React</a:t>
            </a:r>
          </a:p>
        </p:txBody>
      </p:sp>
      <p:sp>
        <p:nvSpPr>
          <p:cNvPr id="53251" name="Rectangle 5"/>
          <p:cNvSpPr>
            <a:spLocks noGrp="1"/>
          </p:cNvSpPr>
          <p:nvPr>
            <p:ph type="body" sz="half" idx="1"/>
          </p:nvPr>
        </p:nvSpPr>
        <p:spPr>
          <a:xfrm>
            <a:off x="457200" y="2682085"/>
            <a:ext cx="4038600" cy="2270915"/>
          </a:xfrm>
        </p:spPr>
        <p:txBody>
          <a:bodyPr/>
          <a:lstStyle/>
          <a:p>
            <a:pPr marL="342900" indent="-342900"/>
            <a:r>
              <a:rPr lang="en-US" dirty="0" smtClean="0">
                <a:cs typeface="Arial" charset="0"/>
              </a:rPr>
              <a:t>Forbearance </a:t>
            </a:r>
          </a:p>
          <a:p>
            <a:pPr marL="862013" lvl="1" indent="-404813"/>
            <a:r>
              <a:rPr lang="en-US" dirty="0" smtClean="0">
                <a:cs typeface="Arial" charset="0"/>
              </a:rPr>
              <a:t>a firm’s choice of not reacting to a rival’s new competitive action.</a:t>
            </a:r>
          </a:p>
        </p:txBody>
      </p:sp>
      <p:sp>
        <p:nvSpPr>
          <p:cNvPr id="53252" name="Rectangle 6"/>
          <p:cNvSpPr>
            <a:spLocks noGrp="1"/>
          </p:cNvSpPr>
          <p:nvPr>
            <p:ph type="body" sz="half" idx="2"/>
          </p:nvPr>
        </p:nvSpPr>
        <p:spPr>
          <a:xfrm>
            <a:off x="4648200" y="2682085"/>
            <a:ext cx="4038600" cy="2042315"/>
          </a:xfrm>
        </p:spPr>
        <p:txBody>
          <a:bodyPr/>
          <a:lstStyle/>
          <a:p>
            <a:pPr marL="342900" indent="-342900"/>
            <a:r>
              <a:rPr lang="en-US" dirty="0" smtClean="0">
                <a:cs typeface="Arial" charset="0"/>
              </a:rPr>
              <a:t>Co-</a:t>
            </a:r>
            <a:r>
              <a:rPr lang="en-US" dirty="0" err="1" smtClean="0">
                <a:cs typeface="Arial" charset="0"/>
              </a:rPr>
              <a:t>opetition</a:t>
            </a:r>
            <a:r>
              <a:rPr lang="en-US" dirty="0" smtClean="0">
                <a:cs typeface="Arial" charset="0"/>
              </a:rPr>
              <a:t> </a:t>
            </a:r>
          </a:p>
          <a:p>
            <a:pPr marL="862013" lvl="1" indent="-404813"/>
            <a:r>
              <a:rPr lang="en-US" dirty="0" smtClean="0">
                <a:cs typeface="Arial" charset="0"/>
              </a:rPr>
              <a:t>A firm’s strategy of both cooperating and competing with rival firms.</a:t>
            </a:r>
          </a:p>
          <a:p>
            <a:pPr marL="342900" indent="-342900"/>
            <a:endParaRPr lang="en-US" dirty="0" smtClean="0">
              <a:latin typeface="Arial" charset="0"/>
              <a:cs typeface="Arial" charset="0"/>
            </a:endParaRPr>
          </a:p>
          <a:p>
            <a:pPr marL="342900" indent="-342900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_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066800"/>
            <a:ext cx="1676400" cy="1670812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124200"/>
            <a:ext cx="79248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Rivalry is intense in nations with conditions of __________ consumer demand, __________ supplier bases, and __________ new entrant potential from related industries. </a:t>
            </a:r>
            <a:br>
              <a:rPr lang="en-US" sz="2400" dirty="0" smtClean="0"/>
            </a:br>
            <a:r>
              <a:rPr lang="en-US" sz="2400" b="1" dirty="0" smtClean="0"/>
              <a:t>A.</a:t>
            </a:r>
            <a:r>
              <a:rPr lang="en-US" sz="2400" dirty="0" smtClean="0"/>
              <a:t> weak; weak; high</a:t>
            </a:r>
            <a:br>
              <a:rPr lang="en-US" sz="2400" dirty="0" smtClean="0"/>
            </a:br>
            <a:r>
              <a:rPr lang="en-US" sz="2400" b="1" dirty="0" smtClean="0"/>
              <a:t>B. </a:t>
            </a:r>
            <a:r>
              <a:rPr lang="en-US" sz="2400" dirty="0" smtClean="0"/>
              <a:t>strong; strong; low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D.</a:t>
            </a:r>
            <a:r>
              <a:rPr lang="en-US" sz="2400" dirty="0" smtClean="0"/>
              <a:t> weak; weak; low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1400" y="1600200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9530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n-lt"/>
                <a:cs typeface="+mn-cs"/>
              </a:rPr>
              <a:t>C.</a:t>
            </a:r>
            <a:r>
              <a:rPr lang="en-US" sz="2400" dirty="0" smtClean="0">
                <a:latin typeface="+mn-lt"/>
              </a:rPr>
              <a:t> strong; strong; high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_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843788"/>
            <a:ext cx="1676400" cy="1670812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90800"/>
            <a:ext cx="8534400" cy="3581400"/>
          </a:xfrm>
        </p:spPr>
        <p:txBody>
          <a:bodyPr/>
          <a:lstStyle/>
          <a:p>
            <a:pPr marL="0" indent="-457200">
              <a:spcBef>
                <a:spcPts val="0"/>
              </a:spcBef>
              <a:buNone/>
            </a:pPr>
            <a:r>
              <a:rPr lang="en-US" sz="2400" dirty="0" smtClean="0"/>
              <a:t>Pressures to “reduce costs” require that </a:t>
            </a:r>
            <a:br>
              <a:rPr lang="en-US" sz="2400" dirty="0" smtClean="0"/>
            </a:br>
            <a:r>
              <a:rPr lang="en-US" sz="2200" b="1" dirty="0" smtClean="0"/>
              <a:t>A.</a:t>
            </a:r>
            <a:r>
              <a:rPr lang="en-US" sz="2200" dirty="0" smtClean="0"/>
              <a:t> a company should not trade idiosyncratic preferences in product features for higher economic returns.</a:t>
            </a:r>
            <a:br>
              <a:rPr lang="en-US" sz="2200" dirty="0" smtClean="0"/>
            </a:br>
            <a:endParaRPr lang="en-US" sz="2200" dirty="0" smtClean="0"/>
          </a:p>
          <a:p>
            <a:pPr marL="0" indent="-45720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-457200">
              <a:spcBef>
                <a:spcPts val="0"/>
              </a:spcBef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1" dirty="0" smtClean="0"/>
              <a:t>C.</a:t>
            </a:r>
            <a:r>
              <a:rPr lang="en-US" sz="2200" dirty="0" smtClean="0"/>
              <a:t> the manager should follow a </a:t>
            </a:r>
            <a:r>
              <a:rPr lang="en-US" sz="2200" dirty="0" err="1" smtClean="0"/>
              <a:t>multidomestic</a:t>
            </a:r>
            <a:r>
              <a:rPr lang="en-US" sz="2200" dirty="0" smtClean="0"/>
              <a:t> strategy to maximize the economic benefits to the company.</a:t>
            </a:r>
            <a:br>
              <a:rPr lang="en-US" sz="2200" dirty="0" smtClean="0"/>
            </a:br>
            <a:r>
              <a:rPr lang="en-US" sz="2200" b="1" dirty="0" smtClean="0"/>
              <a:t>D.</a:t>
            </a:r>
            <a:r>
              <a:rPr lang="en-US" sz="2200" dirty="0" smtClean="0"/>
              <a:t> the company needs to supplement the local foreign economy in a manner specified by the local government.</a:t>
            </a:r>
            <a:endParaRPr lang="en-US" sz="22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1400" y="1377188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616404"/>
            <a:ext cx="8305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n-lt"/>
              </a:rPr>
              <a:t>B.</a:t>
            </a:r>
            <a:r>
              <a:rPr lang="en-US" sz="2200" dirty="0" smtClean="0">
                <a:latin typeface="+mn-lt"/>
              </a:rPr>
              <a:t> a company must pursue what is economically beneficial to the company including maximizing economies of scale and learning curve effects.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_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066800"/>
            <a:ext cx="1676400" cy="1670812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124200"/>
            <a:ext cx="7010400" cy="2667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High pressure for local adaptation combined with low pressure for lower costs would suggest what type of strategy in the global market? </a:t>
            </a:r>
            <a:br>
              <a:rPr lang="en-US" sz="2400" dirty="0" smtClean="0"/>
            </a:br>
            <a:r>
              <a:rPr lang="en-US" sz="2400" b="1" dirty="0" smtClean="0"/>
              <a:t>A. </a:t>
            </a:r>
            <a:r>
              <a:rPr lang="en-US" sz="2400" dirty="0" smtClean="0"/>
              <a:t>Global.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C. </a:t>
            </a:r>
            <a:r>
              <a:rPr lang="en-US" sz="2400" dirty="0" smtClean="0"/>
              <a:t>Transnational.</a:t>
            </a:r>
            <a:br>
              <a:rPr lang="en-US" sz="2400" dirty="0" smtClean="0"/>
            </a:br>
            <a:r>
              <a:rPr lang="en-US" sz="2400" b="1" dirty="0" smtClean="0"/>
              <a:t>D. </a:t>
            </a:r>
            <a:r>
              <a:rPr lang="en-US" sz="2400" dirty="0" smtClean="0"/>
              <a:t>International.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1400" y="1600200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45720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n-lt"/>
                <a:cs typeface="+mn-cs"/>
              </a:rPr>
              <a:t>B. </a:t>
            </a:r>
            <a:r>
              <a:rPr lang="en-US" sz="2400" dirty="0" err="1" smtClean="0">
                <a:latin typeface="+mn-lt"/>
              </a:rPr>
              <a:t>Multidomestic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What is Entrepreneurship?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33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“New Value Creation”</a:t>
            </a:r>
            <a:endParaRPr lang="en-US" dirty="0" smtClean="0"/>
          </a:p>
          <a:p>
            <a:r>
              <a:rPr lang="en-US" dirty="0" smtClean="0"/>
              <a:t>An act of </a:t>
            </a:r>
            <a:r>
              <a:rPr lang="en-US" i="1" dirty="0" smtClean="0"/>
              <a:t>innovation</a:t>
            </a:r>
            <a:r>
              <a:rPr lang="en-US" dirty="0" smtClean="0"/>
              <a:t> that involves endowing existing resources with new wealth-producing capacity</a:t>
            </a:r>
            <a:endParaRPr lang="en-US" sz="900" dirty="0" smtClean="0"/>
          </a:p>
          <a:p>
            <a:pPr lvl="1"/>
            <a:r>
              <a:rPr lang="en-US" dirty="0" smtClean="0"/>
              <a:t>The innovative acts that endow old resources with new value was labeled </a:t>
            </a:r>
            <a:r>
              <a:rPr lang="en-US" b="1" u="sng" dirty="0" smtClean="0"/>
              <a:t>“new combinations”</a:t>
            </a:r>
            <a:endParaRPr lang="en-US" b="1" u="sng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Key dimensions of entrepreneurship</a:t>
            </a:r>
            <a:r>
              <a:rPr lang="en-US" dirty="0" smtClean="0"/>
              <a:t>: </a:t>
            </a:r>
            <a:r>
              <a:rPr lang="en-US" b="1" u="sng" dirty="0" smtClean="0"/>
              <a:t>innovativeness</a:t>
            </a:r>
            <a:r>
              <a:rPr lang="en-US" dirty="0" smtClean="0"/>
              <a:t>, </a:t>
            </a:r>
            <a:r>
              <a:rPr lang="en-US" b="1" u="sng" dirty="0" err="1" smtClean="0"/>
              <a:t>proactiveness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u="sng" dirty="0" smtClean="0"/>
              <a:t>risk propensity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Recognizing Entrepreneurial Opportunities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609600" y="2362200"/>
            <a:ext cx="815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73050" lvl="1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dirty="0">
                <a:latin typeface="+mn-lt"/>
                <a:cs typeface="+mn-cs"/>
              </a:rPr>
              <a:t>New value can be created in:</a:t>
            </a:r>
          </a:p>
          <a:p>
            <a:pPr marL="639763" lvl="1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Start-up ventures</a:t>
            </a:r>
          </a:p>
          <a:p>
            <a:pPr marL="639763" lvl="1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Major corporations</a:t>
            </a:r>
          </a:p>
          <a:p>
            <a:pPr marL="639763" lvl="1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Family-owned businesses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495800" y="2819400"/>
            <a:ext cx="426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39763" lvl="1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Non-profit organizations</a:t>
            </a:r>
          </a:p>
          <a:p>
            <a:pPr marL="639763" lvl="1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Established institutions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4314371"/>
            <a:ext cx="8153400" cy="216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73050" lvl="1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i="1" dirty="0">
                <a:latin typeface="+mn-lt"/>
                <a:cs typeface="+mn-cs"/>
              </a:rPr>
              <a:t>New venture creation </a:t>
            </a:r>
            <a:r>
              <a:rPr lang="en-US" sz="2600" dirty="0">
                <a:latin typeface="+mn-lt"/>
                <a:cs typeface="+mn-cs"/>
              </a:rPr>
              <a:t>- Entrepreneurship in the context of an entrepreneur or team of </a:t>
            </a:r>
            <a:r>
              <a:rPr lang="en-US" sz="2600" dirty="0" smtClean="0">
                <a:latin typeface="+mn-lt"/>
                <a:cs typeface="+mn-cs"/>
              </a:rPr>
              <a:t>entrepreneurs</a:t>
            </a:r>
            <a:r>
              <a:rPr lang="en-US" sz="2600" b="1" u="sng" dirty="0" smtClean="0">
                <a:latin typeface="+mn-lt"/>
                <a:cs typeface="+mn-cs"/>
              </a:rPr>
              <a:t> launching a new business</a:t>
            </a:r>
            <a:endParaRPr lang="en-US" sz="2600" dirty="0">
              <a:latin typeface="+mn-lt"/>
              <a:cs typeface="+mn-cs"/>
            </a:endParaRPr>
          </a:p>
          <a:p>
            <a:pPr marL="273050" lvl="1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 b="1" u="sng" dirty="0" smtClean="0">
                <a:latin typeface="+mn-lt"/>
                <a:cs typeface="+mn-cs"/>
              </a:rPr>
              <a:t>Established firms</a:t>
            </a:r>
            <a:r>
              <a:rPr lang="en-US" sz="2600" dirty="0" smtClean="0">
                <a:latin typeface="+mn-lt"/>
                <a:cs typeface="+mn-cs"/>
              </a:rPr>
              <a:t> with </a:t>
            </a:r>
            <a:r>
              <a:rPr lang="en-US" sz="2600" dirty="0">
                <a:latin typeface="+mn-lt"/>
                <a:cs typeface="+mn-cs"/>
              </a:rPr>
              <a:t>an orientation to acting entrepreneurially practice </a:t>
            </a:r>
            <a:r>
              <a:rPr lang="en-US" sz="2600" i="1" dirty="0">
                <a:latin typeface="+mn-lt"/>
                <a:cs typeface="+mn-cs"/>
              </a:rPr>
              <a:t>corporate entrepreneurship</a:t>
            </a:r>
            <a:r>
              <a:rPr lang="en-US" sz="2600" dirty="0">
                <a:latin typeface="+mn-lt"/>
                <a:cs typeface="+mn-cs"/>
              </a:rPr>
              <a:t>. </a:t>
            </a:r>
            <a:endParaRPr lang="en-US" sz="2600" dirty="0" smtClean="0">
              <a:latin typeface="+mn-lt"/>
              <a:cs typeface="+mn-cs"/>
            </a:endParaRPr>
          </a:p>
          <a:p>
            <a:pPr marL="273050" lvl="1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120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Opportunity Analysis Framework</a:t>
            </a:r>
          </a:p>
        </p:txBody>
      </p:sp>
      <p:pic>
        <p:nvPicPr>
          <p:cNvPr id="76804" name="Picture 4" descr="des04985_ex08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57400" y="2209800"/>
            <a:ext cx="5067300" cy="4013200"/>
          </a:xfrm>
        </p:spPr>
      </p:pic>
    </p:spTree>
    <p:extLst>
      <p:ext uri="{BB962C8B-B14F-4D97-AF65-F5344CB8AC3E}">
        <p14:creationId xmlns:p14="http://schemas.microsoft.com/office/powerpoint/2010/main" val="1095762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Entrepreneurial Opportunities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763000" cy="4495800"/>
          </a:xfrm>
          <a:noFill/>
          <a:ln/>
        </p:spPr>
        <p:txBody>
          <a:bodyPr/>
          <a:lstStyle/>
          <a:p>
            <a:pPr lvl="1"/>
            <a:r>
              <a:rPr lang="en-US" dirty="0" smtClean="0"/>
              <a:t>Start-ups</a:t>
            </a:r>
          </a:p>
          <a:p>
            <a:pPr lvl="2"/>
            <a:r>
              <a:rPr lang="en-US" dirty="0" smtClean="0"/>
              <a:t>Current or past work experiences</a:t>
            </a:r>
          </a:p>
          <a:p>
            <a:pPr lvl="2"/>
            <a:r>
              <a:rPr lang="en-US" dirty="0" smtClean="0"/>
              <a:t>Hobbies that grow into businesses or lead to inventions</a:t>
            </a:r>
          </a:p>
          <a:p>
            <a:pPr lvl="2"/>
            <a:r>
              <a:rPr lang="en-US" dirty="0" smtClean="0"/>
              <a:t>Suggestions by friends or family</a:t>
            </a:r>
          </a:p>
          <a:p>
            <a:pPr lvl="2"/>
            <a:r>
              <a:rPr lang="en-US" dirty="0" smtClean="0"/>
              <a:t>Chance events</a:t>
            </a:r>
          </a:p>
          <a:p>
            <a:pPr lvl="2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Established firms</a:t>
            </a:r>
          </a:p>
          <a:p>
            <a:pPr lvl="2"/>
            <a:r>
              <a:rPr lang="en-US" dirty="0" smtClean="0"/>
              <a:t>Needs of existing customers</a:t>
            </a:r>
          </a:p>
          <a:p>
            <a:pPr lvl="2"/>
            <a:r>
              <a:rPr lang="en-US" dirty="0" smtClean="0"/>
              <a:t>Suggestions by suppliers</a:t>
            </a:r>
          </a:p>
          <a:p>
            <a:pPr lvl="2"/>
            <a:r>
              <a:rPr lang="en-US" dirty="0" smtClean="0"/>
              <a:t>Technological developments that lead to new advances</a:t>
            </a:r>
          </a:p>
          <a:p>
            <a:pPr lvl="2"/>
            <a:r>
              <a:rPr lang="en-US" dirty="0" smtClean="0"/>
              <a:t>Changes in technology, sociocultural trend and consumer demand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33400" y="17526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Opportunities come from many sources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1053</Words>
  <Application>Microsoft Office PowerPoint</Application>
  <PresentationFormat>On-screen Show (4:3)</PresentationFormat>
  <Paragraphs>221</Paragraphs>
  <Slides>29</Slides>
  <Notes>9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Entrepreneurial Strategy and Competitive Dynamics</vt:lpstr>
      <vt:lpstr>PowerPoint Presentation</vt:lpstr>
      <vt:lpstr>PowerPoint Presentation</vt:lpstr>
      <vt:lpstr>PowerPoint Presentation</vt:lpstr>
      <vt:lpstr>PowerPoint Presentation</vt:lpstr>
      <vt:lpstr>What is Entrepreneurship?</vt:lpstr>
      <vt:lpstr>Recognizing Entrepreneurial Opportunities</vt:lpstr>
      <vt:lpstr>Opportunity Analysis Framework</vt:lpstr>
      <vt:lpstr>Entrepreneurial Opportunities</vt:lpstr>
      <vt:lpstr>Opportunity Recognition</vt:lpstr>
      <vt:lpstr>PowerPoint Presentation</vt:lpstr>
      <vt:lpstr>Characteristics of Good Opportunities</vt:lpstr>
      <vt:lpstr>Entrepreneurial Resources</vt:lpstr>
      <vt:lpstr>Entrepreneurial Resources</vt:lpstr>
      <vt:lpstr>Financing New Ventures</vt:lpstr>
      <vt:lpstr>Entrepreneurial Resources</vt:lpstr>
      <vt:lpstr>Entrepreneurial Leadership</vt:lpstr>
      <vt:lpstr>10 Management Lessons</vt:lpstr>
      <vt:lpstr>Entrepreneurial Strategy</vt:lpstr>
      <vt:lpstr>Entrepreneurial Strategy  – Entry Strategies</vt:lpstr>
      <vt:lpstr>PowerPoint Presentation</vt:lpstr>
      <vt:lpstr>PowerPoint Presentation</vt:lpstr>
      <vt:lpstr>Model of Competitive Dynamics</vt:lpstr>
      <vt:lpstr>New Competitive Action</vt:lpstr>
      <vt:lpstr>Five “Hardball” Strategies</vt:lpstr>
      <vt:lpstr>Threat Analysis </vt:lpstr>
      <vt:lpstr>Strategic and Tactical Competitive Actions</vt:lpstr>
      <vt:lpstr>Likelihood of Competitive Reaction</vt:lpstr>
      <vt:lpstr>Choosing Not to React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392</cp:revision>
  <dcterms:created xsi:type="dcterms:W3CDTF">2006-08-16T00:00:00Z</dcterms:created>
  <dcterms:modified xsi:type="dcterms:W3CDTF">2015-11-04T19:45:13Z</dcterms:modified>
</cp:coreProperties>
</file>