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handoutMasterIdLst>
    <p:handoutMasterId r:id="rId14"/>
  </p:handoutMasterIdLst>
  <p:sldIdLst>
    <p:sldId id="378" r:id="rId2"/>
    <p:sldId id="474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5882" autoAdjust="0"/>
  </p:normalViewPr>
  <p:slideViewPr>
    <p:cSldViewPr>
      <p:cViewPr>
        <p:scale>
          <a:sx n="75" d="100"/>
          <a:sy n="75" d="100"/>
        </p:scale>
        <p:origin x="2256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Third dimension is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Four stages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growth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Maturity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Peak of development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Market fully saturated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Decline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smtClean="0"/>
              <a:t>Market begins to decline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 of 2 most important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of 2 slides</a:t>
            </a:r>
            <a:r>
              <a:rPr lang="en-US" baseline="0" dirty="0" smtClean="0"/>
              <a:t> that are most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7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3587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EBC0F5-23A3-4E03-96CE-B4FDA06DB92E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2476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10/14/2015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686800" cy="1828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latin typeface="Arial" charset="0"/>
                <a:cs typeface="Arial" charset="0"/>
              </a:rPr>
              <a:t>Business-Level Strategy:</a:t>
            </a:r>
            <a:br>
              <a:rPr lang="en-US" sz="44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Creating and Sustaining Competitive Advantages - 2</a:t>
            </a:r>
            <a:endParaRPr lang="en-US" sz="40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2 - Strategic Formulation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95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Turnaround Strategies in the Life Cycle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97163"/>
            <a:ext cx="8229600" cy="3398837"/>
          </a:xfrm>
          <a:noFill/>
          <a:ln/>
        </p:spPr>
        <p:txBody>
          <a:bodyPr/>
          <a:lstStyle/>
          <a:p>
            <a:r>
              <a:rPr lang="en-US" dirty="0" smtClean="0"/>
              <a:t>Turnaround strategy</a:t>
            </a:r>
          </a:p>
          <a:p>
            <a:pPr lvl="1"/>
            <a:r>
              <a:rPr lang="en-US" dirty="0" smtClean="0"/>
              <a:t>a strategy that reverses a firm’s decline in performance and returns it to growth and profitability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Asset and cost surgery</a:t>
            </a:r>
          </a:p>
          <a:p>
            <a:r>
              <a:rPr lang="en-US" dirty="0" smtClean="0"/>
              <a:t>Selective product and market pruning</a:t>
            </a:r>
          </a:p>
          <a:p>
            <a:r>
              <a:rPr lang="en-US" dirty="0" smtClean="0"/>
              <a:t>Piecemeal productivity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72119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iness-ques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685800"/>
            <a:ext cx="2768600" cy="2076450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1447800"/>
            <a:ext cx="3276600" cy="1066800"/>
          </a:xfrm>
        </p:spPr>
        <p:txBody>
          <a:bodyPr anchor="t"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19178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36600"/>
                </a:solidFill>
                <a:latin typeface="+mn-lt"/>
              </a:rPr>
              <a:t>D.</a:t>
            </a:r>
            <a:r>
              <a:rPr lang="en-US" sz="2800" dirty="0" smtClean="0">
                <a:latin typeface="+mn-lt"/>
              </a:rPr>
              <a:t> Decline in the market life cycle</a:t>
            </a:r>
            <a:endParaRPr lang="en-US" sz="2800" dirty="0"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8229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The most likely time to pursue a harvest strategy is in a situation of 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A.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 High growth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 Strong competitive advantage</a:t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C.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 Mergers and acquisitions</a:t>
            </a:r>
          </a:p>
        </p:txBody>
      </p:sp>
    </p:spTree>
    <p:extLst>
      <p:ext uri="{BB962C8B-B14F-4D97-AF65-F5344CB8AC3E}">
        <p14:creationId xmlns:p14="http://schemas.microsoft.com/office/powerpoint/2010/main" val="26304809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vPCbX1-oMHw/TUsbOfeUTGI/AAAAAAAAACM/4uOptD5p5i4/s1600/human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51753"/>
            <a:ext cx="3429179" cy="15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 Third Dimension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2941953"/>
            <a:ext cx="2743200" cy="2027237"/>
          </a:xfrm>
        </p:spPr>
        <p:txBody>
          <a:bodyPr/>
          <a:lstStyle/>
          <a:p>
            <a:pPr lvl="1"/>
            <a:r>
              <a:rPr lang="en-US" sz="2200" b="1" u="sng" dirty="0" smtClean="0"/>
              <a:t>decline</a:t>
            </a:r>
            <a:endParaRPr lang="en-US" sz="2200" b="1" u="sng" dirty="0"/>
          </a:p>
          <a:p>
            <a:pPr lvl="1"/>
            <a:r>
              <a:rPr lang="en-US" sz="2200" b="1" u="sng" dirty="0" smtClean="0"/>
              <a:t>maturity</a:t>
            </a:r>
            <a:endParaRPr lang="en-US" sz="2200" b="1" u="sng" dirty="0"/>
          </a:p>
          <a:p>
            <a:pPr lvl="1"/>
            <a:r>
              <a:rPr lang="en-US" sz="2200" b="1" u="sng" dirty="0" smtClean="0"/>
              <a:t>growth</a:t>
            </a:r>
            <a:endParaRPr lang="en-US" sz="2200" b="1" u="sng" dirty="0"/>
          </a:p>
          <a:p>
            <a:pPr lvl="1"/>
            <a:r>
              <a:rPr lang="en-US" sz="2200" b="1" u="sng" dirty="0" smtClean="0"/>
              <a:t>introduction</a:t>
            </a:r>
            <a:endParaRPr lang="en-US" sz="2200" b="1" u="sng" dirty="0"/>
          </a:p>
        </p:txBody>
      </p:sp>
      <p:sp>
        <p:nvSpPr>
          <p:cNvPr id="4" name="Parallelogram 3"/>
          <p:cNvSpPr/>
          <p:nvPr/>
        </p:nvSpPr>
        <p:spPr>
          <a:xfrm>
            <a:off x="2764971" y="4237353"/>
            <a:ext cx="2133600" cy="533400"/>
          </a:xfrm>
          <a:prstGeom prst="parallelogram">
            <a:avLst>
              <a:gd name="adj" fmla="val 95408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Uniqueness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4419600" y="4237353"/>
            <a:ext cx="2133600" cy="533400"/>
          </a:xfrm>
          <a:prstGeom prst="parallelogram">
            <a:avLst>
              <a:gd name="adj" fmla="val 95408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6" name="Parallelogram 5"/>
          <p:cNvSpPr/>
          <p:nvPr/>
        </p:nvSpPr>
        <p:spPr>
          <a:xfrm>
            <a:off x="838200" y="4770753"/>
            <a:ext cx="2005693" cy="914400"/>
          </a:xfrm>
          <a:prstGeom prst="parallelogram">
            <a:avLst>
              <a:gd name="adj" fmla="val 97193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Broad</a:t>
            </a:r>
            <a:endParaRPr lang="en-US" dirty="0"/>
          </a:p>
        </p:txBody>
      </p:sp>
      <p:sp>
        <p:nvSpPr>
          <p:cNvPr id="7" name="Parallelogram 6"/>
          <p:cNvSpPr/>
          <p:nvPr/>
        </p:nvSpPr>
        <p:spPr>
          <a:xfrm>
            <a:off x="0" y="5647053"/>
            <a:ext cx="1994805" cy="876300"/>
          </a:xfrm>
          <a:prstGeom prst="parallelogram">
            <a:avLst>
              <a:gd name="adj" fmla="val 95408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Narrow</a:t>
            </a:r>
            <a:endParaRPr 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994805" y="4808853"/>
            <a:ext cx="2370366" cy="838200"/>
          </a:xfrm>
          <a:prstGeom prst="parallelogram">
            <a:avLst>
              <a:gd name="adj" fmla="val 951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Differentiation</a:t>
            </a:r>
            <a:endParaRPr lang="en-US" sz="1200" b="1" dirty="0"/>
          </a:p>
        </p:txBody>
      </p:sp>
      <p:sp>
        <p:nvSpPr>
          <p:cNvPr id="9" name="Parallelogram 8"/>
          <p:cNvSpPr/>
          <p:nvPr/>
        </p:nvSpPr>
        <p:spPr>
          <a:xfrm>
            <a:off x="1156605" y="5685153"/>
            <a:ext cx="2370366" cy="838200"/>
          </a:xfrm>
          <a:prstGeom prst="parallelogram">
            <a:avLst>
              <a:gd name="adj" fmla="val 951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Focused differentiation </a:t>
            </a:r>
            <a:endParaRPr lang="en-US" sz="1400" dirty="0"/>
          </a:p>
        </p:txBody>
      </p:sp>
      <p:sp>
        <p:nvSpPr>
          <p:cNvPr id="10" name="Parallelogram 9"/>
          <p:cNvSpPr/>
          <p:nvPr/>
        </p:nvSpPr>
        <p:spPr>
          <a:xfrm>
            <a:off x="2764971" y="5685153"/>
            <a:ext cx="2514600" cy="838200"/>
          </a:xfrm>
          <a:prstGeom prst="parallelogram">
            <a:avLst>
              <a:gd name="adj" fmla="val 951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Focused cost leadership</a:t>
            </a:r>
            <a:endParaRPr lang="en-US" sz="1600" dirty="0"/>
          </a:p>
        </p:txBody>
      </p:sp>
      <p:sp>
        <p:nvSpPr>
          <p:cNvPr id="11" name="Parallelogram 10"/>
          <p:cNvSpPr/>
          <p:nvPr/>
        </p:nvSpPr>
        <p:spPr>
          <a:xfrm>
            <a:off x="3615417" y="4808853"/>
            <a:ext cx="2502354" cy="838200"/>
          </a:xfrm>
          <a:prstGeom prst="parallelogram">
            <a:avLst>
              <a:gd name="adj" fmla="val 9513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Cost leadership</a:t>
            </a:r>
            <a:endParaRPr lang="en-US" sz="16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64971" y="2637153"/>
            <a:ext cx="0" cy="2171700"/>
          </a:xfrm>
          <a:prstGeom prst="line">
            <a:avLst/>
          </a:prstGeom>
          <a:ln w="5715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0" y="1875153"/>
            <a:ext cx="4468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n-lt"/>
              </a:rPr>
              <a:t>Time </a:t>
            </a:r>
          </a:p>
          <a:p>
            <a:pPr algn="ctr"/>
            <a:r>
              <a:rPr lang="en-US" sz="2400" b="1" dirty="0" smtClean="0">
                <a:latin typeface="+mn-lt"/>
              </a:rPr>
              <a:t>(Life cycle of an industry)</a:t>
            </a:r>
            <a:endParaRPr lang="en-US" sz="2400" b="1" dirty="0"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227865" y="2027553"/>
            <a:ext cx="368753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Emphasis on strategies, functional areas, value-creating activities, and overall objectives varies over the course of an industry life cycle.</a:t>
            </a:r>
          </a:p>
        </p:txBody>
      </p:sp>
    </p:spTree>
    <p:extLst>
      <p:ext uri="{BB962C8B-B14F-4D97-AF65-F5344CB8AC3E}">
        <p14:creationId xmlns:p14="http://schemas.microsoft.com/office/powerpoint/2010/main" val="22390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Stages of the Industry Life Cycle</a:t>
            </a:r>
          </a:p>
        </p:txBody>
      </p:sp>
      <p:pic>
        <p:nvPicPr>
          <p:cNvPr id="86019" name="Picture 3" descr="top-of-sales-profits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0013" y="2303463"/>
            <a:ext cx="7313612" cy="3160712"/>
          </a:xfrm>
        </p:spPr>
      </p:pic>
    </p:spTree>
    <p:extLst>
      <p:ext uri="{BB962C8B-B14F-4D97-AF65-F5344CB8AC3E}">
        <p14:creationId xmlns:p14="http://schemas.microsoft.com/office/powerpoint/2010/main" val="3206864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Stages of the Industry Life Cycle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2950" y="1600200"/>
            <a:ext cx="7791450" cy="5105400"/>
            <a:chOff x="450" y="627"/>
            <a:chExt cx="4908" cy="3389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1445" y="1029"/>
              <a:ext cx="3909" cy="2975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450" y="627"/>
              <a:ext cx="4908" cy="432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450" y="1047"/>
              <a:ext cx="1026" cy="29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47" name="Freeform 7"/>
            <p:cNvSpPr>
              <a:spLocks/>
            </p:cNvSpPr>
            <p:nvPr/>
          </p:nvSpPr>
          <p:spPr bwMode="auto">
            <a:xfrm>
              <a:off x="450" y="627"/>
              <a:ext cx="103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6" y="432"/>
                </a:cxn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786" h="432">
                  <a:moveTo>
                    <a:pt x="0" y="0"/>
                  </a:moveTo>
                  <a:lnTo>
                    <a:pt x="786" y="432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858838" y="2533650"/>
            <a:ext cx="1331912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Market    growth rate</a:t>
            </a: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2406650" y="2533650"/>
            <a:ext cx="587692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Low	Very large	Low to 	Negative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moderate</a:t>
            </a: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858838" y="3255963"/>
            <a:ext cx="1331912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Number of segments</a:t>
            </a: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2406650" y="3255963"/>
            <a:ext cx="587692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Very few	Some	Many	Few</a:t>
            </a:r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858838" y="3978275"/>
            <a:ext cx="1331912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Intensity of competition</a:t>
            </a: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406650" y="3978275"/>
            <a:ext cx="587692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Low	Increasing	Very intense	Changing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858838" y="4700588"/>
            <a:ext cx="1331912" cy="742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Emphasis on product design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406650" y="4700588"/>
            <a:ext cx="587692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Very high	High	Low to	Low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moderate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543050" y="1628775"/>
            <a:ext cx="685800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Stage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23925" y="1876425"/>
            <a:ext cx="736282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489075" algn="l"/>
                <a:tab pos="3319463" algn="l"/>
                <a:tab pos="4851400" algn="l"/>
                <a:tab pos="6399213" algn="l"/>
              </a:tabLst>
            </a:pPr>
            <a:r>
              <a:rPr lang="en-US" b="0">
                <a:latin typeface="Arial" charset="0"/>
              </a:rPr>
              <a:t>	</a:t>
            </a:r>
            <a:r>
              <a:rPr lang="en-US">
                <a:latin typeface="Arial" charset="0"/>
              </a:rPr>
              <a:t>Introduction	Growth	Maturity	Decline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000125" y="2000250"/>
            <a:ext cx="79057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Factor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858838" y="5657850"/>
            <a:ext cx="1331912" cy="742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Emphasis on process design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2406650" y="5657850"/>
            <a:ext cx="5876925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Low	</a:t>
            </a:r>
            <a:r>
              <a:rPr lang="en-US" b="0" dirty="0" err="1">
                <a:latin typeface="Arial" charset="0"/>
              </a:rPr>
              <a:t>Low</a:t>
            </a:r>
            <a:r>
              <a:rPr lang="en-US" b="0" dirty="0">
                <a:latin typeface="Arial" charset="0"/>
              </a:rPr>
              <a:t> to	High	Low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moderate</a:t>
            </a:r>
          </a:p>
        </p:txBody>
      </p:sp>
    </p:spTree>
    <p:extLst>
      <p:ext uri="{BB962C8B-B14F-4D97-AF65-F5344CB8AC3E}">
        <p14:creationId xmlns:p14="http://schemas.microsoft.com/office/powerpoint/2010/main" val="29244094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1" grpId="0"/>
      <p:bldP spid="87053" grpId="0"/>
      <p:bldP spid="87055" grpId="0"/>
      <p:bldP spid="8705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Stages of the Industry Life Cyc</a:t>
            </a:r>
            <a:r>
              <a:rPr lang="en-US" dirty="0" smtClean="0"/>
              <a:t>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2950" y="1782763"/>
            <a:ext cx="7791450" cy="4770437"/>
            <a:chOff x="450" y="627"/>
            <a:chExt cx="4908" cy="3389"/>
          </a:xfrm>
        </p:grpSpPr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1445" y="1029"/>
              <a:ext cx="3909" cy="2975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450" y="627"/>
              <a:ext cx="4908" cy="432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450" y="1047"/>
              <a:ext cx="1026" cy="29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2" name="Freeform 8"/>
            <p:cNvSpPr>
              <a:spLocks/>
            </p:cNvSpPr>
            <p:nvPr/>
          </p:nvSpPr>
          <p:spPr bwMode="auto">
            <a:xfrm>
              <a:off x="450" y="627"/>
              <a:ext cx="103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6" y="432"/>
                </a:cxn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786" h="432">
                  <a:moveTo>
                    <a:pt x="0" y="0"/>
                  </a:moveTo>
                  <a:lnTo>
                    <a:pt x="786" y="432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858838" y="2667000"/>
            <a:ext cx="1331912" cy="990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Major functional area(s) of concern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406650" y="2667000"/>
            <a:ext cx="6102350" cy="742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Research and	Sales and	Production	General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Development	marketing		management 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	and finance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858838" y="3911600"/>
            <a:ext cx="1331912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Overall objective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406650" y="3911600"/>
            <a:ext cx="6042025" cy="123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Increase	Create	Defend	Consolidate,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market share	consumer	market share	maintain, 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awareness	demand	and extend	harvest, or		product life	exit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cycles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543050" y="1811338"/>
            <a:ext cx="685800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Stage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923925" y="2058988"/>
            <a:ext cx="736282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489075" algn="l"/>
                <a:tab pos="3319463" algn="l"/>
                <a:tab pos="4851400" algn="l"/>
                <a:tab pos="6399213" algn="l"/>
              </a:tabLst>
            </a:pPr>
            <a:r>
              <a:rPr lang="en-US" b="0">
                <a:latin typeface="Arial" charset="0"/>
              </a:rPr>
              <a:t>	</a:t>
            </a:r>
            <a:r>
              <a:rPr lang="en-US">
                <a:latin typeface="Arial" charset="0"/>
              </a:rPr>
              <a:t>Introduction	Growth	Maturity	Decline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914400" y="2133600"/>
            <a:ext cx="790575" cy="247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Arial" charset="0"/>
              </a:rPr>
              <a:t>Factor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858838" y="5429250"/>
            <a:ext cx="1331912" cy="495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Generic strategies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2406650" y="5429250"/>
            <a:ext cx="6040438" cy="742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Differentiation	Differentiation	Differentiation	Overall cost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Overall cost	leadership</a:t>
            </a:r>
          </a:p>
          <a:p>
            <a:pPr eaLnBrk="1" hangingPunct="1">
              <a:lnSpc>
                <a:spcPct val="90000"/>
              </a:lnSpc>
              <a:tabLst>
                <a:tab pos="1608138" algn="l"/>
                <a:tab pos="3140075" algn="l"/>
                <a:tab pos="4629150" algn="l"/>
              </a:tabLst>
            </a:pPr>
            <a:r>
              <a:rPr lang="en-US" b="0" dirty="0">
                <a:latin typeface="Arial" charset="0"/>
              </a:rPr>
              <a:t>		leadership	Focus</a:t>
            </a:r>
          </a:p>
        </p:txBody>
      </p:sp>
    </p:spTree>
    <p:extLst>
      <p:ext uri="{BB962C8B-B14F-4D97-AF65-F5344CB8AC3E}">
        <p14:creationId xmlns:p14="http://schemas.microsoft.com/office/powerpoint/2010/main" val="38376379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/>
      <p:bldP spid="8807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Strategies in the Introduction Stage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5813"/>
            <a:ext cx="8150225" cy="1982787"/>
          </a:xfrm>
          <a:noFill/>
          <a:ln/>
        </p:spPr>
        <p:txBody>
          <a:bodyPr/>
          <a:lstStyle/>
          <a:p>
            <a:r>
              <a:rPr lang="en-US" sz="2500" dirty="0" smtClean="0"/>
              <a:t>Products are unfamiliar to consumers</a:t>
            </a:r>
          </a:p>
          <a:p>
            <a:r>
              <a:rPr lang="en-US" sz="2500" dirty="0" smtClean="0"/>
              <a:t>Market segments not well defined</a:t>
            </a:r>
          </a:p>
          <a:p>
            <a:r>
              <a:rPr lang="en-US" sz="2500" dirty="0" smtClean="0"/>
              <a:t>Product features not clearly specified</a:t>
            </a:r>
          </a:p>
          <a:p>
            <a:r>
              <a:rPr lang="en-US" sz="2500" dirty="0" smtClean="0"/>
              <a:t>Competition tends to be limited</a:t>
            </a:r>
          </a:p>
          <a:p>
            <a:pPr lvl="2" eaLnBrk="1" hangingPunct="1"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5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4705350"/>
            <a:ext cx="7848600" cy="1924050"/>
            <a:chOff x="528" y="2844"/>
            <a:chExt cx="4944" cy="1212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600" y="2904"/>
              <a:ext cx="4872" cy="1152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528" y="2844"/>
              <a:ext cx="4872" cy="1152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576" y="2892"/>
              <a:ext cx="4776" cy="1056"/>
            </a:xfrm>
            <a:prstGeom prst="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chemeClr val="tx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914400" y="5117271"/>
            <a:ext cx="7534275" cy="9787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Develop product and get users to try it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Generate exposure so product </a:t>
            </a:r>
            <a:r>
              <a:rPr lang="en-US" sz="2400" dirty="0" smtClean="0">
                <a:solidFill>
                  <a:srgbClr val="FFFFFF"/>
                </a:solidFill>
                <a:latin typeface="Arial" charset="0"/>
              </a:rPr>
              <a:t>becomes “standard</a:t>
            </a:r>
            <a:r>
              <a:rPr lang="en-US" sz="2400" dirty="0">
                <a:solidFill>
                  <a:srgbClr val="FFFFFF"/>
                </a:solidFill>
                <a:latin typeface="Arial" charset="0"/>
              </a:rPr>
              <a:t>”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838200" y="4114800"/>
            <a:ext cx="750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charset="0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10832912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/>
      <p:bldP spid="89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Strategies in the Growth Stage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5813"/>
            <a:ext cx="8226425" cy="1906587"/>
          </a:xfrm>
          <a:noFill/>
          <a:ln/>
        </p:spPr>
        <p:txBody>
          <a:bodyPr/>
          <a:lstStyle/>
          <a:p>
            <a:r>
              <a:rPr lang="en-US" sz="2500" dirty="0" smtClean="0"/>
              <a:t>Characterized by strong increases in sales</a:t>
            </a:r>
          </a:p>
          <a:p>
            <a:r>
              <a:rPr lang="en-US" sz="2500" dirty="0" smtClean="0"/>
              <a:t>Attractive to potential competitors</a:t>
            </a:r>
          </a:p>
          <a:p>
            <a:r>
              <a:rPr lang="en-US" sz="2500" dirty="0" smtClean="0"/>
              <a:t>Primary key to success is to build consumer preferences for specific brands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476750"/>
            <a:ext cx="7848600" cy="2076450"/>
            <a:chOff x="528" y="2844"/>
            <a:chExt cx="4944" cy="1212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600" y="2904"/>
              <a:ext cx="4872" cy="1152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528" y="2844"/>
              <a:ext cx="4872" cy="1152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576" y="2892"/>
              <a:ext cx="4776" cy="1056"/>
            </a:xfrm>
            <a:prstGeom prst="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chemeClr val="tx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762000" y="4676406"/>
            <a:ext cx="7877175" cy="14957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Brand recognition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Differentiated products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Financial resources to support value-chain activities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762000" y="3810000"/>
            <a:ext cx="750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charset="0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25277890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/>
      <p:bldP spid="90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Strategies in the Maturity Stage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2013"/>
            <a:ext cx="8074025" cy="20589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 smtClean="0"/>
              <a:t>Aggregate industry demand slows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Market becomes saturated, few new adopters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Direct competition becomes predominant</a:t>
            </a:r>
          </a:p>
          <a:p>
            <a:pPr>
              <a:lnSpc>
                <a:spcPct val="90000"/>
              </a:lnSpc>
            </a:pPr>
            <a:r>
              <a:rPr lang="en-US" sz="2500" dirty="0" smtClean="0"/>
              <a:t>Marginal competitors begin to exit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648200"/>
            <a:ext cx="7848600" cy="1847850"/>
            <a:chOff x="528" y="2844"/>
            <a:chExt cx="4944" cy="1212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600" y="2904"/>
              <a:ext cx="4872" cy="1152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528" y="2844"/>
              <a:ext cx="4872" cy="1152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576" y="2892"/>
              <a:ext cx="4776" cy="1056"/>
            </a:xfrm>
            <a:prstGeom prst="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chemeClr val="tx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809625" y="4800600"/>
            <a:ext cx="7486650" cy="1333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Efficient manufacturing operations and process engineering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Low costs (customers become price sensitive)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762000" y="4038600"/>
            <a:ext cx="750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charset="0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10890494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91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Strategies in the Decline Stage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4413"/>
            <a:ext cx="8226425" cy="1373187"/>
          </a:xfrm>
          <a:noFill/>
          <a:ln/>
        </p:spPr>
        <p:txBody>
          <a:bodyPr/>
          <a:lstStyle/>
          <a:p>
            <a:r>
              <a:rPr lang="en-US" sz="2500" dirty="0" smtClean="0"/>
              <a:t>Industry sales and profits begin to fall</a:t>
            </a:r>
          </a:p>
          <a:p>
            <a:r>
              <a:rPr lang="en-US" sz="2500" dirty="0" smtClean="0"/>
              <a:t>Strategic options become dependent on the actions of rivals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" y="4495800"/>
            <a:ext cx="7848600" cy="1847850"/>
            <a:chOff x="528" y="2844"/>
            <a:chExt cx="4944" cy="1212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600" y="2904"/>
              <a:ext cx="4872" cy="1152"/>
            </a:xfrm>
            <a:prstGeom prst="rect">
              <a:avLst/>
            </a:prstGeom>
            <a:solidFill>
              <a:srgbClr val="B2B2B2">
                <a:alpha val="50000"/>
              </a:srgbClr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528" y="2844"/>
              <a:ext cx="4872" cy="1152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576" y="2892"/>
              <a:ext cx="4776" cy="1056"/>
            </a:xfrm>
            <a:prstGeom prst="rect">
              <a:avLst/>
            </a:prstGeom>
            <a:gradFill rotWithShape="0">
              <a:gsLst>
                <a:gs pos="0">
                  <a:srgbClr val="0070C0"/>
                </a:gs>
                <a:gs pos="100000">
                  <a:schemeClr val="tx2"/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962025" y="4857750"/>
            <a:ext cx="3429000" cy="96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Maintaining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 charset="0"/>
              </a:rPr>
              <a:t>Exiting the market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4886325" y="4857750"/>
            <a:ext cx="2838450" cy="96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Harvesting</a:t>
            </a:r>
          </a:p>
          <a:p>
            <a:pPr marL="342900" lvl="1" indent="-228600" eaLnBrk="1" hangingPunct="1">
              <a:spcBef>
                <a:spcPct val="40000"/>
              </a:spcBef>
              <a:buClr>
                <a:srgbClr val="FFFFFF"/>
              </a:buClr>
              <a:buFontTx/>
              <a:buChar char="•"/>
            </a:pPr>
            <a:r>
              <a:rPr lang="en-US" sz="2400">
                <a:solidFill>
                  <a:srgbClr val="FFFFFF"/>
                </a:solidFill>
                <a:latin typeface="Arial" charset="0"/>
              </a:rPr>
              <a:t>Consolidation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914400" y="3810000"/>
            <a:ext cx="7505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Arial" charset="0"/>
              </a:rPr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34899027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/>
      <p:bldP spid="92169" grpId="0"/>
      <p:bldP spid="9217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3202</TotalTime>
  <Words>368</Words>
  <Application>Microsoft Office PowerPoint</Application>
  <PresentationFormat>On-screen Show (4:3)</PresentationFormat>
  <Paragraphs>114</Paragraphs>
  <Slides>11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Business-Level Strategy: Creating and Sustaining Competitive Advantages - 2</vt:lpstr>
      <vt:lpstr>A Third Dimension </vt:lpstr>
      <vt:lpstr>Stages of the Industry Life Cycle</vt:lpstr>
      <vt:lpstr>Stages of the Industry Life Cycle</vt:lpstr>
      <vt:lpstr>Stages of the Industry Life Cycle</vt:lpstr>
      <vt:lpstr>Strategies in the Introduction Stage</vt:lpstr>
      <vt:lpstr>Strategies in the Growth Stage</vt:lpstr>
      <vt:lpstr>Strategies in the Maturity Stage</vt:lpstr>
      <vt:lpstr>Strategies in the Decline Stage</vt:lpstr>
      <vt:lpstr>Turnaround Strategies in the Life Cycle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Todd Urbanowicz</cp:lastModifiedBy>
  <cp:revision>389</cp:revision>
  <dcterms:created xsi:type="dcterms:W3CDTF">2006-08-16T00:00:00Z</dcterms:created>
  <dcterms:modified xsi:type="dcterms:W3CDTF">2015-10-14T18:37:15Z</dcterms:modified>
</cp:coreProperties>
</file>