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9"/>
  </p:notesMasterIdLst>
  <p:handoutMasterIdLst>
    <p:handoutMasterId r:id="rId30"/>
  </p:handoutMasterIdLst>
  <p:sldIdLst>
    <p:sldId id="455" r:id="rId2"/>
    <p:sldId id="518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39" r:id="rId11"/>
    <p:sldId id="540" r:id="rId12"/>
    <p:sldId id="529" r:id="rId13"/>
    <p:sldId id="541" r:id="rId14"/>
    <p:sldId id="542" r:id="rId15"/>
    <p:sldId id="543" r:id="rId16"/>
    <p:sldId id="533" r:id="rId17"/>
    <p:sldId id="564" r:id="rId18"/>
    <p:sldId id="565" r:id="rId19"/>
    <p:sldId id="534" r:id="rId20"/>
    <p:sldId id="567" r:id="rId21"/>
    <p:sldId id="536" r:id="rId22"/>
    <p:sldId id="537" r:id="rId23"/>
    <p:sldId id="538" r:id="rId24"/>
    <p:sldId id="554" r:id="rId25"/>
    <p:sldId id="558" r:id="rId26"/>
    <p:sldId id="561" r:id="rId27"/>
    <p:sldId id="56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0926" autoAdjust="0"/>
  </p:normalViewPr>
  <p:slideViewPr>
    <p:cSldViewPr>
      <p:cViewPr varScale="1">
        <p:scale>
          <a:sx n="107" d="100"/>
          <a:sy n="107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8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0264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Senior </a:t>
            </a:r>
            <a:r>
              <a:rPr lang="en-US" dirty="0"/>
              <a:t>management has developed a clear vision and has communicated specific plans to the rest of the organization. This strategy for empowerment encompasses the following: </a:t>
            </a:r>
          </a:p>
          <a:p>
            <a:endParaRPr lang="en-US" dirty="0"/>
          </a:p>
          <a:p>
            <a:r>
              <a:rPr lang="en-US" dirty="0"/>
              <a:t>Top management determine the right things to do</a:t>
            </a:r>
          </a:p>
          <a:p>
            <a:r>
              <a:rPr lang="en-US" dirty="0"/>
              <a:t>Employees are empowered to decide how to do things right</a:t>
            </a:r>
          </a:p>
        </p:txBody>
      </p:sp>
    </p:spTree>
    <p:extLst>
      <p:ext uri="{BB962C8B-B14F-4D97-AF65-F5344CB8AC3E}">
        <p14:creationId xmlns:p14="http://schemas.microsoft.com/office/powerpoint/2010/main" val="137572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Senior </a:t>
            </a:r>
            <a:r>
              <a:rPr lang="en-US" dirty="0"/>
              <a:t>management has developed a clear vision and has communicated specific plans to the rest of the organization. This strategy for empowerment encompasses the following: </a:t>
            </a:r>
          </a:p>
          <a:p>
            <a:endParaRPr lang="en-US" dirty="0"/>
          </a:p>
          <a:p>
            <a:r>
              <a:rPr lang="en-US" dirty="0"/>
              <a:t>Top management determine the right things to do</a:t>
            </a:r>
          </a:p>
          <a:p>
            <a:r>
              <a:rPr lang="en-US" dirty="0"/>
              <a:t>Employees are empowered to decide how to do things right</a:t>
            </a:r>
          </a:p>
        </p:txBody>
      </p:sp>
    </p:spTree>
    <p:extLst>
      <p:ext uri="{BB962C8B-B14F-4D97-AF65-F5344CB8AC3E}">
        <p14:creationId xmlns:p14="http://schemas.microsoft.com/office/powerpoint/2010/main" val="2227432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8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441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61440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b="1" u="sng" dirty="0" smtClean="0"/>
              <a:t>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148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373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6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png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latin typeface="Arial" charset="0"/>
                <a:cs typeface="Arial" charset="0"/>
              </a:rPr>
              <a:t>Strategic Leadership: </a:t>
            </a:r>
            <a:r>
              <a:rPr lang="en-US" sz="5400" dirty="0" smtClean="0">
                <a:latin typeface="Arial" charset="0"/>
                <a:cs typeface="Arial" charset="0"/>
              </a:rPr>
              <a:t/>
            </a:r>
            <a:br>
              <a:rPr lang="en-US" sz="5400" dirty="0" smtClean="0">
                <a:latin typeface="Arial" charset="0"/>
                <a:cs typeface="Arial" charset="0"/>
              </a:rPr>
            </a:br>
            <a:r>
              <a:rPr lang="en-US" sz="2800" dirty="0" smtClean="0"/>
              <a:t>Creating a Learning Organization</a:t>
            </a:r>
            <a:br>
              <a:rPr lang="en-US" sz="2800" dirty="0" smtClean="0"/>
            </a:br>
            <a:r>
              <a:rPr lang="en-US" sz="2800" dirty="0" smtClean="0"/>
              <a:t>and an Ethical Organization</a:t>
            </a:r>
            <a:endParaRPr lang="en-US" sz="2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3 - Strategic Implementation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143000"/>
            <a:ext cx="8243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Leader’s Bases of Power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04800" y="152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45513"/>
              </p:ext>
            </p:extLst>
          </p:nvPr>
        </p:nvGraphicFramePr>
        <p:xfrm>
          <a:off x="2108200" y="5249863"/>
          <a:ext cx="2195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Photo Editor Photo" r:id="rId4" imgW="1628571" imgH="466543" progId="MSPhotoEd.3">
                  <p:embed/>
                </p:oleObj>
              </mc:Choice>
              <mc:Fallback>
                <p:oleObj name="Photo Editor Photo" r:id="rId4" imgW="1628571" imgH="466543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9" t="6483" r="714" b="4239"/>
                      <a:stretch>
                        <a:fillRect/>
                      </a:stretch>
                    </p:blipFill>
                    <p:spPr bwMode="auto">
                      <a:xfrm>
                        <a:off x="2108200" y="5249863"/>
                        <a:ext cx="21955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57527"/>
              </p:ext>
            </p:extLst>
          </p:nvPr>
        </p:nvGraphicFramePr>
        <p:xfrm>
          <a:off x="6361113" y="4445000"/>
          <a:ext cx="218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Photo Editor Photo" r:id="rId6" imgW="1628571" imgH="457143" progId="MSPhotoEd.3">
                  <p:embed/>
                </p:oleObj>
              </mc:Choice>
              <mc:Fallback>
                <p:oleObj name="Photo Editor Photo" r:id="rId6" imgW="1628571" imgH="457143" progId="MSPhotoEd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290" r="999" b="1527"/>
                      <a:stretch>
                        <a:fillRect/>
                      </a:stretch>
                    </p:blipFill>
                    <p:spPr bwMode="auto">
                      <a:xfrm>
                        <a:off x="6361113" y="4445000"/>
                        <a:ext cx="218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8318"/>
              </p:ext>
            </p:extLst>
          </p:nvPr>
        </p:nvGraphicFramePr>
        <p:xfrm>
          <a:off x="2108200" y="6032500"/>
          <a:ext cx="2201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Photo Editor Photo" r:id="rId8" imgW="1628571" imgH="457143" progId="MSPhotoEd.3">
                  <p:embed/>
                </p:oleObj>
              </mc:Choice>
              <mc:Fallback>
                <p:oleObj name="Photo Editor Photo" r:id="rId8" imgW="1628571" imgH="457143" progId="MSPhotoEd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571" b="3816"/>
                      <a:stretch>
                        <a:fillRect/>
                      </a:stretch>
                    </p:blipFill>
                    <p:spPr bwMode="auto">
                      <a:xfrm>
                        <a:off x="2108200" y="6032500"/>
                        <a:ext cx="22018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63873"/>
              </p:ext>
            </p:extLst>
          </p:nvPr>
        </p:nvGraphicFramePr>
        <p:xfrm>
          <a:off x="2108200" y="3633788"/>
          <a:ext cx="21955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Photo Editor Photo" r:id="rId10" imgW="1628571" imgH="457143" progId="MSPhotoEd.3">
                  <p:embed/>
                </p:oleObj>
              </mc:Choice>
              <mc:Fallback>
                <p:oleObj name="Photo Editor Photo" r:id="rId10" imgW="1628571" imgH="457143" progId="MSPhotoEd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7" t="1527" r="858" b="2545"/>
                      <a:stretch>
                        <a:fillRect/>
                      </a:stretch>
                    </p:blipFill>
                    <p:spPr bwMode="auto">
                      <a:xfrm>
                        <a:off x="2108200" y="3633788"/>
                        <a:ext cx="21955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1542"/>
              </p:ext>
            </p:extLst>
          </p:nvPr>
        </p:nvGraphicFramePr>
        <p:xfrm>
          <a:off x="6345238" y="3633788"/>
          <a:ext cx="2187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" name="Photo Editor Photo" r:id="rId12" imgW="1628571" imgH="457143" progId="MSPhotoEd.3">
                  <p:embed/>
                </p:oleObj>
              </mc:Choice>
              <mc:Fallback>
                <p:oleObj name="Photo Editor Photo" r:id="rId12" imgW="1628571" imgH="457143" progId="MSPhotoEd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" t="2545" r="1001" b="2798"/>
                      <a:stretch>
                        <a:fillRect/>
                      </a:stretch>
                    </p:blipFill>
                    <p:spPr bwMode="auto">
                      <a:xfrm>
                        <a:off x="6345238" y="3633788"/>
                        <a:ext cx="2187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13120"/>
              </p:ext>
            </p:extLst>
          </p:nvPr>
        </p:nvGraphicFramePr>
        <p:xfrm>
          <a:off x="2108200" y="4445000"/>
          <a:ext cx="21923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Photo Editor Photo" r:id="rId14" imgW="1628571" imgH="466543" progId="MSPhotoEd.3">
                  <p:embed/>
                </p:oleObj>
              </mc:Choice>
              <mc:Fallback>
                <p:oleObj name="Photo Editor Photo" r:id="rId14" imgW="1628571" imgH="466543" progId="MSPhotoEd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2" t="2493" r="714" b="4489"/>
                      <a:stretch>
                        <a:fillRect/>
                      </a:stretch>
                    </p:blipFill>
                    <p:spPr bwMode="auto">
                      <a:xfrm>
                        <a:off x="2108200" y="4445000"/>
                        <a:ext cx="21923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4600575" y="2559731"/>
            <a:ext cx="1103313" cy="579438"/>
            <a:chOff x="2880" y="1123"/>
            <a:chExt cx="695" cy="365"/>
          </a:xfrm>
        </p:grpSpPr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880" y="1123"/>
              <a:ext cx="0" cy="16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880" y="1286"/>
              <a:ext cx="69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3570" y="1286"/>
              <a:ext cx="0" cy="20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5692775" y="3425825"/>
            <a:ext cx="660400" cy="503238"/>
            <a:chOff x="3568" y="1853"/>
            <a:chExt cx="416" cy="317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3570" y="1853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568" y="2170"/>
              <a:ext cx="4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34"/>
          <p:cNvGrpSpPr>
            <a:grpSpLocks/>
          </p:cNvGrpSpPr>
          <p:nvPr/>
        </p:nvGrpSpPr>
        <p:grpSpPr bwMode="auto">
          <a:xfrm>
            <a:off x="5692775" y="3929063"/>
            <a:ext cx="676275" cy="792162"/>
            <a:chOff x="3568" y="2170"/>
            <a:chExt cx="426" cy="499"/>
          </a:xfrm>
        </p:grpSpPr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570" y="2170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3568" y="2669"/>
              <a:ext cx="4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1576388" y="2813731"/>
            <a:ext cx="3024187" cy="325438"/>
            <a:chOff x="975" y="1283"/>
            <a:chExt cx="1905" cy="205"/>
          </a:xfrm>
        </p:grpSpPr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979" y="1286"/>
              <a:ext cx="19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975" y="1283"/>
              <a:ext cx="0" cy="2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1568450" y="3414713"/>
            <a:ext cx="550863" cy="482600"/>
            <a:chOff x="970" y="1846"/>
            <a:chExt cx="347" cy="304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974" y="1846"/>
              <a:ext cx="0" cy="3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970" y="2150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68450" y="3897313"/>
            <a:ext cx="544513" cy="823912"/>
            <a:chOff x="970" y="2150"/>
            <a:chExt cx="343" cy="519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974" y="2150"/>
              <a:ext cx="0" cy="5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970" y="2669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46"/>
          <p:cNvGrpSpPr>
            <a:grpSpLocks/>
          </p:cNvGrpSpPr>
          <p:nvPr/>
        </p:nvGrpSpPr>
        <p:grpSpPr bwMode="auto">
          <a:xfrm>
            <a:off x="1574800" y="4721225"/>
            <a:ext cx="541338" cy="792163"/>
            <a:chOff x="974" y="2669"/>
            <a:chExt cx="341" cy="499"/>
          </a:xfrm>
        </p:grpSpPr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974" y="2669"/>
              <a:ext cx="0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979" y="316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568450" y="5513388"/>
            <a:ext cx="544513" cy="808037"/>
            <a:chOff x="970" y="3168"/>
            <a:chExt cx="343" cy="50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974" y="3168"/>
              <a:ext cx="0" cy="50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970" y="3677"/>
              <a:ext cx="3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78874"/>
              </p:ext>
            </p:extLst>
          </p:nvPr>
        </p:nvGraphicFramePr>
        <p:xfrm>
          <a:off x="617538" y="2976450"/>
          <a:ext cx="1930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Photo Editor Photo" r:id="rId16" imgW="1428949" imgH="438095" progId="MSPhotoEd.3">
                  <p:embed/>
                </p:oleObj>
              </mc:Choice>
              <mc:Fallback>
                <p:oleObj name="Photo Editor Photo" r:id="rId16" imgW="1428949" imgH="438095" progId="MSPhotoEd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1" t="1591" r="1140" b="2122"/>
                      <a:stretch>
                        <a:fillRect/>
                      </a:stretch>
                    </p:blipFill>
                    <p:spPr bwMode="auto">
                      <a:xfrm>
                        <a:off x="617538" y="2976450"/>
                        <a:ext cx="1930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44490"/>
              </p:ext>
            </p:extLst>
          </p:nvPr>
        </p:nvGraphicFramePr>
        <p:xfrm>
          <a:off x="3641725" y="2060575"/>
          <a:ext cx="191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" name="Photo Editor Photo" r:id="rId18" imgW="1438095" imgH="457143" progId="MSPhotoEd.3">
                  <p:embed/>
                </p:oleObj>
              </mc:Choice>
              <mc:Fallback>
                <p:oleObj name="Photo Editor Photo" r:id="rId18" imgW="1438095" imgH="457143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6" t="1273" r="1698" b="1527"/>
                      <a:stretch>
                        <a:fillRect/>
                      </a:stretch>
                    </p:blipFill>
                    <p:spPr bwMode="auto">
                      <a:xfrm>
                        <a:off x="3641725" y="2060575"/>
                        <a:ext cx="191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31764"/>
              </p:ext>
            </p:extLst>
          </p:nvPr>
        </p:nvGraphicFramePr>
        <p:xfrm>
          <a:off x="4729162" y="2976450"/>
          <a:ext cx="19272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Photo Editor Photo" r:id="rId20" imgW="1428949" imgH="457143" progId="MSPhotoEd.3">
                  <p:embed/>
                </p:oleObj>
              </mc:Choice>
              <mc:Fallback>
                <p:oleObj name="Photo Editor Photo" r:id="rId20" imgW="1428949" imgH="457143" progId="MSPhotoEd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2" t="2036" r="488" b="3053"/>
                      <a:stretch>
                        <a:fillRect/>
                      </a:stretch>
                    </p:blipFill>
                    <p:spPr bwMode="auto">
                      <a:xfrm>
                        <a:off x="4729162" y="2976450"/>
                        <a:ext cx="19272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990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Emotional Intelligence: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Key Leadership Trait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76200" y="5334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74750" y="5330825"/>
            <a:ext cx="22240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632200" y="5426075"/>
            <a:ext cx="2544763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Analytical reasoning, quantitative analysis, etc.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370638" y="53879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6249988" y="5162550"/>
            <a:ext cx="2192337" cy="1238250"/>
            <a:chOff x="4012" y="2502"/>
            <a:chExt cx="1381" cy="780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u="sng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Emotional intelligence</a:t>
              </a:r>
              <a:endParaRPr lang="en-US" sz="24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cxnSp>
        <p:nvCxnSpPr>
          <p:cNvPr id="25" name="AutoShape 37"/>
          <p:cNvCxnSpPr>
            <a:cxnSpLocks noChangeShapeType="1"/>
          </p:cNvCxnSpPr>
          <p:nvPr/>
        </p:nvCxnSpPr>
        <p:spPr bwMode="auto">
          <a:xfrm flipH="1">
            <a:off x="1984375" y="3929063"/>
            <a:ext cx="2641600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6" name="AutoShape 38"/>
          <p:cNvCxnSpPr>
            <a:cxnSpLocks noChangeShapeType="1"/>
          </p:cNvCxnSpPr>
          <p:nvPr/>
        </p:nvCxnSpPr>
        <p:spPr bwMode="auto">
          <a:xfrm>
            <a:off x="4625975" y="3929063"/>
            <a:ext cx="9525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cxnSp>
        <p:nvCxnSpPr>
          <p:cNvPr id="27" name="AutoShape 39"/>
          <p:cNvCxnSpPr>
            <a:cxnSpLocks noChangeShapeType="1"/>
          </p:cNvCxnSpPr>
          <p:nvPr/>
        </p:nvCxnSpPr>
        <p:spPr bwMode="auto">
          <a:xfrm>
            <a:off x="4625975" y="3929063"/>
            <a:ext cx="2678113" cy="12334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</p:cxn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467100" y="2892425"/>
            <a:ext cx="294957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Accounting, business planning, etc.</a:t>
            </a:r>
          </a:p>
        </p:txBody>
      </p:sp>
      <p:grpSp>
        <p:nvGrpSpPr>
          <p:cNvPr id="35" name="Group 25"/>
          <p:cNvGrpSpPr>
            <a:grpSpLocks/>
          </p:cNvGrpSpPr>
          <p:nvPr/>
        </p:nvGrpSpPr>
        <p:grpSpPr bwMode="auto">
          <a:xfrm>
            <a:off x="3222626" y="2505075"/>
            <a:ext cx="2907468" cy="1457325"/>
            <a:chOff x="662" y="2378"/>
            <a:chExt cx="1381" cy="780"/>
          </a:xfrm>
        </p:grpSpPr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716" y="2432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62" y="2378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93" y="2409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5F5F5F"/>
                    </a:outerShdw>
                  </a:effectLst>
                  <a:latin typeface="+mn-lt"/>
                </a:rPr>
                <a:t>Successful traits of leaders at the highest level</a:t>
              </a:r>
            </a:p>
          </p:txBody>
        </p:sp>
      </p:grp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3521075" y="5181600"/>
            <a:ext cx="2192337" cy="1238250"/>
            <a:chOff x="4012" y="2502"/>
            <a:chExt cx="1381" cy="780"/>
          </a:xfrm>
        </p:grpSpPr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u="sng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Cognitive abilities</a:t>
              </a:r>
              <a:endParaRPr lang="en-US" sz="24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93725" y="4168775"/>
            <a:ext cx="2620962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Ability to work with others, passion for work, etc.</a:t>
            </a:r>
          </a:p>
        </p:txBody>
      </p:sp>
      <p:grpSp>
        <p:nvGrpSpPr>
          <p:cNvPr id="45" name="Group 33"/>
          <p:cNvGrpSpPr>
            <a:grpSpLocks/>
          </p:cNvGrpSpPr>
          <p:nvPr/>
        </p:nvGrpSpPr>
        <p:grpSpPr bwMode="auto">
          <a:xfrm>
            <a:off x="719138" y="5181600"/>
            <a:ext cx="2192337" cy="1238250"/>
            <a:chOff x="4012" y="2502"/>
            <a:chExt cx="1381" cy="780"/>
          </a:xfrm>
        </p:grpSpPr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4066" y="2556"/>
              <a:ext cx="1327" cy="726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4012" y="2502"/>
              <a:ext cx="1327" cy="72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4043" y="2533"/>
              <a:ext cx="1265" cy="66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 eaLnBrk="1" hangingPunct="1"/>
              <a:r>
                <a:rPr lang="en-US" sz="2400" b="1" u="sng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Technical skills</a:t>
              </a:r>
              <a:endParaRPr lang="en-US" sz="24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Emotional Intelligence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2590801"/>
            <a:ext cx="7010400" cy="3276600"/>
          </a:xfrm>
          <a:noFill/>
          <a:ln/>
        </p:spPr>
        <p:txBody>
          <a:bodyPr/>
          <a:lstStyle/>
          <a:p>
            <a:r>
              <a:rPr lang="en-US" sz="2800" dirty="0" smtClean="0"/>
              <a:t>Five components of emotional intelligence</a:t>
            </a:r>
          </a:p>
          <a:p>
            <a:pPr lvl="1"/>
            <a:r>
              <a:rPr lang="en-US" dirty="0" smtClean="0"/>
              <a:t>Self-awareness</a:t>
            </a:r>
          </a:p>
          <a:p>
            <a:pPr lvl="1"/>
            <a:r>
              <a:rPr lang="en-US" dirty="0" smtClean="0"/>
              <a:t>Self-regulation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Social skill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1" y="6858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Five Components of Emotional Intelligence at Work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85800" y="2438400"/>
            <a:ext cx="2667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b="1" dirty="0">
                <a:latin typeface="+mn-lt"/>
              </a:rPr>
              <a:t>Self-management </a:t>
            </a:r>
            <a:r>
              <a:rPr lang="en-US" b="1" dirty="0" smtClean="0">
                <a:latin typeface="+mn-lt"/>
              </a:rPr>
              <a:t>skills:</a:t>
            </a:r>
            <a:endParaRPr lang="en-US" b="1" dirty="0">
              <a:latin typeface="+mn-lt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33400" y="1965325"/>
            <a:ext cx="8153401" cy="3968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570163" algn="l"/>
                <a:tab pos="5080000" algn="l"/>
              </a:tabLst>
            </a:pPr>
            <a:r>
              <a:rPr lang="en-US" sz="2000" b="1" dirty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  Definition</a:t>
            </a:r>
            <a:r>
              <a:rPr lang="en-US" sz="2000" b="1" dirty="0">
                <a:latin typeface="+mn-lt"/>
              </a:rPr>
              <a:t>	</a:t>
            </a:r>
            <a:r>
              <a:rPr lang="en-US" sz="2000" b="1" dirty="0" smtClean="0">
                <a:latin typeface="+mn-lt"/>
              </a:rPr>
              <a:t>      Hallmarks</a:t>
            </a:r>
            <a:endParaRPr lang="en-US" sz="2000" b="1" dirty="0"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048000" y="2895600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ability to recognize and understand your moods, emotions, and drives, as well as their effect on others.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5788025" y="2922588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Self-confidence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Realistic self-assessment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Self-deprecating sense of humor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082925" y="4710113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ability to control or redirect disruptive impulses and moods.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propensity to suspend judgment—to think before acting.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788025" y="4710113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Trustworthiness and integrity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Comfort with ambiguity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Openness to change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33399" y="1974850"/>
            <a:ext cx="8153401" cy="46545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17537" y="4978400"/>
            <a:ext cx="22510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5613" lvl="1" indent="-285750"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Self-regulation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33399" y="3200400"/>
            <a:ext cx="259080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5613" lvl="1" indent="-285750" algn="ctr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dirty="0" smtClean="0">
                <a:latin typeface="+mn-lt"/>
              </a:rPr>
              <a:t>Self-awareness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457200" y="2917825"/>
            <a:ext cx="21717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5613" lvl="1" indent="-285750" algn="ctr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dirty="0">
              <a:latin typeface="+mn-lt"/>
            </a:endParaRPr>
          </a:p>
          <a:p>
            <a:pPr marL="455613" lvl="1" indent="-285750" algn="ctr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otivation</a:t>
            </a:r>
            <a:endParaRPr lang="en-US" dirty="0">
              <a:latin typeface="+mn-lt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33400" y="2041525"/>
            <a:ext cx="8069262" cy="40011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570163" algn="l"/>
                <a:tab pos="5080000" algn="l"/>
              </a:tabLst>
            </a:pPr>
            <a:r>
              <a:rPr lang="en-US" sz="2000" b="1" dirty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                                      Definition                          Hallmarks</a:t>
            </a:r>
            <a:endParaRPr lang="en-US" sz="2000" b="1" dirty="0">
              <a:latin typeface="+mn-lt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533400" y="2057400"/>
            <a:ext cx="8069262" cy="449580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670175" y="2590800"/>
            <a:ext cx="30765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 passion to work for reasons that go beyond money or status.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 propensity to pursue goals with energy and persistence.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5705475" y="2590800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Strong drive to achieve</a:t>
            </a:r>
          </a:p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Optimism, even in the face of failure</a:t>
            </a:r>
          </a:p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Organizational commitment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670175" y="4618038"/>
            <a:ext cx="30765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The ability to understand the emotional makeup of other people.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Skill in treating people according to their emotional reactions.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705475" y="4618038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Expertise in building and retaining talent</a:t>
            </a:r>
          </a:p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Cross-cultural sensitivity</a:t>
            </a:r>
          </a:p>
          <a:p>
            <a:pPr eaLnBrk="1" hangingPunct="1">
              <a:spcBef>
                <a:spcPct val="40000"/>
              </a:spcBef>
              <a:buClr>
                <a:schemeClr val="bg1"/>
              </a:buClr>
            </a:pPr>
            <a:r>
              <a:rPr lang="en-US" dirty="0">
                <a:latin typeface="+mn-lt"/>
              </a:rPr>
              <a:t>Service to clients and customers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606425" y="2514600"/>
            <a:ext cx="225107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66"/>
              </a:buClr>
            </a:pPr>
            <a:r>
              <a:rPr lang="en-US" b="1">
                <a:latin typeface="+mn-lt"/>
              </a:rPr>
              <a:t>Self-management skills:</a:t>
            </a:r>
            <a:endParaRPr lang="en-US">
              <a:latin typeface="+mn-lt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47700" y="4413250"/>
            <a:ext cx="22510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b="1" dirty="0">
                <a:latin typeface="+mn-lt"/>
              </a:rPr>
              <a:t>Managing relationships:</a:t>
            </a:r>
          </a:p>
          <a:p>
            <a:pPr marL="455613" lvl="1" indent="-285750" eaLnBrk="1" hangingPunct="1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latin typeface="+mn-lt"/>
            </a:endParaRPr>
          </a:p>
          <a:p>
            <a:pPr marL="169863" lvl="1"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dirty="0" smtClean="0">
                <a:latin typeface="+mn-lt"/>
              </a:rPr>
              <a:t>   Empathy</a:t>
            </a:r>
            <a:endParaRPr lang="en-US" dirty="0">
              <a:latin typeface="+mn-lt"/>
            </a:endParaRPr>
          </a:p>
          <a:p>
            <a:pPr marL="455613" lvl="1" indent="-285750" eaLnBrk="1" hangingPunct="1">
              <a:lnSpc>
                <a:spcPct val="90000"/>
              </a:lnSpc>
              <a:buClr>
                <a:srgbClr val="000066"/>
              </a:buClr>
            </a:pPr>
            <a:endParaRPr lang="en-US" dirty="0">
              <a:latin typeface="+mn-lt"/>
            </a:endParaRPr>
          </a:p>
        </p:txBody>
      </p:sp>
      <p:sp>
        <p:nvSpPr>
          <p:cNvPr id="13" name="Rectangle 29"/>
          <p:cNvSpPr txBox="1">
            <a:spLocks noChangeArrowheads="1"/>
          </p:cNvSpPr>
          <p:nvPr/>
        </p:nvSpPr>
        <p:spPr bwMode="auto">
          <a:xfrm>
            <a:off x="593725" y="838200"/>
            <a:ext cx="80089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Five Components of Emotional Intelligence at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14149" y="2702717"/>
            <a:ext cx="21717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sz="1700" b="1">
              <a:latin typeface="+mn-lt"/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SzPct val="70000"/>
              <a:buFont typeface="Wingdings" pitchFamily="2" charset="2"/>
              <a:buChar char="Ø"/>
            </a:pPr>
            <a:endParaRPr lang="en-US" sz="1700" b="1">
              <a:solidFill>
                <a:schemeClr val="bg1"/>
              </a:solidFill>
              <a:latin typeface="+mn-lt"/>
            </a:endParaRPr>
          </a:p>
          <a:p>
            <a:pPr marL="455613" lvl="1" indent="-285750" algn="ctr">
              <a:lnSpc>
                <a:spcPct val="90000"/>
              </a:lnSpc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+mn-lt"/>
              </a:rPr>
              <a:t>Social skill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609600" y="2590800"/>
            <a:ext cx="8049986" cy="3968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tabLst>
                <a:tab pos="2570163" algn="l"/>
                <a:tab pos="5080000" algn="l"/>
              </a:tabLst>
            </a:pPr>
            <a:r>
              <a:rPr lang="en-US" sz="2000" b="1" dirty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                                        Definition                           Hallmarks</a:t>
            </a:r>
            <a:endParaRPr lang="en-US" sz="2000" b="1" dirty="0"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847749" y="3513137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Proficiency in managing relationships and building networks.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An ability to find common ground and build rapport.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5760811" y="3513137"/>
            <a:ext cx="28606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Effectiveness in leading change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Persuasiveness</a:t>
            </a:r>
          </a:p>
          <a:p>
            <a:pPr marL="227013" indent="-227013" eaLnBrk="1" hangingPunct="1">
              <a:spcBef>
                <a:spcPct val="40000"/>
              </a:spcBef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latin typeface="+mn-lt"/>
              </a:rPr>
              <a:t>Expertise in building and leading teams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762000" y="3124200"/>
            <a:ext cx="22510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66"/>
              </a:buClr>
            </a:pPr>
            <a:r>
              <a:rPr lang="en-US" b="1" dirty="0">
                <a:latin typeface="+mn-lt"/>
              </a:rPr>
              <a:t>Managing relationships: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90324" y="2597149"/>
            <a:ext cx="8069262" cy="31686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810986" y="3886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Social skills</a:t>
            </a:r>
          </a:p>
        </p:txBody>
      </p:sp>
      <p:sp>
        <p:nvSpPr>
          <p:cNvPr id="14" name="Rectangle 29"/>
          <p:cNvSpPr txBox="1">
            <a:spLocks noChangeArrowheads="1"/>
          </p:cNvSpPr>
          <p:nvPr/>
        </p:nvSpPr>
        <p:spPr bwMode="auto">
          <a:xfrm>
            <a:off x="593725" y="1219200"/>
            <a:ext cx="80089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Five Components of Emotional Intelligence at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0965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773363"/>
            <a:ext cx="8229600" cy="2789237"/>
          </a:xfrm>
          <a:noFill/>
          <a:ln/>
        </p:spPr>
        <p:txBody>
          <a:bodyPr/>
          <a:lstStyle/>
          <a:p>
            <a:r>
              <a:rPr lang="en-US" dirty="0" smtClean="0"/>
              <a:t>Successful learning organizations</a:t>
            </a:r>
          </a:p>
          <a:p>
            <a:pPr lvl="1"/>
            <a:r>
              <a:rPr lang="en-US" dirty="0" smtClean="0"/>
              <a:t>Create a proactive, creative approach to the unknown</a:t>
            </a:r>
          </a:p>
          <a:p>
            <a:pPr lvl="1"/>
            <a:r>
              <a:rPr lang="en-US" dirty="0" smtClean="0"/>
              <a:t>Actively solicit the involvement of employees at all levels</a:t>
            </a:r>
          </a:p>
          <a:p>
            <a:pPr lvl="1"/>
            <a:r>
              <a:rPr lang="en-US" dirty="0" smtClean="0"/>
              <a:t>Enable all employees to use their intelligence and apply their imagination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Developing a Learning Organization</a:t>
            </a:r>
            <a:endParaRPr lang="en-US" sz="4400" dirty="0"/>
          </a:p>
        </p:txBody>
      </p:sp>
      <p:pic>
        <p:nvPicPr>
          <p:cNvPr id="4" name="Picture 5" descr="des30417_110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64332"/>
          <a:stretch/>
        </p:blipFill>
        <p:spPr bwMode="auto">
          <a:xfrm>
            <a:off x="76200" y="2286000"/>
            <a:ext cx="8915400" cy="138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35667" r="94180"/>
          <a:stretch/>
        </p:blipFill>
        <p:spPr bwMode="auto">
          <a:xfrm>
            <a:off x="76200" y="3672114"/>
            <a:ext cx="518886" cy="25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s30417_1105"/>
          <p:cNvPicPr>
            <a:picLocks noChangeAspect="1" noChangeArrowheads="1"/>
          </p:cNvPicPr>
          <p:nvPr/>
        </p:nvPicPr>
        <p:blipFill rotWithShape="1">
          <a:blip r:embed="rId2" cstate="print"/>
          <a:srcRect t="95798"/>
          <a:stretch/>
        </p:blipFill>
        <p:spPr bwMode="auto">
          <a:xfrm>
            <a:off x="76200" y="6008914"/>
            <a:ext cx="8915400" cy="1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Inspiring and Motivating People with a Mission or Purpose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2773363"/>
            <a:ext cx="8229600" cy="30178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 Learning environment involves:</a:t>
            </a:r>
          </a:p>
          <a:p>
            <a:pPr lvl="1"/>
            <a:r>
              <a:rPr lang="en-US" dirty="0" smtClean="0">
                <a:cs typeface="Arial" charset="0"/>
              </a:rPr>
              <a:t>Organization-wide commitment to change</a:t>
            </a:r>
          </a:p>
          <a:p>
            <a:pPr lvl="1"/>
            <a:r>
              <a:rPr lang="en-US" dirty="0" smtClean="0">
                <a:cs typeface="Arial" charset="0"/>
              </a:rPr>
              <a:t>An action orientation</a:t>
            </a:r>
          </a:p>
          <a:p>
            <a:pPr lvl="1"/>
            <a:r>
              <a:rPr lang="en-US" dirty="0" smtClean="0">
                <a:cs typeface="Arial" charset="0"/>
              </a:rPr>
              <a:t>Applicable tools and methods</a:t>
            </a:r>
          </a:p>
          <a:p>
            <a:pPr lvl="1"/>
            <a:r>
              <a:rPr lang="en-US" dirty="0" smtClean="0">
                <a:cs typeface="Arial" charset="0"/>
              </a:rPr>
              <a:t>Guiding philosophy</a:t>
            </a:r>
          </a:p>
          <a:p>
            <a:pPr lvl="1"/>
            <a:r>
              <a:rPr lang="en-US" dirty="0" smtClean="0">
                <a:cs typeface="Arial" charset="0"/>
              </a:rPr>
              <a:t>Inspired and motivated people with a purpose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000" dirty="0" smtClean="0"/>
              <a:t>Empowering Employees at All </a:t>
            </a:r>
            <a:r>
              <a:rPr lang="en-US" sz="4000" dirty="0"/>
              <a:t>L</a:t>
            </a:r>
            <a:r>
              <a:rPr lang="en-US" sz="4000" dirty="0" smtClean="0"/>
              <a:t>evels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4413"/>
            <a:ext cx="8150225" cy="3887787"/>
          </a:xfrm>
          <a:noFill/>
          <a:ln/>
        </p:spPr>
        <p:txBody>
          <a:bodyPr/>
          <a:lstStyle/>
          <a:p>
            <a:r>
              <a:rPr lang="en-US" dirty="0" smtClean="0"/>
              <a:t>Top-down perspective – about delegation and accountability</a:t>
            </a:r>
          </a:p>
          <a:p>
            <a:pPr lvl="1"/>
            <a:r>
              <a:rPr lang="en-US" dirty="0" smtClean="0">
                <a:cs typeface="Arial" charset="0"/>
              </a:rPr>
              <a:t>Start at the top</a:t>
            </a:r>
          </a:p>
          <a:p>
            <a:pPr lvl="1"/>
            <a:r>
              <a:rPr lang="en-US" dirty="0" smtClean="0">
                <a:cs typeface="Arial" charset="0"/>
              </a:rPr>
              <a:t>Clarify the organization’s mission, vision, and values</a:t>
            </a:r>
          </a:p>
          <a:p>
            <a:pPr lvl="1"/>
            <a:r>
              <a:rPr lang="en-US" dirty="0" smtClean="0">
                <a:cs typeface="Arial" charset="0"/>
              </a:rPr>
              <a:t>Clearly specify the tasks, roles, and rewards for employees</a:t>
            </a:r>
          </a:p>
          <a:p>
            <a:pPr lvl="1"/>
            <a:r>
              <a:rPr lang="en-US" dirty="0" smtClean="0">
                <a:cs typeface="Arial" charset="0"/>
              </a:rPr>
              <a:t>Delegate responsibility</a:t>
            </a:r>
          </a:p>
          <a:p>
            <a:pPr lvl="1"/>
            <a:r>
              <a:rPr lang="en-US" dirty="0" smtClean="0">
                <a:cs typeface="Arial" charset="0"/>
              </a:rPr>
              <a:t>Hold people accountable for results</a:t>
            </a:r>
          </a:p>
          <a:p>
            <a:pPr marL="684213" lvl="1" indent="0"/>
            <a:endParaRPr lang="en-US" sz="2100" dirty="0" smtClean="0"/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1816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C. strategy and structure influence each other.</a:t>
            </a:r>
            <a:endParaRPr lang="en-US" sz="2800" dirty="0">
              <a:latin typeface="+mn-lt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9080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n-lt"/>
              </a:rPr>
              <a:t>The relationship between strategy and structure can be best described as 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A. strategy determines structure but structure does not determine strategy.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B. structure determines strategy but strategy does not determine structure.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D. a third force determines both strategy and structure.</a:t>
            </a:r>
            <a:endParaRPr lang="en-US" sz="2800" dirty="0">
              <a:latin typeface="+mn-lt"/>
            </a:endParaRPr>
          </a:p>
        </p:txBody>
      </p:sp>
      <p:pic>
        <p:nvPicPr>
          <p:cNvPr id="6" name="Picture 5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09600"/>
            <a:ext cx="1504950" cy="20066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360613"/>
            <a:ext cx="8150225" cy="37353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Bottom-up perspective – about risk taking, growth and change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 at the bottom by understanding needs of employees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Teach employees self-management skills and model desired behaviors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teams to encourage cooperative behavior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Encourage intelligent risk taking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Trust people to perform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000" dirty="0" smtClean="0"/>
              <a:t>Empowering Employees at All </a:t>
            </a:r>
            <a:r>
              <a:rPr lang="en-US" sz="4000" dirty="0"/>
              <a:t>L</a:t>
            </a:r>
            <a:r>
              <a:rPr lang="en-US" sz="4000" dirty="0" smtClean="0"/>
              <a:t>evels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Accumulating and Sharing </a:t>
            </a:r>
            <a:r>
              <a:rPr lang="en-US" sz="4000" dirty="0"/>
              <a:t>I</a:t>
            </a:r>
            <a:r>
              <a:rPr lang="en-US" sz="4000" dirty="0" smtClean="0"/>
              <a:t>nternal </a:t>
            </a:r>
            <a:r>
              <a:rPr lang="en-US" sz="4000" dirty="0"/>
              <a:t>K</a:t>
            </a:r>
            <a:r>
              <a:rPr lang="en-US" sz="4000" dirty="0" smtClean="0"/>
              <a:t>nowledge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8150225" cy="3352800"/>
          </a:xfrm>
          <a:noFill/>
          <a:ln/>
        </p:spPr>
        <p:txBody>
          <a:bodyPr/>
          <a:lstStyle/>
          <a:p>
            <a:r>
              <a:rPr lang="en-US" dirty="0" smtClean="0"/>
              <a:t>“Open book” management</a:t>
            </a:r>
          </a:p>
          <a:p>
            <a:pPr lvl="1"/>
            <a:r>
              <a:rPr lang="en-US" dirty="0" smtClean="0"/>
              <a:t>Numbers reflecting each employee’s work performance and production costs are generated daily</a:t>
            </a:r>
          </a:p>
          <a:p>
            <a:pPr lvl="1"/>
            <a:r>
              <a:rPr lang="en-US" dirty="0" smtClean="0"/>
              <a:t>This information is aggregated once a week and shared from top level to bottom level</a:t>
            </a:r>
          </a:p>
          <a:p>
            <a:pPr lvl="1"/>
            <a:r>
              <a:rPr lang="en-US" dirty="0" smtClean="0"/>
              <a:t>Employees receive extensive training in how to use and interpret the numbers – how to understand balance sheets, cash flows and income statements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45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Gathering and Integrating </a:t>
            </a:r>
            <a:r>
              <a:rPr lang="en-US" sz="4000" dirty="0"/>
              <a:t>E</a:t>
            </a:r>
            <a:r>
              <a:rPr lang="en-US" sz="4000" dirty="0" smtClean="0"/>
              <a:t>xternal </a:t>
            </a:r>
            <a:r>
              <a:rPr lang="en-US" sz="4000" dirty="0"/>
              <a:t>I</a:t>
            </a:r>
            <a:r>
              <a:rPr lang="en-US" sz="4000" dirty="0" smtClean="0"/>
              <a:t>nformation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665413"/>
            <a:ext cx="8150225" cy="3201987"/>
          </a:xfrm>
          <a:noFill/>
          <a:ln/>
        </p:spPr>
        <p:txBody>
          <a:bodyPr/>
          <a:lstStyle/>
          <a:p>
            <a:r>
              <a:rPr lang="en-US" dirty="0" smtClean="0"/>
              <a:t>Awareness of environmental trends and events</a:t>
            </a:r>
          </a:p>
          <a:p>
            <a:pPr lvl="1"/>
            <a:r>
              <a:rPr lang="en-US" dirty="0" smtClean="0"/>
              <a:t>Internet accelerates the speed with which useful information can be located</a:t>
            </a:r>
          </a:p>
          <a:p>
            <a:pPr lvl="1"/>
            <a:r>
              <a:rPr lang="en-US" dirty="0" smtClean="0"/>
              <a:t>“Garden variety” traditional sources for acquisition of external information</a:t>
            </a:r>
          </a:p>
          <a:p>
            <a:pPr lvl="1"/>
            <a:r>
              <a:rPr lang="en-US" dirty="0" smtClean="0"/>
              <a:t>Benchmarking</a:t>
            </a:r>
          </a:p>
          <a:p>
            <a:pPr lvl="1"/>
            <a:r>
              <a:rPr lang="en-US" dirty="0" smtClean="0"/>
              <a:t>Focus directly on customers for information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1925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Challenging the Status quo and Enabling </a:t>
            </a:r>
            <a:r>
              <a:rPr lang="en-US" sz="4000" dirty="0"/>
              <a:t>C</a:t>
            </a:r>
            <a:r>
              <a:rPr lang="en-US" sz="4000" dirty="0" smtClean="0"/>
              <a:t>reativity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01963"/>
            <a:ext cx="8229600" cy="2636837"/>
          </a:xfrm>
          <a:noFill/>
          <a:ln/>
        </p:spPr>
        <p:txBody>
          <a:bodyPr/>
          <a:lstStyle/>
          <a:p>
            <a:r>
              <a:rPr lang="en-US" dirty="0" smtClean="0"/>
              <a:t>Challenging the status quo</a:t>
            </a:r>
          </a:p>
          <a:p>
            <a:pPr lvl="1"/>
            <a:r>
              <a:rPr lang="en-US" dirty="0" smtClean="0"/>
              <a:t>Create a sense of urgency</a:t>
            </a:r>
          </a:p>
          <a:p>
            <a:pPr lvl="1"/>
            <a:r>
              <a:rPr lang="en-US" dirty="0" smtClean="0"/>
              <a:t>Establish a “culture of dissent”</a:t>
            </a:r>
          </a:p>
          <a:p>
            <a:pPr lvl="1"/>
            <a:r>
              <a:rPr lang="en-US" dirty="0" smtClean="0"/>
              <a:t>Foster a culture that encourages risk taking </a:t>
            </a:r>
          </a:p>
          <a:p>
            <a:pPr lvl="1"/>
            <a:r>
              <a:rPr lang="en-US" dirty="0" smtClean="0"/>
              <a:t>Cultivate culture of experimentation and curiosity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Creating an Ethical Organization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>
                <a:cs typeface="Arial" charset="0"/>
              </a:rPr>
              <a:t>Organizational ethics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the values, attitudes, and behavioral patterns that define an organization’s operating culture and that determine what an organization holds as acceptable behavior.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cs typeface="Arial" charset="0"/>
              </a:rPr>
              <a:t>Ethical orientation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the practices that firms use to promote an ethical business culture, including ethical role models, corporate credos and codes of conduct, ethically-based reward and evaluation systems, and consistently enforced ethical policies and procedures.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cs typeface="Arial" charset="0"/>
              </a:rPr>
              <a:t>Ethical values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Shape the search for opportunities, the design organizational systems and the decision-making process used by individuals and groups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cs typeface="Arial" charset="0"/>
              </a:rPr>
              <a:t>Provide a common frame of reference that serves as a unifying force</a:t>
            </a:r>
          </a:p>
          <a:p>
            <a:pPr lvl="1"/>
            <a:endParaRPr lang="en-US" dirty="0" smtClean="0"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/>
          </p:cNvSpPr>
          <p:nvPr>
            <p:ph type="title"/>
          </p:nvPr>
        </p:nvSpPr>
        <p:spPr>
          <a:xfrm>
            <a:off x="457200" y="131445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Integrity-Based vs. Compliance-Based Approaches</a:t>
            </a:r>
          </a:p>
        </p:txBody>
      </p:sp>
      <p:sp>
        <p:nvSpPr>
          <p:cNvPr id="45059" name="Rectangle 5"/>
          <p:cNvSpPr>
            <a:spLocks noGrp="1"/>
          </p:cNvSpPr>
          <p:nvPr>
            <p:ph type="body" idx="1"/>
          </p:nvPr>
        </p:nvSpPr>
        <p:spPr>
          <a:xfrm>
            <a:off x="457200" y="2697163"/>
            <a:ext cx="8229600" cy="36274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Compliance-based ethics programs</a:t>
            </a:r>
          </a:p>
          <a:p>
            <a:pPr lvl="1"/>
            <a:r>
              <a:rPr lang="en-US" dirty="0" smtClean="0">
                <a:cs typeface="Arial" charset="0"/>
              </a:rPr>
              <a:t>programs for building ethical organizations that have the goal of preventing, detecting, and punishing legal violations.</a:t>
            </a:r>
          </a:p>
          <a:p>
            <a:r>
              <a:rPr lang="en-US" dirty="0" smtClean="0">
                <a:cs typeface="Arial" charset="0"/>
              </a:rPr>
              <a:t>Integrity-based ethics programs</a:t>
            </a:r>
          </a:p>
          <a:p>
            <a:pPr lvl="1"/>
            <a:r>
              <a:rPr lang="en-US" dirty="0" smtClean="0">
                <a:cs typeface="Arial" charset="0"/>
              </a:rPr>
              <a:t>programs for building ethical organizations that combine a concern for law with an emphasis on managerial responsibility for ethical behavior.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Approaches to Ethics Management</a:t>
            </a:r>
          </a:p>
        </p:txBody>
      </p:sp>
      <p:pic>
        <p:nvPicPr>
          <p:cNvPr id="48131" name="Picture 6" descr="des30417_1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92350"/>
            <a:ext cx="8915400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Key Elements of Highly </a:t>
            </a:r>
            <a:br>
              <a:rPr lang="en-US" sz="4000" dirty="0" smtClean="0"/>
            </a:br>
            <a:r>
              <a:rPr lang="en-US" sz="4000" dirty="0" smtClean="0"/>
              <a:t>Ethical Organizations</a:t>
            </a:r>
          </a:p>
        </p:txBody>
      </p:sp>
      <p:sp>
        <p:nvSpPr>
          <p:cNvPr id="49155" name="Rectangle 5"/>
          <p:cNvSpPr>
            <a:spLocks noGrp="1"/>
          </p:cNvSpPr>
          <p:nvPr>
            <p:ph type="body" idx="1"/>
          </p:nvPr>
        </p:nvSpPr>
        <p:spPr>
          <a:xfrm>
            <a:off x="762000" y="3078163"/>
            <a:ext cx="7696200" cy="26368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Role models</a:t>
            </a:r>
          </a:p>
          <a:p>
            <a:r>
              <a:rPr lang="en-US" dirty="0" smtClean="0">
                <a:cs typeface="Arial" charset="0"/>
              </a:rPr>
              <a:t>Corporate credos and codes of conduct</a:t>
            </a:r>
          </a:p>
          <a:p>
            <a:r>
              <a:rPr lang="en-US" dirty="0" smtClean="0">
                <a:cs typeface="Arial" charset="0"/>
              </a:rPr>
              <a:t>Reward and evaluation systems</a:t>
            </a:r>
          </a:p>
          <a:p>
            <a:r>
              <a:rPr lang="en-US" dirty="0" smtClean="0">
                <a:cs typeface="Arial" charset="0"/>
              </a:rPr>
              <a:t>Policies and procedures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45004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B. Functional structure is often f</a:t>
            </a:r>
            <a:r>
              <a:rPr lang="en-US" sz="2200" dirty="0" smtClean="0">
                <a:latin typeface="+mn-lt"/>
              </a:rPr>
              <a:t>ound where there are multiple unrelated products or services, low production volume, and some vertical integration.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2514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ja-JP" sz="2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Which of the following statements about organizational structure is NOT true</a:t>
            </a:r>
            <a:r>
              <a:rPr kumimoji="0" lang="en-US" altLang="ja-JP" sz="2200" i="0" u="none" strike="noStrike" cap="none" normalizeH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?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 </a:t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kumimoji="0" lang="en-US" altLang="ja-JP" sz="220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>A. </a:t>
            </a:r>
            <a:r>
              <a:rPr lang="en-US" sz="2200" dirty="0" smtClean="0">
                <a:latin typeface="+mn-lt"/>
              </a:rPr>
              <a:t>Simple structure is the oldest and most common organizational form</a:t>
            </a:r>
            <a: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kumimoji="0" lang="en-US" altLang="ja-JP" sz="22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Mincho" pitchFamily="49" charset="-128"/>
                <a:cs typeface="Times New Roman" pitchFamily="18" charset="0"/>
              </a:rPr>
            </a:br>
            <a:endParaRPr kumimoji="0" lang="en-US" altLang="ja-JP" sz="2200" i="0" u="none" strike="noStrike" cap="none" normalizeH="0" baseline="0" dirty="0" smtClean="0">
              <a:ln>
                <a:noFill/>
              </a:ln>
              <a:effectLst/>
              <a:latin typeface="+mn-lt"/>
              <a:ea typeface="MS Mincho" pitchFamily="49" charset="-128"/>
              <a:cs typeface="Times New Roman" pitchFamily="18" charset="0"/>
            </a:endParaRPr>
          </a:p>
          <a:p>
            <a:endParaRPr lang="en-US" altLang="ja-JP" sz="2200" dirty="0" smtClean="0">
              <a:latin typeface="+mn-lt"/>
              <a:ea typeface="MS Mincho" pitchFamily="49" charset="-128"/>
              <a:cs typeface="Times New Roman" pitchFamily="18" charset="0"/>
            </a:endParaRPr>
          </a:p>
          <a:p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/>
            </a:r>
            <a:b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</a:br>
            <a:r>
              <a:rPr lang="en-US" altLang="ja-JP" sz="2200" dirty="0" smtClean="0">
                <a:latin typeface="+mn-lt"/>
                <a:ea typeface="MS Mincho" pitchFamily="49" charset="-128"/>
                <a:cs typeface="Times New Roman" pitchFamily="18" charset="0"/>
              </a:rPr>
              <a:t>C. In divisional structure, d</a:t>
            </a:r>
            <a:r>
              <a:rPr lang="en-US" sz="2200" dirty="0" smtClean="0">
                <a:latin typeface="+mn-lt"/>
              </a:rPr>
              <a:t>ivisions are relatively autonomous and consist of products and services that are different from those of other divisions</a:t>
            </a:r>
          </a:p>
          <a:p>
            <a:r>
              <a:rPr lang="en-US" sz="2200" dirty="0" smtClean="0">
                <a:latin typeface="+mn-lt"/>
              </a:rPr>
              <a:t>D. Individuals who work in a matrix organization become responsible to both the project manager and the functional area manager. </a:t>
            </a:r>
            <a:endParaRPr kumimoji="0" lang="en-US" altLang="ja-JP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Picture 7" descr="2010-02-04-Questio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660400"/>
            <a:ext cx="1504950" cy="200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57600" y="1498600"/>
            <a:ext cx="327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What is Leadership?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2013"/>
            <a:ext cx="8150225" cy="1373187"/>
          </a:xfrm>
          <a:noFill/>
          <a:ln/>
        </p:spPr>
        <p:txBody>
          <a:bodyPr/>
          <a:lstStyle/>
          <a:p>
            <a:r>
              <a:rPr lang="en-US" dirty="0" smtClean="0"/>
              <a:t>Leadership is the process of </a:t>
            </a:r>
            <a:r>
              <a:rPr lang="en-US" b="1" u="sng" dirty="0" smtClean="0"/>
              <a:t>transforming organization from what they are to what the leader would have them become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3074" name="Picture 2" descr="http://www.legacee.com/Assets/LeaderImages/TFLeadership/ArrowL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36471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3401" y="2133600"/>
            <a:ext cx="4800600" cy="402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Leadership is</a:t>
            </a:r>
          </a:p>
          <a:p>
            <a:pPr lvl="1"/>
            <a:r>
              <a:rPr lang="en-US" dirty="0" smtClean="0"/>
              <a:t>Proactive</a:t>
            </a:r>
          </a:p>
          <a:p>
            <a:pPr lvl="1"/>
            <a:r>
              <a:rPr lang="en-US" dirty="0" smtClean="0"/>
              <a:t>Goal-oriented</a:t>
            </a:r>
          </a:p>
          <a:p>
            <a:pPr lvl="1"/>
            <a:r>
              <a:rPr lang="en-US" dirty="0" smtClean="0"/>
              <a:t>Focused on the creation and implementation of a creative 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Leadership: Three Interdependent Activities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5763"/>
            <a:ext cx="8229600" cy="2865437"/>
          </a:xfrm>
        </p:spPr>
        <p:txBody>
          <a:bodyPr/>
          <a:lstStyle/>
          <a:p>
            <a:r>
              <a:rPr lang="en-US" dirty="0" smtClean="0"/>
              <a:t>Successful leaders must recognize three interdependent activities</a:t>
            </a:r>
            <a:endParaRPr lang="en-US" sz="2500" dirty="0" smtClean="0"/>
          </a:p>
          <a:p>
            <a:pPr lvl="1"/>
            <a:r>
              <a:rPr lang="en-US" sz="2400" b="1" u="sng" dirty="0" smtClean="0"/>
              <a:t>Setting a direction</a:t>
            </a:r>
            <a:endParaRPr lang="en-US" sz="2400" b="1" u="sng" dirty="0" smtClean="0"/>
          </a:p>
          <a:p>
            <a:pPr lvl="1"/>
            <a:r>
              <a:rPr lang="en-US" sz="2400" b="1" u="sng" dirty="0" smtClean="0"/>
              <a:t>Designing the organization</a:t>
            </a:r>
            <a:endParaRPr lang="en-US" sz="2400" b="1" u="sng" dirty="0" smtClean="0"/>
          </a:p>
          <a:p>
            <a:pPr lvl="1"/>
            <a:r>
              <a:rPr lang="en-US" sz="2400" b="1" u="sng" dirty="0" smtClean="0"/>
              <a:t>Nurturing culture dedicated to excellence and ethical behavior</a:t>
            </a:r>
            <a:endParaRPr lang="en-US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Setting a Direction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2013"/>
            <a:ext cx="8150225" cy="4040187"/>
          </a:xfrm>
          <a:noFill/>
          <a:ln/>
        </p:spPr>
        <p:txBody>
          <a:bodyPr/>
          <a:lstStyle/>
          <a:p>
            <a:r>
              <a:rPr lang="en-US" sz="2500" dirty="0" smtClean="0"/>
              <a:t>Scan environment to develop</a:t>
            </a:r>
          </a:p>
          <a:p>
            <a:pPr lvl="1"/>
            <a:r>
              <a:rPr lang="en-US" sz="2200" dirty="0" smtClean="0"/>
              <a:t>Knowledge of </a:t>
            </a:r>
            <a:r>
              <a:rPr lang="en-US" sz="2200" b="1" u="sng" dirty="0" smtClean="0"/>
              <a:t>all </a:t>
            </a:r>
            <a:r>
              <a:rPr lang="en-US" sz="2200" b="1" u="sng" dirty="0" err="1" smtClean="0"/>
              <a:t>stakholders</a:t>
            </a:r>
            <a:endParaRPr lang="en-US" sz="2200" b="1" u="sng" dirty="0" smtClean="0"/>
          </a:p>
          <a:p>
            <a:pPr lvl="1"/>
            <a:r>
              <a:rPr lang="en-US" sz="2200" dirty="0" smtClean="0"/>
              <a:t>Knowledge </a:t>
            </a:r>
            <a:r>
              <a:rPr lang="en-US" sz="2200" dirty="0" smtClean="0"/>
              <a:t>of </a:t>
            </a:r>
            <a:r>
              <a:rPr lang="en-US" sz="2200" b="1" u="sng" dirty="0" smtClean="0"/>
              <a:t>salient environmental trends and events</a:t>
            </a:r>
            <a:endParaRPr lang="en-US" sz="2200" dirty="0" smtClean="0"/>
          </a:p>
          <a:p>
            <a:r>
              <a:rPr lang="en-US" sz="2500" dirty="0" smtClean="0"/>
              <a:t>Integrate that knowledge into a vision of what the organization could become</a:t>
            </a:r>
          </a:p>
          <a:p>
            <a:r>
              <a:rPr lang="en-US" sz="2500" dirty="0" smtClean="0"/>
              <a:t>Required capacities</a:t>
            </a:r>
          </a:p>
          <a:p>
            <a:pPr lvl="1"/>
            <a:r>
              <a:rPr lang="en-US" sz="2200" dirty="0" smtClean="0"/>
              <a:t>Solve increasingly complex problems </a:t>
            </a:r>
          </a:p>
          <a:p>
            <a:pPr lvl="1"/>
            <a:r>
              <a:rPr lang="en-US" sz="2200" dirty="0" smtClean="0"/>
              <a:t>Be proactive in approach</a:t>
            </a:r>
          </a:p>
          <a:p>
            <a:pPr lvl="1"/>
            <a:r>
              <a:rPr lang="en-US" sz="2200" dirty="0" smtClean="0"/>
              <a:t>Develop viable strategic options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0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Designing the Organization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267200"/>
          </a:xfrm>
          <a:noFill/>
          <a:ln/>
        </p:spPr>
        <p:txBody>
          <a:bodyPr/>
          <a:lstStyle/>
          <a:p>
            <a:r>
              <a:rPr lang="en-US" dirty="0" smtClean="0"/>
              <a:t>Difficulties in implementing the leaders’ vision and strategies</a:t>
            </a:r>
          </a:p>
          <a:p>
            <a:pPr lvl="1"/>
            <a:r>
              <a:rPr lang="en-US" dirty="0" smtClean="0"/>
              <a:t>Lack of understanding of </a:t>
            </a:r>
            <a:r>
              <a:rPr lang="en-US" b="1" u="sng" dirty="0" smtClean="0"/>
              <a:t>responsibility and accountability</a:t>
            </a:r>
            <a:r>
              <a:rPr lang="en-US" dirty="0" smtClean="0"/>
              <a:t> </a:t>
            </a:r>
            <a:r>
              <a:rPr lang="en-US" dirty="0" smtClean="0"/>
              <a:t>among managers</a:t>
            </a:r>
          </a:p>
          <a:p>
            <a:pPr lvl="1"/>
            <a:r>
              <a:rPr lang="en-US" dirty="0" smtClean="0"/>
              <a:t>Reward systems that do not motivate individuals and groups toward desired organizational goals</a:t>
            </a:r>
          </a:p>
          <a:p>
            <a:pPr lvl="1"/>
            <a:r>
              <a:rPr lang="en-US" dirty="0" smtClean="0"/>
              <a:t>Inadequate or inappropriate budgeting and control systems</a:t>
            </a:r>
          </a:p>
          <a:p>
            <a:pPr lvl="1"/>
            <a:r>
              <a:rPr lang="en-US" dirty="0" smtClean="0"/>
              <a:t>Insufficient mechanisms to </a:t>
            </a:r>
            <a:r>
              <a:rPr lang="en-US" b="1" u="sng" dirty="0" smtClean="0"/>
              <a:t>coordinate and integrate activities</a:t>
            </a:r>
            <a:r>
              <a:rPr lang="en-US" dirty="0" smtClean="0"/>
              <a:t> </a:t>
            </a:r>
            <a:r>
              <a:rPr lang="en-US" dirty="0" smtClean="0"/>
              <a:t>activities across the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Nurturing a Culture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055813"/>
            <a:ext cx="8074025" cy="4421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In nurturing a culture dedicated to </a:t>
            </a:r>
            <a:r>
              <a:rPr lang="en-US" sz="2500" b="1" u="sng" dirty="0" smtClean="0"/>
              <a:t>excellence</a:t>
            </a:r>
            <a:r>
              <a:rPr lang="en-US" sz="2500" dirty="0" smtClean="0"/>
              <a:t> </a:t>
            </a:r>
            <a:r>
              <a:rPr lang="en-US" sz="2500" dirty="0" smtClean="0"/>
              <a:t>and </a:t>
            </a:r>
            <a:r>
              <a:rPr lang="en-US" sz="2500" b="1" u="sng" dirty="0" smtClean="0"/>
              <a:t>ethical</a:t>
            </a:r>
            <a:r>
              <a:rPr lang="en-US" sz="2500" dirty="0" smtClean="0"/>
              <a:t> </a:t>
            </a:r>
            <a:r>
              <a:rPr lang="en-US" sz="2500" dirty="0" smtClean="0"/>
              <a:t>behavior, managers and top executives must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Accept personal responsibility for developing and strengthening ethical behavior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Consistently demonstrate that such behavior is central to the vision and mission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Develop and reinforce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Role models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Corporate credos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Codes of conduct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Reward and evaluation systems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Policies and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Overcoming Barriers to Change and the Effective Use of Power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42687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Reasons why organizations and managers at all levels are prone to inertia and are slow to learn, adapt, and change</a:t>
            </a:r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Vested in the status quo</a:t>
            </a:r>
            <a:endParaRPr lang="en-US" b="1" u="sng" dirty="0" smtClean="0"/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Systemic barriers</a:t>
            </a:r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Behavioral barriers</a:t>
            </a:r>
            <a:endParaRPr lang="en-US" b="1" u="sng" dirty="0"/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Political barriers</a:t>
            </a:r>
            <a:endParaRPr lang="en-US" b="1" u="sng" dirty="0"/>
          </a:p>
          <a:p>
            <a:pPr lvl="1">
              <a:lnSpc>
                <a:spcPct val="90000"/>
              </a:lnSpc>
            </a:pPr>
            <a:r>
              <a:rPr lang="en-US" b="1" u="sng" dirty="0" smtClean="0"/>
              <a:t>Personal time constraints</a:t>
            </a:r>
            <a:endParaRPr lang="en-US" b="1" u="sng" dirty="0"/>
          </a:p>
          <a:p>
            <a:pPr>
              <a:lnSpc>
                <a:spcPct val="90000"/>
              </a:lnSpc>
            </a:pPr>
            <a:r>
              <a:rPr lang="en-US" dirty="0" smtClean="0"/>
              <a:t>Requires effective use of </a:t>
            </a:r>
            <a:r>
              <a:rPr lang="en-US" b="1" u="sng" dirty="0" smtClean="0"/>
              <a:t>power</a:t>
            </a:r>
            <a:r>
              <a:rPr lang="en-US" dirty="0" smtClean="0"/>
              <a:t> </a:t>
            </a:r>
            <a:r>
              <a:rPr lang="en-US" dirty="0" smtClean="0"/>
              <a:t>to overcome barriers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1185</Words>
  <Application>Microsoft Office PowerPoint</Application>
  <PresentationFormat>On-screen Show (4:3)</PresentationFormat>
  <Paragraphs>204</Paragraphs>
  <Slides>27</Slides>
  <Notes>16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Constantia</vt:lpstr>
      <vt:lpstr>HGP明朝E</vt:lpstr>
      <vt:lpstr>MS Mincho</vt:lpstr>
      <vt:lpstr>Tahoma</vt:lpstr>
      <vt:lpstr>Times New Roman</vt:lpstr>
      <vt:lpstr>Wingdings</vt:lpstr>
      <vt:lpstr>Wingdings 2</vt:lpstr>
      <vt:lpstr>Flow</vt:lpstr>
      <vt:lpstr>Photo Editor Photo</vt:lpstr>
      <vt:lpstr>Strategic Leadership:  Creating a Learning Organization and an Ethical Organization</vt:lpstr>
      <vt:lpstr>QUESTION</vt:lpstr>
      <vt:lpstr>PowerPoint Presentation</vt:lpstr>
      <vt:lpstr>What is Leadership?</vt:lpstr>
      <vt:lpstr>Leadership: Three Interdependent Activities</vt:lpstr>
      <vt:lpstr>Setting a Direction</vt:lpstr>
      <vt:lpstr>Designing the Organization</vt:lpstr>
      <vt:lpstr>Nurturing a Culture</vt:lpstr>
      <vt:lpstr>Overcoming Barriers to Change and the Effective Use of Power</vt:lpstr>
      <vt:lpstr>PowerPoint Presentation</vt:lpstr>
      <vt:lpstr>PowerPoint Presentation</vt:lpstr>
      <vt:lpstr>Emotional Intelligence</vt:lpstr>
      <vt:lpstr>PowerPoint Presentation</vt:lpstr>
      <vt:lpstr>PowerPoint Presentation</vt:lpstr>
      <vt:lpstr>PowerPoint Presentation</vt:lpstr>
      <vt:lpstr>Developing a Learning Organization</vt:lpstr>
      <vt:lpstr>Developing a Learning Organization</vt:lpstr>
      <vt:lpstr>Inspiring and Motivating People with a Mission or Purpose</vt:lpstr>
      <vt:lpstr>Empowering Employees at All Levels</vt:lpstr>
      <vt:lpstr>Empowering Employees at All Levels</vt:lpstr>
      <vt:lpstr>Accumulating and Sharing Internal Knowledge</vt:lpstr>
      <vt:lpstr>Gathering and Integrating External Information</vt:lpstr>
      <vt:lpstr>Challenging the Status quo and Enabling Creativity</vt:lpstr>
      <vt:lpstr>Creating an Ethical Organization</vt:lpstr>
      <vt:lpstr>Integrity-Based vs. Compliance-Based Approaches</vt:lpstr>
      <vt:lpstr>Approaches to Ethics Management</vt:lpstr>
      <vt:lpstr>Key Elements of Highly  Ethical Organizations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403</cp:revision>
  <dcterms:created xsi:type="dcterms:W3CDTF">2006-08-16T00:00:00Z</dcterms:created>
  <dcterms:modified xsi:type="dcterms:W3CDTF">2015-11-30T20:09:45Z</dcterms:modified>
</cp:coreProperties>
</file>