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1"/>
  </p:notesMasterIdLst>
  <p:handoutMasterIdLst>
    <p:handoutMasterId r:id="rId12"/>
  </p:handoutMasterIdLst>
  <p:sldIdLst>
    <p:sldId id="312" r:id="rId5"/>
    <p:sldId id="304" r:id="rId6"/>
    <p:sldId id="282" r:id="rId7"/>
    <p:sldId id="324" r:id="rId8"/>
    <p:sldId id="323" r:id="rId9"/>
    <p:sldId id="297" r:id="rId10"/>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B7F45C-510A-6296-AB8E-AED02D038B70}" v="7" dt="2025-03-20T02:35:14.358"/>
    <p1510:client id="{189891F0-51D5-46FA-9CCB-B0F2ED77EB16}" v="306" dt="2025-03-20T02:57:41.812"/>
    <p1510:client id="{38B77A19-A726-464B-849A-D5DF91D24247}" v="299" dt="2025-03-20T03:00:39.834"/>
    <p1510:client id="{75D103AD-7161-4A88-A1A2-27C6A8D6C312}" v="132" dt="2025-03-20T02:57:58.643"/>
    <p1510:client id="{F04281FC-C9F9-4F36-5BC0-C1429F17FA22}" v="92" dt="2025-03-20T02:53:39.322"/>
    <p1510:client id="{F9868367-3E49-455A-A4C2-AB76A1B2D967}" v="24" dt="2025-03-20T02:57:56.533"/>
  </p1510:revLst>
</p1510:revInfo>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88" autoAdjust="0"/>
  </p:normalViewPr>
  <p:slideViewPr>
    <p:cSldViewPr snapToGrid="0" snapToObjects="1">
      <p:cViewPr>
        <p:scale>
          <a:sx n="80" d="100"/>
          <a:sy n="80" d="100"/>
        </p:scale>
        <p:origin x="136" y="40"/>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2025</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000AE8-87A1-7D31-6BA9-50CD3A62A23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45F1E51-5FC1-7F60-366C-B6C182DDBCA3}"/>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CF57DE31-8C21-B46E-BF0E-4E14689AA4C8}"/>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801486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89" y="321130"/>
            <a:ext cx="6392421" cy="4644275"/>
          </a:xfrm>
        </p:spPr>
        <p:txBody>
          <a:bodyPr anchor="ctr"/>
          <a:lstStyle/>
          <a:p>
            <a:pPr>
              <a:lnSpc>
                <a:spcPct val="150000"/>
              </a:lnSpc>
            </a:pPr>
            <a:r>
              <a:rPr lang="en-US" dirty="0"/>
              <a:t> AI RESEARCH</a:t>
            </a:r>
            <a:br>
              <a:rPr lang="en-US" dirty="0"/>
            </a:br>
            <a:br>
              <a:rPr lang="en-US" dirty="0">
                <a:solidFill>
                  <a:schemeClr val="tx1"/>
                </a:solidFill>
              </a:rPr>
            </a:br>
            <a:r>
              <a:rPr lang="en-US" sz="2000" b="0" dirty="0">
                <a:solidFill>
                  <a:schemeClr val="tx1"/>
                </a:solidFill>
              </a:rPr>
              <a:t>- Rayniesha SHIVA </a:t>
            </a:r>
            <a:r>
              <a:rPr lang="en-US" sz="2000" b="0" dirty="0" err="1">
                <a:solidFill>
                  <a:schemeClr val="tx1"/>
                </a:solidFill>
              </a:rPr>
              <a:t>tp070628</a:t>
            </a:r>
            <a:br>
              <a:rPr lang="en-US" sz="2000" b="0" dirty="0">
                <a:solidFill>
                  <a:schemeClr val="tx1"/>
                </a:solidFill>
              </a:rPr>
            </a:br>
            <a:r>
              <a:rPr lang="en-US" sz="2000" b="0" dirty="0">
                <a:solidFill>
                  <a:schemeClr val="tx1"/>
                </a:solidFill>
              </a:rPr>
              <a:t>- </a:t>
            </a:r>
            <a:r>
              <a:rPr lang="en-US" sz="2000" b="0" dirty="0" err="1">
                <a:solidFill>
                  <a:schemeClr val="tx1"/>
                </a:solidFill>
              </a:rPr>
              <a:t>MIVEDHAA</a:t>
            </a:r>
            <a:r>
              <a:rPr lang="en-US" sz="2000" b="0" dirty="0">
                <a:solidFill>
                  <a:schemeClr val="tx1"/>
                </a:solidFill>
              </a:rPr>
              <a:t> </a:t>
            </a:r>
            <a:r>
              <a:rPr lang="en-US" sz="2000" b="0" dirty="0" err="1">
                <a:solidFill>
                  <a:schemeClr val="tx1"/>
                </a:solidFill>
              </a:rPr>
              <a:t>SUNDERAJ</a:t>
            </a:r>
            <a:r>
              <a:rPr lang="en-US" sz="2000" b="0" dirty="0">
                <a:solidFill>
                  <a:schemeClr val="tx1"/>
                </a:solidFill>
              </a:rPr>
              <a:t> </a:t>
            </a:r>
            <a:r>
              <a:rPr lang="en-US" sz="2000" b="0" dirty="0" err="1">
                <a:solidFill>
                  <a:schemeClr val="tx1"/>
                </a:solidFill>
              </a:rPr>
              <a:t>TP068631</a:t>
            </a:r>
            <a:br>
              <a:rPr lang="en-US" sz="2000" b="0" dirty="0">
                <a:solidFill>
                  <a:schemeClr val="tx1"/>
                </a:solidFill>
              </a:rPr>
            </a:br>
            <a:r>
              <a:rPr lang="en-US" sz="2000" b="0" dirty="0">
                <a:solidFill>
                  <a:schemeClr val="tx1"/>
                </a:solidFill>
              </a:rPr>
              <a:t>- AZEEZA </a:t>
            </a:r>
            <a:r>
              <a:rPr lang="en-US" sz="2000" b="0" dirty="0" err="1">
                <a:solidFill>
                  <a:schemeClr val="tx1"/>
                </a:solidFill>
              </a:rPr>
              <a:t>TP077634</a:t>
            </a:r>
            <a:br>
              <a:rPr lang="en-US" sz="2000" b="0" dirty="0">
                <a:solidFill>
                  <a:schemeClr val="tx1"/>
                </a:solidFill>
              </a:rPr>
            </a:br>
            <a:r>
              <a:rPr lang="en-US" sz="2000" b="0" dirty="0">
                <a:solidFill>
                  <a:schemeClr val="tx1"/>
                </a:solidFill>
              </a:rPr>
              <a:t>- ESHAAL IRSHAD </a:t>
            </a:r>
            <a:r>
              <a:rPr lang="en-US" sz="2000" b="0" dirty="0" err="1">
                <a:solidFill>
                  <a:schemeClr val="tx1"/>
                </a:solidFill>
              </a:rPr>
              <a:t>TP077658</a:t>
            </a:r>
            <a:br>
              <a:rPr lang="en-US" sz="2000" b="0" dirty="0">
                <a:solidFill>
                  <a:schemeClr val="tx1"/>
                </a:solidFill>
              </a:rPr>
            </a:br>
            <a:r>
              <a:rPr lang="en-US" sz="2000" b="0" dirty="0">
                <a:solidFill>
                  <a:schemeClr val="tx1"/>
                </a:solidFill>
              </a:rPr>
              <a:t>- </a:t>
            </a:r>
            <a:r>
              <a:rPr lang="en-US" sz="2000" b="0" dirty="0" err="1">
                <a:solidFill>
                  <a:schemeClr val="tx1"/>
                </a:solidFill>
              </a:rPr>
              <a:t>SHUHD</a:t>
            </a:r>
            <a:r>
              <a:rPr lang="en-US" sz="2000" b="0" dirty="0">
                <a:solidFill>
                  <a:schemeClr val="tx1"/>
                </a:solidFill>
              </a:rPr>
              <a:t> FADHL </a:t>
            </a:r>
            <a:r>
              <a:rPr lang="en-US" sz="2000" b="0" dirty="0" err="1">
                <a:solidFill>
                  <a:schemeClr val="tx1"/>
                </a:solidFill>
              </a:rPr>
              <a:t>tP076842</a:t>
            </a:r>
            <a:br>
              <a:rPr lang="en-US" sz="2000" b="0" dirty="0">
                <a:solidFill>
                  <a:schemeClr val="tx1"/>
                </a:solidFill>
              </a:rPr>
            </a:br>
            <a:r>
              <a:rPr lang="en-US" sz="2000" b="0" dirty="0">
                <a:solidFill>
                  <a:schemeClr val="tx1"/>
                </a:solidFill>
              </a:rPr>
              <a:t>- </a:t>
            </a:r>
            <a:r>
              <a:rPr lang="en-US" sz="2000" b="0" dirty="0" err="1">
                <a:solidFill>
                  <a:schemeClr val="tx1"/>
                </a:solidFill>
              </a:rPr>
              <a:t>RESHMEECA</a:t>
            </a:r>
            <a:r>
              <a:rPr lang="en-US" sz="2000" b="0" dirty="0">
                <a:solidFill>
                  <a:schemeClr val="tx1"/>
                </a:solidFill>
              </a:rPr>
              <a:t> SHIVA </a:t>
            </a:r>
            <a:r>
              <a:rPr lang="en-US" sz="2000" b="0" dirty="0" err="1">
                <a:solidFill>
                  <a:schemeClr val="tx1"/>
                </a:solidFill>
              </a:rPr>
              <a:t>TP070625</a:t>
            </a:r>
            <a:endParaRPr lang="en-US" dirty="0">
              <a:solidFill>
                <a:schemeClr val="tx1"/>
              </a:solidFill>
            </a:endParaRPr>
          </a:p>
        </p:txBody>
      </p:sp>
    </p:spTree>
    <p:extLst>
      <p:ext uri="{BB962C8B-B14F-4D97-AF65-F5344CB8AC3E}">
        <p14:creationId xmlns:p14="http://schemas.microsoft.com/office/powerpoint/2010/main" val="2202437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180753" y="25437"/>
            <a:ext cx="8534400" cy="1204452"/>
          </a:xfrm>
        </p:spPr>
        <p:txBody>
          <a:bodyPr/>
          <a:lstStyle/>
          <a:p>
            <a:r>
              <a:rPr lang="en-US" sz="3200" dirty="0"/>
              <a:t>Potential Ethical Issues in AI Research</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273392" y="1229890"/>
            <a:ext cx="9450711" cy="5436382"/>
          </a:xfrm>
        </p:spPr>
        <p:txBody>
          <a:bodyPr>
            <a:normAutofit fontScale="92500" lnSpcReduction="20000"/>
          </a:bodyPr>
          <a:lstStyle/>
          <a:p>
            <a:r>
              <a:rPr lang="en-US" sz="2000" b="1">
                <a:solidFill>
                  <a:schemeClr val="tx1"/>
                </a:solidFill>
              </a:rPr>
              <a:t>Bias in Algorithms:</a:t>
            </a:r>
          </a:p>
          <a:p>
            <a:r>
              <a:rPr lang="en-US" sz="1900">
                <a:solidFill>
                  <a:schemeClr val="accent6">
                    <a:lumMod val="60000"/>
                    <a:lumOff val="40000"/>
                  </a:schemeClr>
                </a:solidFill>
              </a:rPr>
              <a:t>Since AI systems learn from data, and if the data itself contains biases, AI can inherit and even amplify them. For example, facial recognition software has been found to have higher error rates when identifying people from minority groups, leading to discriminatory outcomes.</a:t>
            </a:r>
          </a:p>
          <a:p>
            <a:r>
              <a:rPr lang="en-US" sz="2000" b="1">
                <a:solidFill>
                  <a:schemeClr val="tx1"/>
                </a:solidFill>
              </a:rPr>
              <a:t>Explainability and Transparency:</a:t>
            </a:r>
          </a:p>
          <a:p>
            <a:r>
              <a:rPr lang="en-US" sz="1900">
                <a:solidFill>
                  <a:schemeClr val="accent6">
                    <a:lumMod val="60000"/>
                    <a:lumOff val="40000"/>
                  </a:schemeClr>
                </a:solidFill>
              </a:rPr>
              <a:t>AI models, especially deep learning systems, are often considered 'black boxes' because they make decisions in ways that are not easily understood. This lack of transparency can be problematic, especially when AI is used in critical areas such as medical diagnoses or loan approvals.</a:t>
            </a:r>
          </a:p>
          <a:p>
            <a:r>
              <a:rPr lang="en-US" sz="2000" b="1">
                <a:solidFill>
                  <a:schemeClr val="tx1"/>
                </a:solidFill>
              </a:rPr>
              <a:t>Privacy Concerns:</a:t>
            </a:r>
          </a:p>
          <a:p>
            <a:r>
              <a:rPr lang="en-US" sz="1900">
                <a:solidFill>
                  <a:schemeClr val="accent6">
                    <a:lumMod val="60000"/>
                    <a:lumOff val="40000"/>
                  </a:schemeClr>
                </a:solidFill>
              </a:rPr>
              <a:t>AI systems often require large amounts of personal data to function effectively. Without proper safeguards, this can lead to privacy breaches and misuse of sensitive information. For instance, social media platforms use AI to track user behavior for targeted advertising, sometimes without clear user consent.</a:t>
            </a:r>
          </a:p>
          <a:p>
            <a:endParaRPr lang="en-US" sz="2000"/>
          </a:p>
          <a:p>
            <a:endParaRPr lang="en-US" b="1"/>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3</a:t>
            </a:fld>
            <a:endParaRPr lang="en-US" dirty="0"/>
          </a:p>
        </p:txBody>
      </p:sp>
      <p:sp>
        <p:nvSpPr>
          <p:cNvPr id="7" name="Title 6">
            <a:extLst>
              <a:ext uri="{FF2B5EF4-FFF2-40B4-BE49-F238E27FC236}">
                <a16:creationId xmlns:a16="http://schemas.microsoft.com/office/drawing/2014/main" id="{668FE62D-0119-3E65-5EE8-EFE285B5DB9F}"/>
              </a:ext>
            </a:extLst>
          </p:cNvPr>
          <p:cNvSpPr>
            <a:spLocks noGrp="1"/>
          </p:cNvSpPr>
          <p:nvPr>
            <p:ph type="title"/>
          </p:nvPr>
        </p:nvSpPr>
        <p:spPr>
          <a:xfrm>
            <a:off x="77118" y="124132"/>
            <a:ext cx="10653823" cy="994164"/>
          </a:xfrm>
        </p:spPr>
        <p:txBody>
          <a:bodyPr/>
          <a:lstStyle/>
          <a:p>
            <a:pPr>
              <a:lnSpc>
                <a:spcPct val="200000"/>
              </a:lnSpc>
              <a:buNone/>
            </a:pPr>
            <a:r>
              <a:rPr lang="en-US" sz="1800" b="1" u="sng" dirty="0"/>
              <a:t>Slide 3: Ethical Concerns Highlighted with Examples</a:t>
            </a:r>
            <a:br>
              <a:rPr lang="en-US" sz="1800" b="1" u="sng" dirty="0"/>
            </a:br>
            <a:endParaRPr lang="en-US" sz="1400" u="sng"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5136ECAF-52EB-7A76-7F21-CA82A09402FB}"/>
              </a:ext>
            </a:extLst>
          </p:cNvPr>
          <p:cNvSpPr txBox="1"/>
          <p:nvPr/>
        </p:nvSpPr>
        <p:spPr>
          <a:xfrm>
            <a:off x="159488" y="1137684"/>
            <a:ext cx="11642652" cy="1708160"/>
          </a:xfrm>
          <a:prstGeom prst="rect">
            <a:avLst/>
          </a:prstGeom>
          <a:noFill/>
        </p:spPr>
        <p:txBody>
          <a:bodyPr wrap="square" rtlCol="0">
            <a:spAutoFit/>
          </a:bodyPr>
          <a:lstStyle/>
          <a:p>
            <a:pPr>
              <a:lnSpc>
                <a:spcPct val="150000"/>
              </a:lnSpc>
              <a:buNone/>
            </a:pPr>
            <a:r>
              <a:rPr lang="en-US" b="1" dirty="0">
                <a:latin typeface="Times New Roman" panose="02020603050405020304" pitchFamily="18" charset="0"/>
                <a:cs typeface="Times New Roman" panose="02020603050405020304" pitchFamily="18" charset="0"/>
              </a:rPr>
              <a:t>Bias in Algorithms – Amazon’s AI Recruiting Tool</a:t>
            </a:r>
          </a:p>
          <a:p>
            <a:pPr>
              <a:lnSpc>
                <a:spcPct val="150000"/>
              </a:lnSpc>
              <a:buFont typeface="Arial" panose="020B0604020202020204" pitchFamily="34" charset="0"/>
              <a:buChar char="•"/>
            </a:pPr>
            <a:r>
              <a:rPr lang="en-US" sz="2000" dirty="0">
                <a:solidFill>
                  <a:schemeClr val="accent6"/>
                </a:solidFill>
                <a:latin typeface="Times New Roman" panose="02020603050405020304" pitchFamily="18" charset="0"/>
                <a:cs typeface="Times New Roman" panose="02020603050405020304" pitchFamily="18" charset="0"/>
              </a:rPr>
              <a:t>AI trained on male-dominated resumes favored male applicants.</a:t>
            </a:r>
          </a:p>
          <a:p>
            <a:pPr>
              <a:lnSpc>
                <a:spcPct val="150000"/>
              </a:lnSpc>
              <a:buFont typeface="Arial" panose="020B0604020202020204" pitchFamily="34" charset="0"/>
              <a:buChar char="•"/>
            </a:pPr>
            <a:r>
              <a:rPr lang="en-US" sz="2000" dirty="0">
                <a:solidFill>
                  <a:schemeClr val="accent6"/>
                </a:solidFill>
                <a:latin typeface="Times New Roman" panose="02020603050405020304" pitchFamily="18" charset="0"/>
                <a:cs typeface="Times New Roman" panose="02020603050405020304" pitchFamily="18" charset="0"/>
              </a:rPr>
              <a:t>Resulted in </a:t>
            </a:r>
            <a:r>
              <a:rPr lang="en-US" sz="2000" b="1" dirty="0">
                <a:solidFill>
                  <a:schemeClr val="accent6"/>
                </a:solidFill>
                <a:latin typeface="Times New Roman" panose="02020603050405020304" pitchFamily="18" charset="0"/>
                <a:cs typeface="Times New Roman" panose="02020603050405020304" pitchFamily="18" charset="0"/>
              </a:rPr>
              <a:t>gender discrimination </a:t>
            </a:r>
            <a:r>
              <a:rPr lang="en-US" sz="2000" dirty="0">
                <a:solidFill>
                  <a:schemeClr val="accent6"/>
                </a:solidFill>
                <a:latin typeface="Times New Roman" panose="02020603050405020304" pitchFamily="18" charset="0"/>
                <a:cs typeface="Times New Roman" panose="02020603050405020304" pitchFamily="18" charset="0"/>
              </a:rPr>
              <a:t>in hiring.</a:t>
            </a:r>
          </a:p>
          <a:p>
            <a:endParaRPr lang="en-MY" dirty="0"/>
          </a:p>
        </p:txBody>
      </p:sp>
      <p:sp>
        <p:nvSpPr>
          <p:cNvPr id="13" name="TextBox 12">
            <a:extLst>
              <a:ext uri="{FF2B5EF4-FFF2-40B4-BE49-F238E27FC236}">
                <a16:creationId xmlns:a16="http://schemas.microsoft.com/office/drawing/2014/main" id="{7651040B-CC1D-27FE-042A-7DBC1FC89748}"/>
              </a:ext>
            </a:extLst>
          </p:cNvPr>
          <p:cNvSpPr txBox="1"/>
          <p:nvPr/>
        </p:nvSpPr>
        <p:spPr>
          <a:xfrm>
            <a:off x="244549" y="2626242"/>
            <a:ext cx="10983432" cy="1708160"/>
          </a:xfrm>
          <a:prstGeom prst="rect">
            <a:avLst/>
          </a:prstGeom>
          <a:noFill/>
        </p:spPr>
        <p:txBody>
          <a:bodyPr wrap="square" rtlCol="0">
            <a:spAutoFit/>
          </a:bodyPr>
          <a:lstStyle/>
          <a:p>
            <a:pPr>
              <a:lnSpc>
                <a:spcPct val="150000"/>
              </a:lnSpc>
              <a:buNone/>
            </a:pPr>
            <a:r>
              <a:rPr lang="en-US" b="1" dirty="0">
                <a:latin typeface="Times New Roman" panose="02020603050405020304" pitchFamily="18" charset="0"/>
                <a:cs typeface="Times New Roman" panose="02020603050405020304" pitchFamily="18" charset="0"/>
              </a:rPr>
              <a:t>Explainability &amp; Transparency – AI in Healthcare</a:t>
            </a:r>
          </a:p>
          <a:p>
            <a:pPr>
              <a:lnSpc>
                <a:spcPct val="150000"/>
              </a:lnSpc>
              <a:buFont typeface="Arial" panose="020B0604020202020204" pitchFamily="34" charset="0"/>
              <a:buChar char="•"/>
            </a:pPr>
            <a:r>
              <a:rPr lang="en-US" sz="2000" dirty="0">
                <a:solidFill>
                  <a:schemeClr val="accent6"/>
                </a:solidFill>
                <a:latin typeface="Times New Roman" panose="02020603050405020304" pitchFamily="18" charset="0"/>
                <a:cs typeface="Times New Roman" panose="02020603050405020304" pitchFamily="18" charset="0"/>
              </a:rPr>
              <a:t>Google’s AI gave </a:t>
            </a:r>
            <a:r>
              <a:rPr lang="en-US" sz="2000" b="1" dirty="0">
                <a:solidFill>
                  <a:schemeClr val="accent6"/>
                </a:solidFill>
                <a:latin typeface="Times New Roman" panose="02020603050405020304" pitchFamily="18" charset="0"/>
                <a:cs typeface="Times New Roman" panose="02020603050405020304" pitchFamily="18" charset="0"/>
              </a:rPr>
              <a:t>medical recommendations</a:t>
            </a:r>
            <a:r>
              <a:rPr lang="en-US" sz="2000" dirty="0">
                <a:solidFill>
                  <a:schemeClr val="accent6"/>
                </a:solidFill>
                <a:latin typeface="Times New Roman" panose="02020603050405020304" pitchFamily="18" charset="0"/>
                <a:cs typeface="Times New Roman" panose="02020603050405020304" pitchFamily="18" charset="0"/>
              </a:rPr>
              <a:t> without explaining its reasoning.</a:t>
            </a:r>
          </a:p>
          <a:p>
            <a:pPr>
              <a:lnSpc>
                <a:spcPct val="150000"/>
              </a:lnSpc>
              <a:buFont typeface="Arial" panose="020B0604020202020204" pitchFamily="34" charset="0"/>
              <a:buChar char="•"/>
            </a:pPr>
            <a:r>
              <a:rPr lang="en-US" sz="2000" dirty="0">
                <a:solidFill>
                  <a:schemeClr val="accent6"/>
                </a:solidFill>
                <a:latin typeface="Times New Roman" panose="02020603050405020304" pitchFamily="18" charset="0"/>
                <a:cs typeface="Times New Roman" panose="02020603050405020304" pitchFamily="18" charset="0"/>
              </a:rPr>
              <a:t>Doctors struggled to </a:t>
            </a:r>
            <a:r>
              <a:rPr lang="en-US" sz="2000" b="1" dirty="0">
                <a:solidFill>
                  <a:schemeClr val="accent6"/>
                </a:solidFill>
                <a:latin typeface="Times New Roman" panose="02020603050405020304" pitchFamily="18" charset="0"/>
                <a:cs typeface="Times New Roman" panose="02020603050405020304" pitchFamily="18" charset="0"/>
              </a:rPr>
              <a:t>trust and integrate</a:t>
            </a:r>
            <a:r>
              <a:rPr lang="en-US" sz="2000" dirty="0">
                <a:solidFill>
                  <a:schemeClr val="accent6"/>
                </a:solidFill>
                <a:latin typeface="Times New Roman" panose="02020603050405020304" pitchFamily="18" charset="0"/>
                <a:cs typeface="Times New Roman" panose="02020603050405020304" pitchFamily="18" charset="0"/>
              </a:rPr>
              <a:t> it into practice.</a:t>
            </a:r>
          </a:p>
          <a:p>
            <a:endParaRPr lang="en-MY" dirty="0"/>
          </a:p>
        </p:txBody>
      </p:sp>
      <p:sp>
        <p:nvSpPr>
          <p:cNvPr id="14" name="TextBox 13">
            <a:extLst>
              <a:ext uri="{FF2B5EF4-FFF2-40B4-BE49-F238E27FC236}">
                <a16:creationId xmlns:a16="http://schemas.microsoft.com/office/drawing/2014/main" id="{895DE3B2-CF19-A298-F1C2-3014D1E7B9C3}"/>
              </a:ext>
            </a:extLst>
          </p:cNvPr>
          <p:cNvSpPr txBox="1"/>
          <p:nvPr/>
        </p:nvSpPr>
        <p:spPr>
          <a:xfrm>
            <a:off x="244549" y="4143756"/>
            <a:ext cx="10486392" cy="1708160"/>
          </a:xfrm>
          <a:prstGeom prst="rect">
            <a:avLst/>
          </a:prstGeom>
          <a:noFill/>
        </p:spPr>
        <p:txBody>
          <a:bodyPr wrap="square" rtlCol="0">
            <a:spAutoFit/>
          </a:bodyPr>
          <a:lstStyle/>
          <a:p>
            <a:pPr>
              <a:lnSpc>
                <a:spcPct val="150000"/>
              </a:lnSpc>
              <a:buNone/>
            </a:pPr>
            <a:r>
              <a:rPr lang="en-MY" b="1" dirty="0">
                <a:latin typeface="Times New Roman" panose="02020603050405020304" pitchFamily="18" charset="0"/>
                <a:cs typeface="Times New Roman" panose="02020603050405020304" pitchFamily="18" charset="0"/>
              </a:rPr>
              <a:t>Privacy Concerns – Social Media &amp; Data Privacy</a:t>
            </a:r>
          </a:p>
          <a:p>
            <a:pPr>
              <a:lnSpc>
                <a:spcPct val="150000"/>
              </a:lnSpc>
              <a:buFont typeface="Arial" panose="020B0604020202020204" pitchFamily="34" charset="0"/>
              <a:buChar char="•"/>
            </a:pPr>
            <a:r>
              <a:rPr lang="en-MY" sz="2000" dirty="0">
                <a:solidFill>
                  <a:schemeClr val="accent6"/>
                </a:solidFill>
                <a:latin typeface="Times New Roman" panose="02020603050405020304" pitchFamily="18" charset="0"/>
                <a:cs typeface="Times New Roman" panose="02020603050405020304" pitchFamily="18" charset="0"/>
              </a:rPr>
              <a:t>Platforms like </a:t>
            </a:r>
            <a:r>
              <a:rPr lang="en-MY" sz="2000" b="1" dirty="0">
                <a:solidFill>
                  <a:schemeClr val="accent6"/>
                </a:solidFill>
                <a:latin typeface="Times New Roman" panose="02020603050405020304" pitchFamily="18" charset="0"/>
                <a:cs typeface="Times New Roman" panose="02020603050405020304" pitchFamily="18" charset="0"/>
              </a:rPr>
              <a:t>Facebook &amp; TikTok</a:t>
            </a:r>
            <a:r>
              <a:rPr lang="en-MY" sz="2000" dirty="0">
                <a:solidFill>
                  <a:schemeClr val="accent6"/>
                </a:solidFill>
                <a:latin typeface="Times New Roman" panose="02020603050405020304" pitchFamily="18" charset="0"/>
                <a:cs typeface="Times New Roman" panose="02020603050405020304" pitchFamily="18" charset="0"/>
              </a:rPr>
              <a:t> collect </a:t>
            </a:r>
            <a:r>
              <a:rPr lang="en-MY" sz="2000" b="1" dirty="0">
                <a:solidFill>
                  <a:schemeClr val="accent6"/>
                </a:solidFill>
                <a:latin typeface="Times New Roman" panose="02020603050405020304" pitchFamily="18" charset="0"/>
                <a:cs typeface="Times New Roman" panose="02020603050405020304" pitchFamily="18" charset="0"/>
              </a:rPr>
              <a:t>user data</a:t>
            </a:r>
            <a:r>
              <a:rPr lang="en-MY" sz="2000" dirty="0">
                <a:solidFill>
                  <a:schemeClr val="accent6"/>
                </a:solidFill>
                <a:latin typeface="Times New Roman" panose="02020603050405020304" pitchFamily="18" charset="0"/>
                <a:cs typeface="Times New Roman" panose="02020603050405020304" pitchFamily="18" charset="0"/>
              </a:rPr>
              <a:t> for targeted ads.</a:t>
            </a:r>
          </a:p>
          <a:p>
            <a:pPr>
              <a:lnSpc>
                <a:spcPct val="150000"/>
              </a:lnSpc>
              <a:buFont typeface="Arial" panose="020B0604020202020204" pitchFamily="34" charset="0"/>
              <a:buChar char="•"/>
            </a:pPr>
            <a:r>
              <a:rPr lang="en-MY" sz="2000" dirty="0">
                <a:solidFill>
                  <a:schemeClr val="accent6"/>
                </a:solidFill>
                <a:latin typeface="Times New Roman" panose="02020603050405020304" pitchFamily="18" charset="0"/>
                <a:cs typeface="Times New Roman" panose="02020603050405020304" pitchFamily="18" charset="0"/>
              </a:rPr>
              <a:t>Raises concerns about </a:t>
            </a:r>
            <a:r>
              <a:rPr lang="en-MY" sz="2000" b="1" dirty="0">
                <a:solidFill>
                  <a:schemeClr val="accent6"/>
                </a:solidFill>
                <a:latin typeface="Times New Roman" panose="02020603050405020304" pitchFamily="18" charset="0"/>
                <a:cs typeface="Times New Roman" panose="02020603050405020304" pitchFamily="18" charset="0"/>
              </a:rPr>
              <a:t>privacy violations &amp; consent</a:t>
            </a:r>
            <a:r>
              <a:rPr lang="en-MY" sz="2000" dirty="0">
                <a:solidFill>
                  <a:schemeClr val="accent6"/>
                </a:solidFill>
                <a:latin typeface="Times New Roman" panose="02020603050405020304" pitchFamily="18" charset="0"/>
                <a:cs typeface="Times New Roman" panose="02020603050405020304" pitchFamily="18" charset="0"/>
              </a:rPr>
              <a:t>.</a:t>
            </a:r>
          </a:p>
          <a:p>
            <a:endParaRPr lang="en-MY" dirty="0"/>
          </a:p>
        </p:txBody>
      </p:sp>
    </p:spTree>
    <p:extLst>
      <p:ext uri="{BB962C8B-B14F-4D97-AF65-F5344CB8AC3E}">
        <p14:creationId xmlns:p14="http://schemas.microsoft.com/office/powerpoint/2010/main" val="685681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7AFA0-D50A-A3E3-185E-B4293E7824A9}"/>
              </a:ext>
            </a:extLst>
          </p:cNvPr>
          <p:cNvSpPr>
            <a:spLocks noGrp="1"/>
          </p:cNvSpPr>
          <p:nvPr>
            <p:ph type="title"/>
          </p:nvPr>
        </p:nvSpPr>
        <p:spPr>
          <a:xfrm>
            <a:off x="2511661" y="173067"/>
            <a:ext cx="9805762" cy="994164"/>
          </a:xfrm>
        </p:spPr>
        <p:txBody>
          <a:bodyPr/>
          <a:lstStyle/>
          <a:p>
            <a:r>
              <a:rPr lang="en-US" sz="2500" u="sng">
                <a:cs typeface="Arial"/>
              </a:rPr>
              <a:t>SLIDE 4: Proposed Solutions or Best Practices</a:t>
            </a:r>
            <a:endParaRPr lang="en-US" sz="2500" b="0">
              <a:solidFill>
                <a:srgbClr val="000000"/>
              </a:solidFill>
              <a:cs typeface="Arial"/>
            </a:endParaRPr>
          </a:p>
          <a:p>
            <a:endParaRPr lang="en-US"/>
          </a:p>
        </p:txBody>
      </p:sp>
      <p:sp>
        <p:nvSpPr>
          <p:cNvPr id="3" name="Content Placeholder 2">
            <a:extLst>
              <a:ext uri="{FF2B5EF4-FFF2-40B4-BE49-F238E27FC236}">
                <a16:creationId xmlns:a16="http://schemas.microsoft.com/office/drawing/2014/main" id="{688E8159-80A9-3C34-C37E-069373202983}"/>
              </a:ext>
            </a:extLst>
          </p:cNvPr>
          <p:cNvSpPr>
            <a:spLocks noGrp="1"/>
          </p:cNvSpPr>
          <p:nvPr>
            <p:ph sz="half" idx="2"/>
          </p:nvPr>
        </p:nvSpPr>
        <p:spPr>
          <a:xfrm>
            <a:off x="2748886" y="929992"/>
            <a:ext cx="9137214" cy="5496149"/>
          </a:xfrm>
        </p:spPr>
        <p:txBody>
          <a:bodyPr vert="horz" lIns="91440" tIns="0" rIns="91440" bIns="0" rtlCol="0" anchor="t">
            <a:normAutofit fontScale="92500" lnSpcReduction="20000"/>
          </a:bodyPr>
          <a:lstStyle/>
          <a:p>
            <a:pPr marL="347345" indent="-347345">
              <a:lnSpc>
                <a:spcPct val="160000"/>
              </a:lnSpc>
            </a:pPr>
            <a:r>
              <a:rPr lang="en-US" b="1">
                <a:ea typeface="+mn-lt"/>
                <a:cs typeface="+mn-lt"/>
              </a:rPr>
              <a:t>Bias in Algorithms – </a:t>
            </a:r>
            <a:r>
              <a:rPr lang="en-US" b="1">
                <a:solidFill>
                  <a:schemeClr val="bg1">
                    <a:lumMod val="49000"/>
                  </a:schemeClr>
                </a:solidFill>
                <a:ea typeface="+mn-lt"/>
                <a:cs typeface="+mn-lt"/>
              </a:rPr>
              <a:t>Implement Diverse Training Data &amp; Regular Audits:</a:t>
            </a:r>
            <a:r>
              <a:rPr lang="en-US" b="1">
                <a:ea typeface="+mn-lt"/>
                <a:cs typeface="+mn-lt"/>
              </a:rPr>
              <a:t>                                             AI developers should use diverse and representative datasets. Regular audits of AI models can help identify and correct biases before they impact real users.</a:t>
            </a:r>
            <a:endParaRPr lang="en-US">
              <a:cs typeface="Sabon Next LT"/>
            </a:endParaRPr>
          </a:p>
          <a:p>
            <a:pPr marL="347345" indent="-347345">
              <a:lnSpc>
                <a:spcPct val="160000"/>
              </a:lnSpc>
            </a:pPr>
            <a:endParaRPr lang="en-US" b="1">
              <a:ea typeface="+mn-lt"/>
              <a:cs typeface="+mn-lt"/>
            </a:endParaRPr>
          </a:p>
          <a:p>
            <a:pPr marL="347345" indent="-347345">
              <a:lnSpc>
                <a:spcPct val="160000"/>
              </a:lnSpc>
            </a:pPr>
            <a:r>
              <a:rPr lang="en-US" b="1">
                <a:ea typeface="+mn-lt"/>
                <a:cs typeface="+mn-lt"/>
              </a:rPr>
              <a:t>Explainability and Transparency – </a:t>
            </a:r>
            <a:r>
              <a:rPr lang="en-US" b="1">
                <a:solidFill>
                  <a:schemeClr val="bg1">
                    <a:lumMod val="49000"/>
                  </a:schemeClr>
                </a:solidFill>
                <a:ea typeface="+mn-lt"/>
                <a:cs typeface="+mn-lt"/>
              </a:rPr>
              <a:t>Develop Interpretable AI Models:</a:t>
            </a:r>
            <a:br>
              <a:rPr lang="en-US" b="1">
                <a:solidFill>
                  <a:schemeClr val="bg1">
                    <a:lumMod val="49000"/>
                  </a:schemeClr>
                </a:solidFill>
                <a:ea typeface="+mn-lt"/>
                <a:cs typeface="+mn-lt"/>
              </a:rPr>
            </a:br>
            <a:r>
              <a:rPr lang="en-US" b="1">
                <a:ea typeface="+mn-lt"/>
                <a:cs typeface="+mn-lt"/>
              </a:rPr>
              <a:t>Researchers should focus on creating AI models that are explainable. Techniques such as explainable AI (XAI) and decision visualization can help users understand how AI arrives at its conclusions.</a:t>
            </a:r>
            <a:endParaRPr lang="en-US">
              <a:cs typeface="Sabon Next LT"/>
            </a:endParaRPr>
          </a:p>
          <a:p>
            <a:pPr marL="0" indent="0">
              <a:lnSpc>
                <a:spcPct val="160000"/>
              </a:lnSpc>
              <a:buNone/>
            </a:pPr>
            <a:endParaRPr lang="en-US" b="1">
              <a:ea typeface="+mn-lt"/>
              <a:cs typeface="+mn-lt"/>
            </a:endParaRPr>
          </a:p>
          <a:p>
            <a:pPr marL="347345" indent="-347345">
              <a:lnSpc>
                <a:spcPct val="160000"/>
              </a:lnSpc>
            </a:pPr>
            <a:r>
              <a:rPr lang="en-US" b="1">
                <a:ea typeface="+mn-lt"/>
                <a:cs typeface="+mn-lt"/>
              </a:rPr>
              <a:t>Privacy Concerns –</a:t>
            </a:r>
            <a:r>
              <a:rPr lang="en-US" b="1">
                <a:solidFill>
                  <a:schemeClr val="bg1">
                    <a:lumMod val="49000"/>
                  </a:schemeClr>
                </a:solidFill>
                <a:ea typeface="+mn-lt"/>
                <a:cs typeface="+mn-lt"/>
              </a:rPr>
              <a:t> Privacy-by-Design Approach</a:t>
            </a:r>
            <a:r>
              <a:rPr lang="en-US" b="1">
                <a:ea typeface="+mn-lt"/>
                <a:cs typeface="+mn-lt"/>
              </a:rPr>
              <a:t>:</a:t>
            </a:r>
            <a:br>
              <a:rPr lang="en-US" b="1">
                <a:ea typeface="+mn-lt"/>
                <a:cs typeface="+mn-lt"/>
              </a:rPr>
            </a:br>
            <a:r>
              <a:rPr lang="en-US" b="1">
                <a:ea typeface="+mn-lt"/>
                <a:cs typeface="+mn-lt"/>
              </a:rPr>
              <a:t>AI systems should be designed with privacy in mind. This means implementing strong encryption, anonymizing personal data where possible, and ensuring users have control over their data.</a:t>
            </a:r>
            <a:endParaRPr lang="en-US">
              <a:cs typeface="Sabon Next LT"/>
            </a:endParaRPr>
          </a:p>
          <a:p>
            <a:pPr marL="347345" indent="-347345"/>
            <a:endParaRPr lang="en-US">
              <a:cs typeface="Sabon Next LT"/>
            </a:endParaRPr>
          </a:p>
        </p:txBody>
      </p:sp>
      <p:sp>
        <p:nvSpPr>
          <p:cNvPr id="4" name="Slide Number Placeholder 3">
            <a:extLst>
              <a:ext uri="{FF2B5EF4-FFF2-40B4-BE49-F238E27FC236}">
                <a16:creationId xmlns:a16="http://schemas.microsoft.com/office/drawing/2014/main" id="{0724D025-69C9-1F78-6C3C-805FD0F5832C}"/>
              </a:ext>
            </a:extLst>
          </p:cNvPr>
          <p:cNvSpPr>
            <a:spLocks noGrp="1"/>
          </p:cNvSpPr>
          <p:nvPr>
            <p:ph type="sldNum" sz="quarter" idx="10"/>
          </p:nvPr>
        </p:nvSpPr>
        <p:spPr>
          <a:xfrm>
            <a:off x="10818512" y="572218"/>
            <a:ext cx="1067589" cy="471489"/>
          </a:xfrm>
        </p:spPr>
        <p:txBody>
          <a:bodyPr/>
          <a:lstStyle/>
          <a:p>
            <a:fld id="{48F63A3B-78C7-47BE-AE5E-E10140E04643}" type="slidenum">
              <a:rPr lang="en-US" smtClean="0"/>
              <a:pPr/>
              <a:t>4</a:t>
            </a:fld>
            <a:endParaRPr lang="en-US"/>
          </a:p>
        </p:txBody>
      </p:sp>
    </p:spTree>
    <p:extLst>
      <p:ext uri="{BB962C8B-B14F-4D97-AF65-F5344CB8AC3E}">
        <p14:creationId xmlns:p14="http://schemas.microsoft.com/office/powerpoint/2010/main" val="3445050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AACC9E-337F-8866-7DC7-F6180F5586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5982BE-38D6-D5B5-A2D0-F6D12A50387E}"/>
              </a:ext>
            </a:extLst>
          </p:cNvPr>
          <p:cNvSpPr>
            <a:spLocks noGrp="1"/>
          </p:cNvSpPr>
          <p:nvPr>
            <p:ph type="title"/>
          </p:nvPr>
        </p:nvSpPr>
        <p:spPr>
          <a:xfrm>
            <a:off x="2594346" y="-350875"/>
            <a:ext cx="10675088" cy="994164"/>
          </a:xfrm>
        </p:spPr>
        <p:txBody>
          <a:bodyPr/>
          <a:lstStyle/>
          <a:p>
            <a:r>
              <a:rPr lang="en-US" sz="2200" u="sng"/>
              <a:t>SLIDE 5: Proposed Solutions or Best Practices</a:t>
            </a:r>
          </a:p>
        </p:txBody>
      </p:sp>
      <p:sp>
        <p:nvSpPr>
          <p:cNvPr id="3" name="Content Placeholder 2">
            <a:extLst>
              <a:ext uri="{FF2B5EF4-FFF2-40B4-BE49-F238E27FC236}">
                <a16:creationId xmlns:a16="http://schemas.microsoft.com/office/drawing/2014/main" id="{FD91C918-8353-6481-DAB9-09EA1845D6A3}"/>
              </a:ext>
            </a:extLst>
          </p:cNvPr>
          <p:cNvSpPr>
            <a:spLocks noGrp="1"/>
          </p:cNvSpPr>
          <p:nvPr>
            <p:ph sz="half" idx="2"/>
          </p:nvPr>
        </p:nvSpPr>
        <p:spPr>
          <a:xfrm>
            <a:off x="2594346" y="1127736"/>
            <a:ext cx="9443816" cy="5283696"/>
          </a:xfrm>
        </p:spPr>
        <p:txBody>
          <a:bodyPr vert="horz" lIns="91440" tIns="0" rIns="91440" bIns="0" rtlCol="0" anchor="t">
            <a:normAutofit lnSpcReduction="10000"/>
          </a:bodyPr>
          <a:lstStyle/>
          <a:p>
            <a:r>
              <a:rPr lang="en-US">
                <a:solidFill>
                  <a:schemeClr val="tx1"/>
                </a:solidFill>
              </a:rPr>
              <a:t>Bias in Algorithms </a:t>
            </a:r>
            <a:r>
              <a:rPr lang="en-US"/>
              <a:t>- </a:t>
            </a:r>
            <a:r>
              <a:rPr lang="en-US">
                <a:solidFill>
                  <a:srgbClr val="FF0000"/>
                </a:solidFill>
              </a:rPr>
              <a:t>Diverse Development Teams</a:t>
            </a:r>
          </a:p>
          <a:p>
            <a:pPr marL="0" indent="0">
              <a:lnSpc>
                <a:spcPct val="150000"/>
              </a:lnSpc>
              <a:buNone/>
            </a:pPr>
            <a:r>
              <a:rPr lang="en-US">
                <a:solidFill>
                  <a:srgbClr val="FF0000"/>
                </a:solidFill>
              </a:rPr>
              <a:t>      </a:t>
            </a:r>
            <a:r>
              <a:rPr lang="en-US"/>
              <a:t>Ensuring that AI development teams are diverse can help bring different   </a:t>
            </a:r>
            <a:br>
              <a:rPr lang="en-US"/>
            </a:br>
            <a:r>
              <a:rPr lang="en-US"/>
              <a:t>      perspectives and identify potential biases in the system early on.</a:t>
            </a:r>
          </a:p>
          <a:p>
            <a:pPr marL="0" indent="0">
              <a:buNone/>
            </a:pPr>
            <a:endParaRPr lang="en-US"/>
          </a:p>
          <a:p>
            <a:pPr marL="347345" indent="-347345"/>
            <a:r>
              <a:rPr lang="en-US">
                <a:solidFill>
                  <a:schemeClr val="tx1"/>
                </a:solidFill>
                <a:ea typeface="+mn-lt"/>
                <a:cs typeface="+mn-lt"/>
              </a:rPr>
              <a:t>Explainability and Transparency </a:t>
            </a:r>
            <a:r>
              <a:rPr lang="en-US">
                <a:ea typeface="+mn-lt"/>
                <a:cs typeface="+mn-lt"/>
              </a:rPr>
              <a:t>– </a:t>
            </a:r>
            <a:r>
              <a:rPr lang="en-US">
                <a:solidFill>
                  <a:srgbClr val="FF0000"/>
                </a:solidFill>
                <a:ea typeface="+mn-lt"/>
                <a:cs typeface="+mn-lt"/>
              </a:rPr>
              <a:t>Open-Source AI &amp; Policy Guidelines</a:t>
            </a:r>
          </a:p>
          <a:p>
            <a:pPr marL="0" indent="0">
              <a:lnSpc>
                <a:spcPct val="150000"/>
              </a:lnSpc>
              <a:buNone/>
            </a:pPr>
            <a:r>
              <a:rPr lang="en-US">
                <a:ea typeface="+mn-lt"/>
                <a:cs typeface="+mn-lt"/>
              </a:rPr>
              <a:t>      Researchers should focus on creating AI models that are explainable. Techniques such as </a:t>
            </a:r>
            <a:br>
              <a:rPr lang="en-US">
                <a:ea typeface="+mn-lt"/>
                <a:cs typeface="+mn-lt"/>
              </a:rPr>
            </a:br>
            <a:r>
              <a:rPr lang="en-US">
                <a:ea typeface="+mn-lt"/>
                <a:cs typeface="+mn-lt"/>
              </a:rPr>
              <a:t>      explainable AI (XAI) and decision visualization can help users understand how AI arrives at </a:t>
            </a:r>
            <a:br>
              <a:rPr lang="en-US">
                <a:ea typeface="+mn-lt"/>
                <a:cs typeface="+mn-lt"/>
              </a:rPr>
            </a:br>
            <a:r>
              <a:rPr lang="en-US">
                <a:ea typeface="+mn-lt"/>
                <a:cs typeface="+mn-lt"/>
              </a:rPr>
              <a:t>      its conclusions.</a:t>
            </a:r>
          </a:p>
          <a:p>
            <a:pPr marL="0" indent="0">
              <a:buNone/>
            </a:pPr>
            <a:endParaRPr lang="en-US">
              <a:ea typeface="+mn-lt"/>
              <a:cs typeface="+mn-lt"/>
            </a:endParaRPr>
          </a:p>
          <a:p>
            <a:r>
              <a:rPr lang="en-US">
                <a:solidFill>
                  <a:schemeClr val="tx1"/>
                </a:solidFill>
              </a:rPr>
              <a:t>Privacy Concerns </a:t>
            </a:r>
            <a:r>
              <a:rPr lang="en-US"/>
              <a:t>– </a:t>
            </a:r>
            <a:r>
              <a:rPr lang="en-US">
                <a:solidFill>
                  <a:srgbClr val="FF0000"/>
                </a:solidFill>
              </a:rPr>
              <a:t>Data Protection Compliance &amp; User Awareness</a:t>
            </a:r>
          </a:p>
          <a:p>
            <a:pPr marL="0" indent="0">
              <a:lnSpc>
                <a:spcPct val="150000"/>
              </a:lnSpc>
              <a:buNone/>
            </a:pPr>
            <a:r>
              <a:rPr lang="en-US">
                <a:solidFill>
                  <a:srgbClr val="FF0000"/>
                </a:solidFill>
              </a:rPr>
              <a:t>       </a:t>
            </a:r>
            <a:r>
              <a:rPr lang="en-US"/>
              <a:t>AI developers should comply with global data protection laws such as the GDPR.   </a:t>
            </a:r>
            <a:br>
              <a:rPr lang="en-US"/>
            </a:br>
            <a:r>
              <a:rPr lang="en-US"/>
              <a:t>       Additionally, users should be educated about their digital rights and how their data is being </a:t>
            </a:r>
            <a:br>
              <a:rPr lang="en-US"/>
            </a:br>
            <a:r>
              <a:rPr lang="en-US"/>
              <a:t>       used.</a:t>
            </a:r>
          </a:p>
          <a:p>
            <a:pPr marL="347345" indent="-347345"/>
            <a:endParaRPr lang="en-US">
              <a:cs typeface="Sabon Next LT"/>
            </a:endParaRPr>
          </a:p>
        </p:txBody>
      </p:sp>
    </p:spTree>
    <p:extLst>
      <p:ext uri="{BB962C8B-B14F-4D97-AF65-F5344CB8AC3E}">
        <p14:creationId xmlns:p14="http://schemas.microsoft.com/office/powerpoint/2010/main" val="3170333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1" y="849782"/>
            <a:ext cx="7187608" cy="2727709"/>
          </a:xfrm>
        </p:spPr>
        <p:txBody>
          <a:bodyPr/>
          <a:lstStyle/>
          <a:p>
            <a:r>
              <a:rPr lang="en-US" sz="6000"/>
              <a:t>Thank you!</a:t>
            </a:r>
          </a:p>
        </p:txBody>
      </p:sp>
    </p:spTree>
    <p:extLst>
      <p:ext uri="{BB962C8B-B14F-4D97-AF65-F5344CB8AC3E}">
        <p14:creationId xmlns:p14="http://schemas.microsoft.com/office/powerpoint/2010/main" val="1973173046"/>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BA719FA4-954C-4FA8-82CB-206659C3B826}">
  <ds:schemaRefs>
    <ds:schemaRef ds:uri="16c05727-aa75-4e4a-9b5f-8a80a1165891"/>
    <ds:schemaRef ds:uri="71af3243-3dd4-4a8d-8c0d-dd76da1f02a5"/>
    <ds:schemaRef ds:uri="http://schemas.microsoft.com/office/2006/documentManagement/types"/>
    <ds:schemaRef ds:uri="http://schemas.microsoft.com/office/2006/metadata/properties"/>
    <ds:schemaRef ds:uri="http://schemas.microsoft.com/office/infopath/2007/PartnerControls"/>
    <ds:schemaRef ds:uri="http://purl.org/dc/elements/1.1/"/>
    <ds:schemaRef ds:uri="http://purl.org/dc/dcmitype/"/>
    <ds:schemaRef ds:uri="http://www.w3.org/XML/1998/namespace"/>
    <ds:schemaRef ds:uri="http://schemas.openxmlformats.org/package/2006/metadata/core-properties"/>
    <ds:schemaRef ds:uri="230e9df3-be65-4c73-a93b-d1236ebd677e"/>
    <ds:schemaRef ds:uri="http://schemas.microsoft.com/sharepoint/v3"/>
    <ds:schemaRef ds:uri="http://purl.org/dc/te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{4C46BA91-29B7-4632-8D6A-4711B1346FA1}tf78438558_win32</Template>
  <TotalTime>41</TotalTime>
  <Words>554</Words>
  <Application>Microsoft Office PowerPoint</Application>
  <PresentationFormat>Widescreen</PresentationFormat>
  <Paragraphs>37</Paragraphs>
  <Slides>6</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Arial Black</vt:lpstr>
      <vt:lpstr>Calibri</vt:lpstr>
      <vt:lpstr>Sabon Next LT</vt:lpstr>
      <vt:lpstr>Times New Roman</vt:lpstr>
      <vt:lpstr>Custom</vt:lpstr>
      <vt:lpstr> AI RESEARCH  - Rayniesha SHIVA tp070628 - MIVEDHAA SUNDERAJ TP068631 - AZEEZA TP077634 - ESHAAL IRSHAD TP077658 - SHUHD FADHL tP076842 - RESHMEECA SHIVA TP070625</vt:lpstr>
      <vt:lpstr>Potential Ethical Issues in AI Research</vt:lpstr>
      <vt:lpstr>Slide 3: Ethical Concerns Highlighted with Examples </vt:lpstr>
      <vt:lpstr>SLIDE 4: Proposed Solutions or Best Practices </vt:lpstr>
      <vt:lpstr>SLIDE 5: Proposed Solutions or Best Practices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RESHMEECA SHIVA</dc:creator>
  <cp:lastModifiedBy>RAYNIESHA SHIVA</cp:lastModifiedBy>
  <cp:revision>2</cp:revision>
  <dcterms:created xsi:type="dcterms:W3CDTF">2025-03-20T02:18:22Z</dcterms:created>
  <dcterms:modified xsi:type="dcterms:W3CDTF">2025-03-20T03:00:41Z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