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57" r:id="rId1"/>
  </p:sldMasterIdLst>
  <p:notesMasterIdLst>
    <p:notesMasterId r:id="rId12"/>
  </p:notesMasterIdLst>
  <p:sldIdLst>
    <p:sldId id="392" r:id="rId2"/>
    <p:sldId id="393" r:id="rId3"/>
    <p:sldId id="397" r:id="rId4"/>
    <p:sldId id="516" r:id="rId5"/>
    <p:sldId id="517" r:id="rId6"/>
    <p:sldId id="518" r:id="rId7"/>
    <p:sldId id="519" r:id="rId8"/>
    <p:sldId id="520" r:id="rId9"/>
    <p:sldId id="521" r:id="rId10"/>
    <p:sldId id="41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A63"/>
    <a:srgbClr val="990000"/>
    <a:srgbClr val="4C61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12" autoAdjust="0"/>
    <p:restoredTop sz="90485" autoAdjust="0"/>
  </p:normalViewPr>
  <p:slideViewPr>
    <p:cSldViewPr>
      <p:cViewPr varScale="1">
        <p:scale>
          <a:sx n="67" d="100"/>
          <a:sy n="67" d="100"/>
        </p:scale>
        <p:origin x="2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FA2CF-A8A7-46DE-B952-CF7B4E546B32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775BB-2BDE-4B8D-B678-E89A8362A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61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318A1-FFF1-4D69-A8F3-7F786D266C8E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571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EE0C9-8BE4-40C4-B299-B3A452927F49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083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3000" b="1" dirty="0" smtClean="0">
                <a:solidFill>
                  <a:srgbClr val="FF0000"/>
                </a:solidFill>
              </a:rPr>
              <a:t>Do</a:t>
            </a:r>
            <a:r>
              <a:rPr lang="en-IN" sz="3000" b="1" baseline="0" dirty="0" smtClean="0">
                <a:solidFill>
                  <a:srgbClr val="FF0000"/>
                </a:solidFill>
              </a:rPr>
              <a:t> we know the topic number for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4706-04CE-4A29-B635-16EC64F3318E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85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EE0C9-8BE4-40C4-B299-B3A452927F49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110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EE0C9-8BE4-40C4-B299-B3A452927F49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16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EE0C9-8BE4-40C4-B299-B3A452927F49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354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EE0C9-8BE4-40C4-B299-B3A452927F49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399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EE0C9-8BE4-40C4-B299-B3A452927F49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662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EE0C9-8BE4-40C4-B299-B3A452927F49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505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EE0C9-8BE4-40C4-B299-B3A452927F49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782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819400"/>
            <a:ext cx="5791200" cy="990600"/>
          </a:xfrm>
        </p:spPr>
        <p:txBody>
          <a:bodyPr anchor="ctr" anchorCtr="0">
            <a:normAutofit/>
          </a:bodyPr>
          <a:lstStyle>
            <a:lvl1pPr algn="ctr">
              <a:defRPr sz="2400" b="1" i="0">
                <a:latin typeface="Fontin Sans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4038600"/>
            <a:ext cx="5791200" cy="8382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Fonti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0E8B-64E5-440F-A43C-D47F8F87D1CB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E4F-ACF2-49FF-B64E-A4AA60AB2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0E8B-64E5-440F-A43C-D47F8F87D1CB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E4F-ACF2-49FF-B64E-A4AA60AB2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0E8B-64E5-440F-A43C-D47F8F87D1CB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E4F-ACF2-49FF-B64E-A4AA60AB2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B20-2E3C-4DD3-ABEF-009DFE95114C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5914-6678-4021-8DC0-E90C8E9D8E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 descr="Slide1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60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B20-2E3C-4DD3-ABEF-009DFE95114C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5914-6678-4021-8DC0-E90C8E9D8E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 descr="Slide1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8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0E8B-64E5-440F-A43C-D47F8F87D1CB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2011 Jigsaw Academy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E4F-ACF2-49FF-B64E-A4AA60AB2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0E8B-64E5-440F-A43C-D47F8F87D1CB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E4F-ACF2-49FF-B64E-A4AA60AB2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0E8B-64E5-440F-A43C-D47F8F87D1CB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E4F-ACF2-49FF-B64E-A4AA60AB2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ucida Sans"/>
              </a:defRPr>
            </a:lvl1pPr>
          </a:lstStyle>
          <a:p>
            <a:fld id="{DAFE3E4F-ACF2-49FF-B64E-A4AA60AB25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3276600"/>
            <a:ext cx="8229600" cy="2286000"/>
          </a:xfrm>
        </p:spPr>
        <p:txBody>
          <a:bodyPr>
            <a:normAutofit/>
          </a:bodyPr>
          <a:lstStyle>
            <a:lvl1pPr>
              <a:buNone/>
              <a:defRPr sz="1600" baseline="0">
                <a:latin typeface="Lucida Sans"/>
              </a:defRPr>
            </a:lvl1pPr>
          </a:lstStyle>
          <a:p>
            <a:pPr lvl="0"/>
            <a:r>
              <a:rPr lang="en-US" dirty="0" smtClean="0"/>
              <a:t>Click to insert content here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ucida Sans"/>
              </a:defRPr>
            </a:lvl1pPr>
          </a:lstStyle>
          <a:p>
            <a:fld id="{DAFE3E4F-ACF2-49FF-B64E-A4AA60AB25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457201"/>
            <a:ext cx="8229600" cy="5410200"/>
          </a:xfrm>
        </p:spPr>
        <p:txBody>
          <a:bodyPr>
            <a:normAutofit/>
          </a:bodyPr>
          <a:lstStyle>
            <a:lvl1pPr>
              <a:buNone/>
              <a:defRPr sz="1600" baseline="0">
                <a:latin typeface="Lucida Sans"/>
              </a:defRPr>
            </a:lvl1pPr>
          </a:lstStyle>
          <a:p>
            <a:pPr lvl="0"/>
            <a:r>
              <a:rPr lang="en-US" dirty="0" smtClean="0"/>
              <a:t>Click to insert content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0E8B-64E5-440F-A43C-D47F8F87D1CB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E4F-ACF2-49FF-B64E-A4AA60AB2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0E8B-64E5-440F-A43C-D47F8F87D1CB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E4F-ACF2-49FF-B64E-A4AA60AB2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B0E8B-64E5-440F-A43C-D47F8F87D1CB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Lucida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E3E4F-ACF2-49FF-B64E-A4AA60AB2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70" r:id="rId12"/>
    <p:sldLayoutId id="2147483771" r:id="rId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_g New Fina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7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Fontin Sans Bold"/>
              </a:rPr>
              <a:t>BUMPER</a:t>
            </a:r>
          </a:p>
        </p:txBody>
      </p:sp>
    </p:spTree>
    <p:extLst>
      <p:ext uri="{BB962C8B-B14F-4D97-AF65-F5344CB8AC3E}">
        <p14:creationId xmlns:p14="http://schemas.microsoft.com/office/powerpoint/2010/main" val="64562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406775"/>
            <a:ext cx="6604501" cy="1470025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latin typeface="Fontin Sans Bold"/>
              </a:rPr>
              <a:t>Topic 1</a:t>
            </a:r>
            <a:br>
              <a:rPr lang="en-IN" sz="3600" b="1" dirty="0" smtClean="0">
                <a:latin typeface="Fontin Sans Bold"/>
              </a:rPr>
            </a:br>
            <a:r>
              <a:rPr lang="en-IN" sz="3600" b="1" dirty="0" smtClean="0">
                <a:latin typeface="Fontin Sans Bold"/>
              </a:rPr>
              <a:t>Cassandra Architecture </a:t>
            </a:r>
            <a:r>
              <a:rPr lang="en-IN" sz="3600" b="1" dirty="0" smtClean="0">
                <a:latin typeface="Fontin Sans Bold"/>
              </a:rPr>
              <a:t/>
            </a:r>
            <a:br>
              <a:rPr lang="en-IN" sz="3600" b="1" dirty="0" smtClean="0">
                <a:latin typeface="Fontin Sans Bold"/>
              </a:rPr>
            </a:br>
            <a:endParaRPr lang="en-IN" sz="3600" b="1" dirty="0">
              <a:latin typeface="Fontin Sans Bold"/>
            </a:endParaRPr>
          </a:p>
        </p:txBody>
      </p:sp>
      <p:pic>
        <p:nvPicPr>
          <p:cNvPr id="4" name="Picture 3" descr="5 cop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141787"/>
            <a:ext cx="429672" cy="426264"/>
          </a:xfrm>
          <a:prstGeom prst="rect">
            <a:avLst/>
          </a:prstGeom>
        </p:spPr>
      </p:pic>
      <p:pic>
        <p:nvPicPr>
          <p:cNvPr id="5" name="Picture 4" descr="5 cop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178" y="4141787"/>
            <a:ext cx="429672" cy="42626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84837" y="1304917"/>
            <a:ext cx="7273225" cy="81399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>
                <a:latin typeface="Fontin Sans Bold"/>
                <a:ea typeface="ＭＳ Ｐゴシック" pitchFamily="34" charset="-128"/>
              </a:rPr>
              <a:t>Class </a:t>
            </a:r>
            <a:r>
              <a:rPr lang="en-US" altLang="en-US" sz="3200" b="1" dirty="0" smtClean="0">
                <a:latin typeface="Fontin Sans Bold"/>
                <a:ea typeface="ＭＳ Ｐゴシック" pitchFamily="34" charset="-128"/>
              </a:rPr>
              <a:t>1 - </a:t>
            </a:r>
            <a:r>
              <a:rPr lang="en-IN" sz="3200" b="1" dirty="0">
                <a:latin typeface="Fontin Sans Bold"/>
              </a:rPr>
              <a:t>Introduction to </a:t>
            </a:r>
            <a:r>
              <a:rPr lang="en-IN" sz="3200" b="1" dirty="0" smtClean="0">
                <a:latin typeface="Fontin Sans Bold"/>
              </a:rPr>
              <a:t>Cassandra</a:t>
            </a:r>
            <a:r>
              <a:rPr lang="en-IN" sz="3200" b="1" dirty="0" smtClean="0">
                <a:latin typeface="Fontin Sans Bold"/>
              </a:rPr>
              <a:t> </a:t>
            </a:r>
            <a:r>
              <a:rPr lang="en-IN" sz="3200" b="1" dirty="0" smtClean="0">
                <a:latin typeface="Fontin Sans Bold"/>
              </a:rPr>
              <a:t>:A </a:t>
            </a:r>
            <a:r>
              <a:rPr lang="en-IN" sz="3200" b="1" dirty="0" smtClean="0">
                <a:latin typeface="Fontin Sans Bold"/>
              </a:rPr>
              <a:t>blazingly fast </a:t>
            </a:r>
            <a:r>
              <a:rPr lang="en-IN" sz="3200" b="1" dirty="0" err="1" smtClean="0">
                <a:latin typeface="Fontin Sans Bold"/>
              </a:rPr>
              <a:t>NoSQL</a:t>
            </a:r>
            <a:r>
              <a:rPr lang="en-IN" sz="3200" b="1" dirty="0" smtClean="0">
                <a:latin typeface="Fontin Sans Bold"/>
              </a:rPr>
              <a:t> Database</a:t>
            </a:r>
            <a:endParaRPr lang="en-US" sz="3200" b="1" kern="0" dirty="0">
              <a:solidFill>
                <a:srgbClr val="0F1C0F"/>
              </a:solidFill>
              <a:latin typeface="Fontin Sans Bold"/>
              <a:ea typeface="ＭＳ Ｐゴシック" pitchFamily="34" charset="-128"/>
            </a:endParaRPr>
          </a:p>
          <a:p>
            <a:r>
              <a:rPr lang="en-US" altLang="en-US" sz="3500" b="1" dirty="0">
                <a:latin typeface="Fontin Sans Bold"/>
                <a:ea typeface="ＭＳ Ｐゴシック" pitchFamily="34" charset="-128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225" y="4862512"/>
            <a:ext cx="2538448" cy="170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5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1143000" y="1143000"/>
            <a:ext cx="8229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Fontin Sans Bold"/>
              </a:rPr>
              <a:t>Hadoop</a:t>
            </a:r>
          </a:p>
          <a:p>
            <a:pPr lvl="1"/>
            <a:r>
              <a:rPr lang="en-US" sz="2400" dirty="0" smtClean="0">
                <a:latin typeface="Fontin Sans Bold"/>
              </a:rPr>
              <a:t>Limitations of </a:t>
            </a:r>
            <a:r>
              <a:rPr lang="en-US" sz="2400" dirty="0" err="1" smtClean="0">
                <a:latin typeface="Fontin Sans Bold"/>
              </a:rPr>
              <a:t>MapReduce</a:t>
            </a:r>
            <a:r>
              <a:rPr lang="en-US" sz="2400" dirty="0" smtClean="0">
                <a:latin typeface="Fontin Sans Bold"/>
              </a:rPr>
              <a:t>?</a:t>
            </a:r>
            <a:endParaRPr lang="en-IN" sz="2400" dirty="0" smtClean="0">
              <a:latin typeface="Fontin Sans Bold"/>
            </a:endParaRPr>
          </a:p>
          <a:p>
            <a:pPr lvl="1"/>
            <a:endParaRPr lang="en-IN" sz="2400" dirty="0" smtClean="0">
              <a:latin typeface="Fontin Sans Bold"/>
            </a:endParaRPr>
          </a:p>
          <a:p>
            <a:r>
              <a:rPr lang="en-US" sz="2400" b="1" dirty="0" smtClean="0">
                <a:latin typeface="Fontin Sans Bold"/>
              </a:rPr>
              <a:t>Introduction to Spark</a:t>
            </a:r>
          </a:p>
          <a:p>
            <a:pPr lvl="1"/>
            <a:r>
              <a:rPr lang="en-IN" sz="2400" dirty="0" smtClean="0">
                <a:latin typeface="Fontin Sans Bold"/>
              </a:rPr>
              <a:t>Batch Analysis </a:t>
            </a:r>
            <a:r>
              <a:rPr lang="en-IN" sz="2400" dirty="0" err="1" smtClean="0">
                <a:latin typeface="Fontin Sans Bold"/>
              </a:rPr>
              <a:t>Vs</a:t>
            </a:r>
            <a:r>
              <a:rPr lang="en-IN" sz="2400" dirty="0" smtClean="0">
                <a:latin typeface="Fontin Sans Bold"/>
              </a:rPr>
              <a:t> Real time Analysis?</a:t>
            </a:r>
          </a:p>
          <a:p>
            <a:pPr lvl="1"/>
            <a:r>
              <a:rPr lang="en-IN" sz="2400" dirty="0" smtClean="0">
                <a:latin typeface="Fontin Sans Bold"/>
              </a:rPr>
              <a:t>Streaming </a:t>
            </a:r>
            <a:r>
              <a:rPr lang="en-IN" sz="2400" dirty="0" err="1" smtClean="0">
                <a:latin typeface="Fontin Sans Bold"/>
              </a:rPr>
              <a:t>Vs</a:t>
            </a:r>
            <a:r>
              <a:rPr lang="en-IN" sz="2400" dirty="0" smtClean="0">
                <a:latin typeface="Fontin Sans Bold"/>
              </a:rPr>
              <a:t> In-memory Analysis?</a:t>
            </a:r>
          </a:p>
          <a:p>
            <a:pPr lvl="1"/>
            <a:r>
              <a:rPr lang="en-IN" sz="2400" dirty="0" smtClean="0">
                <a:latin typeface="Fontin Sans Bold"/>
              </a:rPr>
              <a:t>History of Spark</a:t>
            </a:r>
          </a:p>
          <a:p>
            <a:pPr lvl="1"/>
            <a:r>
              <a:rPr lang="en-IN" sz="2400" dirty="0">
                <a:latin typeface="Fontin Sans Bold"/>
              </a:rPr>
              <a:t> </a:t>
            </a:r>
            <a:r>
              <a:rPr lang="en-IN" sz="2400" dirty="0" smtClean="0">
                <a:latin typeface="Fontin Sans Bold"/>
              </a:rPr>
              <a:t>Benefits of Spark</a:t>
            </a:r>
          </a:p>
          <a:p>
            <a:pPr lvl="1"/>
            <a:endParaRPr lang="en-IN" sz="2400" dirty="0" smtClean="0">
              <a:latin typeface="Fontin Sans Bold"/>
            </a:endParaRPr>
          </a:p>
          <a:p>
            <a:pPr lvl="1"/>
            <a:endParaRPr lang="en-US" sz="2400" dirty="0" smtClean="0">
              <a:latin typeface="Fontin Sans Bold"/>
            </a:endParaRPr>
          </a:p>
          <a:p>
            <a:r>
              <a:rPr lang="en-US" sz="2400" dirty="0" smtClean="0">
                <a:latin typeface="Fontin Sans Bold"/>
              </a:rPr>
              <a:t>Core components of Spark</a:t>
            </a:r>
          </a:p>
          <a:p>
            <a:pPr lvl="1"/>
            <a:r>
              <a:rPr lang="en-US" sz="2400" dirty="0" smtClean="0">
                <a:latin typeface="Fontin Sans Bold"/>
              </a:rPr>
              <a:t>Spark core</a:t>
            </a:r>
          </a:p>
          <a:p>
            <a:pPr lvl="1"/>
            <a:r>
              <a:rPr lang="en-US" sz="2400" dirty="0" smtClean="0">
                <a:latin typeface="Fontin Sans Bold"/>
              </a:rPr>
              <a:t> </a:t>
            </a:r>
            <a:r>
              <a:rPr lang="en-US" sz="2400" dirty="0" err="1" smtClean="0">
                <a:latin typeface="Fontin Sans Bold"/>
              </a:rPr>
              <a:t>SparkSQL</a:t>
            </a:r>
            <a:r>
              <a:rPr lang="en-US" sz="2400" dirty="0" smtClean="0">
                <a:latin typeface="Fontin Sans Bold"/>
              </a:rPr>
              <a:t>, </a:t>
            </a:r>
            <a:r>
              <a:rPr lang="en-US" sz="2400" dirty="0" err="1" smtClean="0">
                <a:latin typeface="Fontin Sans Bold"/>
              </a:rPr>
              <a:t>SparkStreaming,SparkMLLib</a:t>
            </a:r>
            <a:endParaRPr lang="en-US" sz="2400" dirty="0" smtClean="0">
              <a:latin typeface="Fontin Sans Bold"/>
            </a:endParaRPr>
          </a:p>
          <a:p>
            <a:pPr lvl="1"/>
            <a:r>
              <a:rPr lang="en-US" sz="2400" dirty="0" err="1" smtClean="0">
                <a:latin typeface="Fontin Sans Bold"/>
              </a:rPr>
              <a:t>SparkGraphX</a:t>
            </a:r>
            <a:r>
              <a:rPr lang="en-US" sz="2400" dirty="0" smtClean="0">
                <a:latin typeface="Fontin Sans Bold"/>
              </a:rPr>
              <a:t> and Spark-R</a:t>
            </a:r>
          </a:p>
          <a:p>
            <a:pPr lvl="1"/>
            <a:endParaRPr lang="en-IN" sz="2400" dirty="0" smtClean="0">
              <a:latin typeface="Fontin Sans Bold"/>
            </a:endParaRPr>
          </a:p>
          <a:p>
            <a:r>
              <a:rPr lang="en-IN" sz="2400" dirty="0" smtClean="0">
                <a:latin typeface="Fontin Sans Bold"/>
              </a:rPr>
              <a:t>Spark use cases in Real time</a:t>
            </a:r>
          </a:p>
          <a:p>
            <a:pPr lvl="1"/>
            <a:r>
              <a:rPr lang="en-IN" sz="2400" dirty="0" smtClean="0">
                <a:latin typeface="Fontin Sans Bold"/>
              </a:rPr>
              <a:t>Yahoo, </a:t>
            </a:r>
            <a:r>
              <a:rPr lang="en-IN" sz="2400" dirty="0" err="1" smtClean="0">
                <a:latin typeface="Fontin Sans Bold"/>
              </a:rPr>
              <a:t>Conviva</a:t>
            </a:r>
            <a:r>
              <a:rPr lang="en-IN" sz="2400" dirty="0" smtClean="0">
                <a:latin typeface="Fontin Sans Bold"/>
              </a:rPr>
              <a:t> and </a:t>
            </a:r>
            <a:r>
              <a:rPr lang="en-IN" sz="2400" dirty="0" err="1" smtClean="0">
                <a:latin typeface="Fontin Sans Bold"/>
              </a:rPr>
              <a:t>Uber</a:t>
            </a:r>
            <a:endParaRPr lang="en-US" sz="2400" dirty="0" smtClean="0">
              <a:latin typeface="Fontin Sans Bold"/>
            </a:endParaRPr>
          </a:p>
          <a:p>
            <a:pPr lvl="1"/>
            <a:endParaRPr lang="en-IN" sz="2400" dirty="0" smtClean="0">
              <a:latin typeface="Fontin Sans Bold"/>
            </a:endParaRPr>
          </a:p>
          <a:p>
            <a:endParaRPr lang="en-US" sz="2400" dirty="0" smtClean="0">
              <a:latin typeface="Fontin Sans Bold"/>
            </a:endParaRPr>
          </a:p>
          <a:p>
            <a:pPr lvl="1"/>
            <a:endParaRPr lang="en-US" sz="2400" dirty="0" smtClean="0">
              <a:latin typeface="Fontin Sans Bold"/>
            </a:endParaRPr>
          </a:p>
          <a:p>
            <a:pPr lvl="1"/>
            <a:endParaRPr lang="en-US" sz="2400" dirty="0" smtClean="0">
              <a:latin typeface="Fontin Sans Bold"/>
            </a:endParaRPr>
          </a:p>
          <a:p>
            <a:endParaRPr lang="en-US" sz="2400" dirty="0" smtClean="0">
              <a:latin typeface="Fontin Sans Bold"/>
            </a:endParaRPr>
          </a:p>
          <a:p>
            <a:pPr lvl="1"/>
            <a:endParaRPr lang="en-US" sz="2400" dirty="0" smtClean="0">
              <a:latin typeface="Fontin Sans Bold"/>
            </a:endParaRPr>
          </a:p>
          <a:p>
            <a:pPr lvl="1"/>
            <a:endParaRPr lang="en-US" sz="2400" dirty="0" smtClean="0">
              <a:latin typeface="Fontin Sans Bold"/>
            </a:endParaRPr>
          </a:p>
        </p:txBody>
      </p:sp>
      <p:pic>
        <p:nvPicPr>
          <p:cNvPr id="6" name="Picture 5" descr="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90800"/>
            <a:ext cx="726583" cy="698037"/>
          </a:xfrm>
          <a:prstGeom prst="rect">
            <a:avLst/>
          </a:prstGeom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381000" y="3048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latin typeface="Fontin Sans Bold"/>
              </a:rPr>
              <a:t>AGENDA</a:t>
            </a:r>
            <a:endParaRPr lang="en-IN" sz="4000" b="1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8267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281535"/>
            <a:ext cx="8305800" cy="4066175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600200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pic>
        <p:nvPicPr>
          <p:cNvPr id="12" name="Picture 11" descr="B_g New Fina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818" y="370852"/>
            <a:ext cx="1404786" cy="105359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51520" y="855221"/>
            <a:ext cx="7772400" cy="735013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Fontin Sans Bold"/>
              </a:rPr>
              <a:t>Introduction </a:t>
            </a:r>
            <a:r>
              <a:rPr lang="en-US" sz="4000" b="1" dirty="0" smtClean="0">
                <a:latin typeface="Fontin Sans Bold"/>
              </a:rPr>
              <a:t>to Cassandra</a:t>
            </a:r>
            <a:r>
              <a:rPr lang="en-US" sz="4000" b="1" dirty="0" smtClean="0">
                <a:latin typeface="Calibri" pitchFamily="34" charset="0"/>
              </a:rPr>
              <a:t/>
            </a:r>
            <a:br>
              <a:rPr lang="en-US" sz="4000" b="1" dirty="0" smtClean="0">
                <a:latin typeface="Calibri" pitchFamily="34" charset="0"/>
              </a:rPr>
            </a:br>
            <a:endParaRPr lang="en-IN" sz="4000" b="1" dirty="0">
              <a:latin typeface="Fontin Sans Bold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85800" y="2590800"/>
            <a:ext cx="8001000" cy="3657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/>
              <a:t>Cassandra is a distributed, </a:t>
            </a:r>
            <a:r>
              <a:rPr lang="en-IN" sz="2400" dirty="0"/>
              <a:t>fault tolerant</a:t>
            </a:r>
            <a:r>
              <a:rPr lang="en-IN" sz="2400" dirty="0"/>
              <a:t>, scalable, </a:t>
            </a:r>
            <a:r>
              <a:rPr lang="en-IN" sz="2400" dirty="0"/>
              <a:t>column oriented </a:t>
            </a:r>
            <a:r>
              <a:rPr lang="en-IN" sz="2400" dirty="0"/>
              <a:t>data </a:t>
            </a:r>
            <a:r>
              <a:rPr lang="en-IN" sz="2400" dirty="0"/>
              <a:t>store.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IN" sz="2400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/>
              <a:t>The </a:t>
            </a:r>
            <a:r>
              <a:rPr lang="en-IN" sz="2400" dirty="0"/>
              <a:t>data model and on </a:t>
            </a:r>
            <a:r>
              <a:rPr lang="en-IN" sz="2400" dirty="0"/>
              <a:t>disk storage </a:t>
            </a:r>
            <a:r>
              <a:rPr lang="en-IN" sz="2400" dirty="0"/>
              <a:t>are inspired by </a:t>
            </a:r>
            <a:r>
              <a:rPr lang="en-IN" sz="2400" dirty="0"/>
              <a:t>Google Big Table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IN" sz="2400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/>
              <a:t>The </a:t>
            </a:r>
            <a:r>
              <a:rPr lang="en-IN" sz="2400" dirty="0"/>
              <a:t>distributed cluster is </a:t>
            </a:r>
            <a:r>
              <a:rPr lang="en-IN" sz="2400" dirty="0"/>
              <a:t>inspired by </a:t>
            </a:r>
            <a:r>
              <a:rPr lang="en-IN" sz="2400" dirty="0"/>
              <a:t>Amazon Dynamo.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679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281535"/>
            <a:ext cx="8305800" cy="4066175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600200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pic>
        <p:nvPicPr>
          <p:cNvPr id="12" name="Picture 11" descr="B_g New Fina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818" y="370852"/>
            <a:ext cx="1404786" cy="105359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51520" y="855221"/>
            <a:ext cx="7772400" cy="735013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Fontin Sans Bold"/>
              </a:rPr>
              <a:t>Introduction </a:t>
            </a:r>
            <a:r>
              <a:rPr lang="en-US" sz="4000" b="1" dirty="0" smtClean="0">
                <a:latin typeface="Fontin Sans Bold"/>
              </a:rPr>
              <a:t>to Cassandra</a:t>
            </a:r>
            <a:r>
              <a:rPr lang="en-US" sz="4000" b="1" dirty="0" smtClean="0">
                <a:latin typeface="Calibri" pitchFamily="34" charset="0"/>
              </a:rPr>
              <a:t/>
            </a:r>
            <a:br>
              <a:rPr lang="en-US" sz="4000" b="1" dirty="0" smtClean="0">
                <a:latin typeface="Calibri" pitchFamily="34" charset="0"/>
              </a:rPr>
            </a:br>
            <a:endParaRPr lang="en-IN" sz="4000" b="1" dirty="0">
              <a:latin typeface="Fontin Sans Bold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85800" y="2590800"/>
            <a:ext cx="8001000" cy="3657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/>
              <a:t>A snitch determines which data </a:t>
            </a:r>
            <a:r>
              <a:rPr lang="en-IN" sz="2400" dirty="0" err="1"/>
              <a:t>centers</a:t>
            </a:r>
            <a:r>
              <a:rPr lang="en-IN" sz="2400" dirty="0"/>
              <a:t> and racks nodes belong to. </a:t>
            </a:r>
            <a:endParaRPr lang="en-IN" sz="2400" dirty="0" smtClean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 smtClean="0"/>
              <a:t>They </a:t>
            </a:r>
            <a:r>
              <a:rPr lang="en-IN" sz="2400" dirty="0"/>
              <a:t>inform Cassandra about </a:t>
            </a:r>
            <a:r>
              <a:rPr lang="en-IN" sz="2400" dirty="0" smtClean="0"/>
              <a:t>the network </a:t>
            </a:r>
            <a:r>
              <a:rPr lang="en-IN" sz="2400" dirty="0"/>
              <a:t>topology so that requests are routed efficiently and allows Cassandra to distribute replicas </a:t>
            </a:r>
            <a:r>
              <a:rPr lang="en-IN" sz="2400" dirty="0" smtClean="0"/>
              <a:t>by grouping </a:t>
            </a:r>
            <a:r>
              <a:rPr lang="en-IN" sz="2400" dirty="0"/>
              <a:t>machines into data </a:t>
            </a:r>
            <a:r>
              <a:rPr lang="en-IN" sz="2400" dirty="0" err="1"/>
              <a:t>centers</a:t>
            </a:r>
            <a:r>
              <a:rPr lang="en-IN" sz="2400" dirty="0"/>
              <a:t> and racks</a:t>
            </a:r>
            <a:r>
              <a:rPr lang="en-IN" sz="3200" dirty="0" smtClean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/>
              <a:t>Cassandra does its best not to have more than one replica on the same rack (which is </a:t>
            </a:r>
            <a:r>
              <a:rPr lang="en-IN" sz="2400" dirty="0" smtClean="0"/>
              <a:t>not necessarily </a:t>
            </a:r>
            <a:r>
              <a:rPr lang="en-IN" sz="2400" dirty="0"/>
              <a:t>a physical location).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3411244" y="1748349"/>
            <a:ext cx="2151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374C51"/>
                </a:solidFill>
                <a:latin typeface="Arial" panose="020B0604020202020204" pitchFamily="34" charset="0"/>
              </a:rPr>
              <a:t>Snitches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791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281535"/>
            <a:ext cx="8305800" cy="4066175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600200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pic>
        <p:nvPicPr>
          <p:cNvPr id="12" name="Picture 11" descr="B_g New Fina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818" y="370852"/>
            <a:ext cx="1404786" cy="105359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51520" y="855221"/>
            <a:ext cx="7772400" cy="735013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Fontin Sans Bold"/>
              </a:rPr>
              <a:t>Introduction </a:t>
            </a:r>
            <a:r>
              <a:rPr lang="en-US" sz="4000" b="1" dirty="0" smtClean="0">
                <a:latin typeface="Fontin Sans Bold"/>
              </a:rPr>
              <a:t>to Cassandra</a:t>
            </a:r>
            <a:r>
              <a:rPr lang="en-US" sz="4000" b="1" dirty="0" smtClean="0">
                <a:latin typeface="Calibri" pitchFamily="34" charset="0"/>
              </a:rPr>
              <a:t/>
            </a:r>
            <a:br>
              <a:rPr lang="en-US" sz="4000" b="1" dirty="0" smtClean="0">
                <a:latin typeface="Calibri" pitchFamily="34" charset="0"/>
              </a:rPr>
            </a:br>
            <a:endParaRPr lang="en-IN" sz="4000" b="1" dirty="0">
              <a:latin typeface="Fontin Sans Bold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85800" y="2590800"/>
            <a:ext cx="8001000" cy="3657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b="1" dirty="0"/>
              <a:t>Dynamic </a:t>
            </a:r>
            <a:r>
              <a:rPr lang="en-IN" sz="2400" b="1" dirty="0" smtClean="0"/>
              <a:t>snitching</a:t>
            </a:r>
          </a:p>
          <a:p>
            <a:pPr algn="l"/>
            <a:r>
              <a:rPr lang="en-IN" sz="2400" dirty="0"/>
              <a:t>By default, all snitches also use a dynamic snitch layer that monitors read latency and, when possible</a:t>
            </a:r>
            <a:r>
              <a:rPr lang="en-IN" sz="2400" dirty="0" smtClean="0"/>
              <a:t>, routes </a:t>
            </a:r>
            <a:r>
              <a:rPr lang="en-IN" sz="2400" dirty="0"/>
              <a:t>requests away from poorly-performing </a:t>
            </a:r>
            <a:r>
              <a:rPr lang="en-IN" sz="2400" dirty="0" smtClean="0"/>
              <a:t>nodes</a:t>
            </a:r>
          </a:p>
          <a:p>
            <a:r>
              <a:rPr lang="en-IN" sz="2400" dirty="0"/>
              <a:t>The dynamic snitch is enabled by default and </a:t>
            </a:r>
            <a:r>
              <a:rPr lang="en-IN" sz="2400" dirty="0" smtClean="0"/>
              <a:t>is  recommended </a:t>
            </a:r>
            <a:r>
              <a:rPr lang="en-IN" sz="2400" dirty="0"/>
              <a:t>for use in most deployments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3411244" y="1748349"/>
            <a:ext cx="2151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374C51"/>
                </a:solidFill>
                <a:latin typeface="Arial" panose="020B0604020202020204" pitchFamily="34" charset="0"/>
              </a:rPr>
              <a:t>Snitches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052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281535"/>
            <a:ext cx="8305800" cy="4066175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600200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pic>
        <p:nvPicPr>
          <p:cNvPr id="12" name="Picture 11" descr="B_g New Fina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818" y="370852"/>
            <a:ext cx="1404786" cy="105359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51520" y="855221"/>
            <a:ext cx="7772400" cy="735013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Fontin Sans Bold"/>
              </a:rPr>
              <a:t>Introduction </a:t>
            </a:r>
            <a:r>
              <a:rPr lang="en-US" sz="4000" b="1" dirty="0" smtClean="0">
                <a:latin typeface="Fontin Sans Bold"/>
              </a:rPr>
              <a:t>to Cassandra</a:t>
            </a:r>
            <a:r>
              <a:rPr lang="en-US" sz="4000" b="1" dirty="0" smtClean="0">
                <a:latin typeface="Calibri" pitchFamily="34" charset="0"/>
              </a:rPr>
              <a:t/>
            </a:r>
            <a:br>
              <a:rPr lang="en-US" sz="4000" b="1" dirty="0" smtClean="0">
                <a:latin typeface="Calibri" pitchFamily="34" charset="0"/>
              </a:rPr>
            </a:br>
            <a:endParaRPr lang="en-IN" sz="4000" b="1" dirty="0">
              <a:latin typeface="Fontin Sans Bold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85800" y="2590800"/>
            <a:ext cx="8001000" cy="3657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b="1" dirty="0" smtClean="0"/>
              <a:t>Simple snitching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IN" sz="2400" b="1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 smtClean="0"/>
              <a:t>The </a:t>
            </a:r>
            <a:r>
              <a:rPr lang="en-IN" sz="2400" dirty="0" err="1"/>
              <a:t>SimpleSnitch</a:t>
            </a:r>
            <a:r>
              <a:rPr lang="en-IN" sz="2400" dirty="0"/>
              <a:t> (default) is used only for single-data </a:t>
            </a:r>
            <a:r>
              <a:rPr lang="en-IN" sz="2400" dirty="0" err="1"/>
              <a:t>center</a:t>
            </a:r>
            <a:r>
              <a:rPr lang="en-IN" sz="2400" dirty="0"/>
              <a:t> deployments. It does not recognize </a:t>
            </a:r>
            <a:r>
              <a:rPr lang="en-IN" sz="2400" dirty="0" smtClean="0"/>
              <a:t>data </a:t>
            </a:r>
            <a:r>
              <a:rPr lang="en-IN" sz="2400" dirty="0" err="1" smtClean="0"/>
              <a:t>center</a:t>
            </a:r>
            <a:r>
              <a:rPr lang="en-IN" sz="2400" dirty="0" smtClean="0"/>
              <a:t> </a:t>
            </a:r>
            <a:r>
              <a:rPr lang="en-IN" sz="2400" dirty="0"/>
              <a:t>or rack </a:t>
            </a:r>
            <a:r>
              <a:rPr lang="en-IN" sz="2400" dirty="0" smtClean="0"/>
              <a:t>information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 smtClean="0"/>
              <a:t>It </a:t>
            </a:r>
            <a:r>
              <a:rPr lang="en-IN" sz="2400" dirty="0"/>
              <a:t>and can be used only for single-data </a:t>
            </a:r>
            <a:r>
              <a:rPr lang="en-IN" sz="2400" dirty="0" err="1"/>
              <a:t>center</a:t>
            </a:r>
            <a:r>
              <a:rPr lang="en-IN" sz="2400" dirty="0"/>
              <a:t> deployments or single-zone in </a:t>
            </a:r>
            <a:r>
              <a:rPr lang="en-IN" sz="2400" dirty="0" smtClean="0"/>
              <a:t>public clouds</a:t>
            </a:r>
            <a:r>
              <a:rPr lang="en-IN" sz="2400" dirty="0"/>
              <a:t>. </a:t>
            </a:r>
            <a:endParaRPr lang="en-IN" sz="2400" dirty="0" smtClean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 smtClean="0"/>
              <a:t>It </a:t>
            </a:r>
            <a:r>
              <a:rPr lang="en-IN" sz="2400" dirty="0"/>
              <a:t>treats strategy order as proximity, which can improve cache locality when disabling read repair</a:t>
            </a:r>
            <a:endParaRPr lang="en-IN" sz="24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3411244" y="1748349"/>
            <a:ext cx="2151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374C51"/>
                </a:solidFill>
                <a:latin typeface="Arial" panose="020B0604020202020204" pitchFamily="34" charset="0"/>
              </a:rPr>
              <a:t>Snitches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4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281535"/>
            <a:ext cx="8305800" cy="4066175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600200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pic>
        <p:nvPicPr>
          <p:cNvPr id="12" name="Picture 11" descr="B_g New Fina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818" y="370852"/>
            <a:ext cx="1404786" cy="105359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51520" y="855221"/>
            <a:ext cx="7772400" cy="735013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Fontin Sans Bold"/>
              </a:rPr>
              <a:t>Introduction </a:t>
            </a:r>
            <a:r>
              <a:rPr lang="en-US" sz="4000" b="1" dirty="0" smtClean="0">
                <a:latin typeface="Fontin Sans Bold"/>
              </a:rPr>
              <a:t>to Cassandra</a:t>
            </a:r>
            <a:r>
              <a:rPr lang="en-US" sz="4000" b="1" dirty="0" smtClean="0">
                <a:latin typeface="Calibri" pitchFamily="34" charset="0"/>
              </a:rPr>
              <a:t/>
            </a:r>
            <a:br>
              <a:rPr lang="en-US" sz="4000" b="1" dirty="0" smtClean="0">
                <a:latin typeface="Calibri" pitchFamily="34" charset="0"/>
              </a:rPr>
            </a:br>
            <a:endParaRPr lang="en-IN" sz="4000" b="1" dirty="0">
              <a:latin typeface="Fontin Sans Bold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85800" y="2590799"/>
            <a:ext cx="8001000" cy="21857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b="1" dirty="0" smtClean="0"/>
              <a:t>Rack Inferring snitching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1800" dirty="0"/>
              <a:t>The </a:t>
            </a:r>
            <a:r>
              <a:rPr lang="en-IN" sz="1800" dirty="0" err="1"/>
              <a:t>RackInferringSnitch</a:t>
            </a:r>
            <a:r>
              <a:rPr lang="en-IN" sz="1800" dirty="0"/>
              <a:t> determines the proximity of nodes by rack and data </a:t>
            </a:r>
            <a:r>
              <a:rPr lang="en-IN" sz="1800" dirty="0" err="1"/>
              <a:t>center</a:t>
            </a:r>
            <a:r>
              <a:rPr lang="en-IN" sz="1800" dirty="0"/>
              <a:t>, which are assumed </a:t>
            </a:r>
            <a:r>
              <a:rPr lang="en-IN" sz="1800" dirty="0"/>
              <a:t>to correspond </a:t>
            </a:r>
            <a:r>
              <a:rPr lang="en-IN" sz="1800" dirty="0"/>
              <a:t>to the 3rd and 2nd octet of the node's IP address, respectively</a:t>
            </a:r>
            <a:r>
              <a:rPr lang="en-IN" sz="1800" dirty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1800" dirty="0"/>
              <a:t>This </a:t>
            </a:r>
            <a:r>
              <a:rPr lang="en-IN" sz="1800" dirty="0"/>
              <a:t>snitch is best used as </a:t>
            </a:r>
            <a:r>
              <a:rPr lang="en-IN" sz="1800" dirty="0"/>
              <a:t>an example </a:t>
            </a:r>
            <a:r>
              <a:rPr lang="en-IN" sz="1800" dirty="0"/>
              <a:t>for writing a custom snitch class (unless this happens to match your deployment conventions).</a:t>
            </a:r>
          </a:p>
        </p:txBody>
      </p:sp>
      <p:sp>
        <p:nvSpPr>
          <p:cNvPr id="2" name="Rectangle 1"/>
          <p:cNvSpPr/>
          <p:nvPr/>
        </p:nvSpPr>
        <p:spPr>
          <a:xfrm>
            <a:off x="3411244" y="1748349"/>
            <a:ext cx="2151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374C51"/>
                </a:solidFill>
                <a:latin typeface="Arial" panose="020B0604020202020204" pitchFamily="34" charset="0"/>
              </a:rPr>
              <a:t>Snitches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1" y="4876799"/>
            <a:ext cx="3048000" cy="137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281535"/>
            <a:ext cx="8305800" cy="4066175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062335"/>
            <a:ext cx="8305800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600200"/>
            <a:ext cx="8305800" cy="52322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pic>
        <p:nvPicPr>
          <p:cNvPr id="12" name="Picture 11" descr="B_g New Fina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818" y="370852"/>
            <a:ext cx="1404786" cy="105359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51520" y="855221"/>
            <a:ext cx="7772400" cy="735013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Fontin Sans Bold"/>
              </a:rPr>
              <a:t>Introduction </a:t>
            </a:r>
            <a:r>
              <a:rPr lang="en-US" sz="4000" b="1" dirty="0" smtClean="0">
                <a:latin typeface="Fontin Sans Bold"/>
              </a:rPr>
              <a:t>to Cassandra</a:t>
            </a:r>
            <a:r>
              <a:rPr lang="en-US" sz="4000" b="1" dirty="0" smtClean="0">
                <a:latin typeface="Calibri" pitchFamily="34" charset="0"/>
              </a:rPr>
              <a:t/>
            </a:r>
            <a:br>
              <a:rPr lang="en-US" sz="4000" b="1" dirty="0" smtClean="0">
                <a:latin typeface="Calibri" pitchFamily="34" charset="0"/>
              </a:rPr>
            </a:br>
            <a:endParaRPr lang="en-IN" sz="4000" b="1" dirty="0">
              <a:latin typeface="Fontin Sans Bold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85800" y="2590800"/>
            <a:ext cx="8001000" cy="3657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b="1" dirty="0" smtClean="0"/>
              <a:t>Simple snitching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800" dirty="0"/>
              <a:t>This snitch determines proximity as determined by rack and data </a:t>
            </a:r>
            <a:r>
              <a:rPr lang="en-IN" sz="1800" dirty="0" err="1"/>
              <a:t>center</a:t>
            </a:r>
            <a:r>
              <a:rPr lang="en-IN" sz="1800" dirty="0"/>
              <a:t>. It uses the network </a:t>
            </a:r>
            <a:r>
              <a:rPr lang="en-IN" sz="1800" dirty="0" smtClean="0"/>
              <a:t>details located </a:t>
            </a:r>
            <a:r>
              <a:rPr lang="en-IN" sz="1800" dirty="0"/>
              <a:t>in the </a:t>
            </a:r>
            <a:r>
              <a:rPr lang="en-IN" sz="1800" dirty="0" err="1"/>
              <a:t>cassandra-topology.properties</a:t>
            </a:r>
            <a:r>
              <a:rPr lang="en-IN" sz="1800" dirty="0"/>
              <a:t> file. When using this snitch, you can define your data </a:t>
            </a:r>
            <a:r>
              <a:rPr lang="en-IN" sz="1800" dirty="0" err="1" smtClean="0"/>
              <a:t>center</a:t>
            </a:r>
            <a:r>
              <a:rPr lang="en-IN" sz="1800" dirty="0" smtClean="0"/>
              <a:t> names </a:t>
            </a:r>
            <a:r>
              <a:rPr lang="en-IN" sz="1800" dirty="0"/>
              <a:t>to be whatever you want. </a:t>
            </a:r>
            <a:endParaRPr lang="en-IN" sz="1800" dirty="0" smtClean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IN" sz="1800" dirty="0" smtClean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800" dirty="0" smtClean="0"/>
              <a:t>Make </a:t>
            </a:r>
            <a:r>
              <a:rPr lang="en-IN" sz="1800" dirty="0"/>
              <a:t>sure that the data </a:t>
            </a:r>
            <a:r>
              <a:rPr lang="en-IN" sz="1800" dirty="0" err="1"/>
              <a:t>center</a:t>
            </a:r>
            <a:r>
              <a:rPr lang="en-IN" sz="1800" dirty="0"/>
              <a:t> names correlate to the name of your </a:t>
            </a:r>
            <a:r>
              <a:rPr lang="en-IN" sz="1800" dirty="0" smtClean="0"/>
              <a:t>data </a:t>
            </a:r>
            <a:r>
              <a:rPr lang="en-IN" sz="1800" dirty="0" err="1" smtClean="0"/>
              <a:t>centers</a:t>
            </a:r>
            <a:r>
              <a:rPr lang="en-IN" sz="1800" dirty="0" smtClean="0"/>
              <a:t> </a:t>
            </a:r>
            <a:r>
              <a:rPr lang="en-IN" sz="1800" dirty="0"/>
              <a:t>in the </a:t>
            </a:r>
            <a:r>
              <a:rPr lang="en-IN" sz="1800" dirty="0" err="1"/>
              <a:t>keyspace</a:t>
            </a:r>
            <a:r>
              <a:rPr lang="en-IN" sz="1800" dirty="0"/>
              <a:t> definition. Every node in the cluster should be described in the </a:t>
            </a:r>
            <a:r>
              <a:rPr lang="en-IN" sz="1800" dirty="0" err="1"/>
              <a:t>cassandratopology</a:t>
            </a:r>
            <a:r>
              <a:rPr lang="en-IN" sz="1800" dirty="0" smtClean="0"/>
              <a:t>. properties </a:t>
            </a:r>
            <a:r>
              <a:rPr lang="en-IN" sz="1800" dirty="0"/>
              <a:t>file, and this file should be exactly the same on every node in the cluster</a:t>
            </a:r>
            <a:endParaRPr lang="en-IN" sz="1800" b="1" dirty="0"/>
          </a:p>
        </p:txBody>
      </p:sp>
      <p:sp>
        <p:nvSpPr>
          <p:cNvPr id="2" name="Rectangle 1"/>
          <p:cNvSpPr/>
          <p:nvPr/>
        </p:nvSpPr>
        <p:spPr>
          <a:xfrm>
            <a:off x="3411244" y="1748349"/>
            <a:ext cx="2151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374C51"/>
                </a:solidFill>
                <a:latin typeface="Arial" panose="020B0604020202020204" pitchFamily="34" charset="0"/>
              </a:rPr>
              <a:t>Snitches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8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igsaw Academy PPT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Jigsaw Academy PPT MASTER</Template>
  <TotalTime>11860</TotalTime>
  <Words>461</Words>
  <Application>Microsoft Office PowerPoint</Application>
  <PresentationFormat>On-screen Show (4:3)</PresentationFormat>
  <Paragraphs>73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Calibri</vt:lpstr>
      <vt:lpstr>Fontin Sans</vt:lpstr>
      <vt:lpstr>Fontin Sans Bold</vt:lpstr>
      <vt:lpstr>Lucida Sans</vt:lpstr>
      <vt:lpstr>Wingdings</vt:lpstr>
      <vt:lpstr>Jigsaw Academy PPT MASTER</vt:lpstr>
      <vt:lpstr>PowerPoint Presentation</vt:lpstr>
      <vt:lpstr>Topic 1 Cassandra Architecture  </vt:lpstr>
      <vt:lpstr>PowerPoint Presentation</vt:lpstr>
      <vt:lpstr>Introduction to Cassandra </vt:lpstr>
      <vt:lpstr>Introduction to Cassandra </vt:lpstr>
      <vt:lpstr>Introduction to Cassandra </vt:lpstr>
      <vt:lpstr>Introduction to Cassandra </vt:lpstr>
      <vt:lpstr>Introduction to Cassandra </vt:lpstr>
      <vt:lpstr>Introduction to Cassandra </vt:lpstr>
      <vt:lpstr>BUMPER</vt:lpstr>
    </vt:vector>
  </TitlesOfParts>
  <Company>Shell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Jigsaw Academy</dc:title>
  <dc:creator>priya.gupte</dc:creator>
  <cp:lastModifiedBy>Mukesh Kumar</cp:lastModifiedBy>
  <cp:revision>633</cp:revision>
  <dcterms:created xsi:type="dcterms:W3CDTF">2010-09-06T17:48:24Z</dcterms:created>
  <dcterms:modified xsi:type="dcterms:W3CDTF">2016-07-28T04:18:36Z</dcterms:modified>
</cp:coreProperties>
</file>