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tags/tag1.xml" ContentType="application/vnd.openxmlformats-officedocument.presentationml.tags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73"/>
  </p:notesMasterIdLst>
  <p:sldIdLst>
    <p:sldId id="256" r:id="rId2"/>
    <p:sldId id="355" r:id="rId3"/>
    <p:sldId id="257" r:id="rId4"/>
    <p:sldId id="258" r:id="rId5"/>
    <p:sldId id="259" r:id="rId6"/>
    <p:sldId id="388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386" r:id="rId15"/>
    <p:sldId id="385" r:id="rId16"/>
    <p:sldId id="356" r:id="rId17"/>
    <p:sldId id="269" r:id="rId18"/>
    <p:sldId id="270" r:id="rId19"/>
    <p:sldId id="273" r:id="rId20"/>
    <p:sldId id="274" r:id="rId21"/>
    <p:sldId id="275" r:id="rId22"/>
    <p:sldId id="276" r:id="rId23"/>
    <p:sldId id="277" r:id="rId24"/>
    <p:sldId id="280" r:id="rId25"/>
    <p:sldId id="281" r:id="rId26"/>
    <p:sldId id="320" r:id="rId27"/>
    <p:sldId id="282" r:id="rId28"/>
    <p:sldId id="283" r:id="rId29"/>
    <p:sldId id="284" r:id="rId30"/>
    <p:sldId id="286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357" r:id="rId39"/>
    <p:sldId id="358" r:id="rId40"/>
    <p:sldId id="359" r:id="rId41"/>
    <p:sldId id="360" r:id="rId42"/>
    <p:sldId id="361" r:id="rId43"/>
    <p:sldId id="362" r:id="rId44"/>
    <p:sldId id="363" r:id="rId45"/>
    <p:sldId id="364" r:id="rId46"/>
    <p:sldId id="387" r:id="rId47"/>
    <p:sldId id="366" r:id="rId48"/>
    <p:sldId id="367" r:id="rId49"/>
    <p:sldId id="368" r:id="rId50"/>
    <p:sldId id="369" r:id="rId51"/>
    <p:sldId id="370" r:id="rId52"/>
    <p:sldId id="371" r:id="rId53"/>
    <p:sldId id="372" r:id="rId54"/>
    <p:sldId id="373" r:id="rId55"/>
    <p:sldId id="374" r:id="rId56"/>
    <p:sldId id="375" r:id="rId57"/>
    <p:sldId id="376" r:id="rId58"/>
    <p:sldId id="377" r:id="rId59"/>
    <p:sldId id="378" r:id="rId60"/>
    <p:sldId id="379" r:id="rId61"/>
    <p:sldId id="380" r:id="rId62"/>
    <p:sldId id="381" r:id="rId63"/>
    <p:sldId id="382" r:id="rId64"/>
    <p:sldId id="383" r:id="rId65"/>
    <p:sldId id="384" r:id="rId66"/>
    <p:sldId id="350" r:id="rId67"/>
    <p:sldId id="351" r:id="rId68"/>
    <p:sldId id="352" r:id="rId69"/>
    <p:sldId id="354" r:id="rId70"/>
    <p:sldId id="349" r:id="rId71"/>
    <p:sldId id="348" r:id="rId7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B6E2E8-E3FF-4BDC-996A-7B047064D575}">
  <a:tblStyle styleId="{39B6E2E8-E3FF-4BDC-996A-7B047064D575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2" autoAdjust="0"/>
    <p:restoredTop sz="76868" autoAdjust="0"/>
  </p:normalViewPr>
  <p:slideViewPr>
    <p:cSldViewPr>
      <p:cViewPr varScale="1">
        <p:scale>
          <a:sx n="62" d="100"/>
          <a:sy n="62" d="100"/>
        </p:scale>
        <p:origin x="168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39121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tax.com/big-data-challenge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lthingsdistributed.com/2007/10/amazons_dynamo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labs.google.com/papers/bigtable.html" TargetMode="Externa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tax.com/docs/1.2/ddl/index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datastax.com/docs/1.2/ddl/table" TargetMode="Externa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5431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7885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6486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9747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4698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9621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000">
                <a:solidFill>
                  <a:srgbClr val="444444"/>
                </a:solidFill>
              </a:rPr>
              <a:t>offering streaming movies through video game consoles, Apple TV, TiVo and more</a:t>
            </a:r>
          </a:p>
          <a:p>
            <a:endParaRPr lang="en" sz="1000">
              <a:solidFill>
                <a:srgbClr val="444444"/>
              </a:solidFill>
            </a:endParaRPr>
          </a:p>
          <a:p>
            <a:pPr>
              <a:buNone/>
            </a:pPr>
            <a:r>
              <a:rPr lang="en" sz="1000">
                <a:solidFill>
                  <a:srgbClr val="444444"/>
                </a:solidFill>
              </a:rPr>
              <a:t>http://www.usatoday.com/story/life/tv/2013/09/18/netflix-hulu-amazon-nielsen-viewership-data/2831535/</a:t>
            </a:r>
          </a:p>
        </p:txBody>
      </p:sp>
    </p:spTree>
    <p:extLst>
      <p:ext uri="{BB962C8B-B14F-4D97-AF65-F5344CB8AC3E}">
        <p14:creationId xmlns:p14="http://schemas.microsoft.com/office/powerpoint/2010/main" val="2918499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Central Oracle database -&gt; everything in one place, convenient until it fails</a:t>
            </a:r>
          </a:p>
          <a:p>
            <a:pPr>
              <a:buNone/>
            </a:pPr>
            <a:r>
              <a:rPr lang="en" dirty="0"/>
              <a:t>Schema changes required </a:t>
            </a:r>
            <a:r>
              <a:rPr lang="en" dirty="0" smtClean="0"/>
              <a:t>downtime</a:t>
            </a:r>
            <a:endParaRPr lang="en-US" dirty="0" smtClean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 smtClean="0"/>
              <a:t>Cassandra stores 3 local copies, 1 per zone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 smtClean="0"/>
              <a:t>Synchronous access, durable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 smtClean="0"/>
              <a:t>Replicates at destination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 smtClean="0">
                <a:solidFill>
                  <a:schemeClr val="dk1"/>
                </a:solidFill>
              </a:rPr>
              <a:t>Global Coverage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>
                <a:solidFill>
                  <a:schemeClr val="dk1"/>
                </a:solidFill>
              </a:rPr>
              <a:t>business agility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 smtClean="0"/>
              <a:t>Local Access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 smtClean="0"/>
              <a:t>better latency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 smtClean="0"/>
              <a:t>fault isolation</a:t>
            </a:r>
          </a:p>
          <a:p>
            <a:pPr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9040417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31743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2198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4713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00374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63271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Geo-Replication – distribution of data across multiple regions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52763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08998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09546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latin typeface="Arial" pitchFamily="34" charset="0"/>
              </a:rPr>
              <a:t>Consistency describes how and whether a system is left in a consistent state</a:t>
            </a:r>
            <a:r>
              <a:rPr lang="en-US" altLang="en-US" baseline="0" dirty="0" smtClean="0">
                <a:latin typeface="Arial" pitchFamily="34" charset="0"/>
              </a:rPr>
              <a:t> after an operation.</a:t>
            </a:r>
          </a:p>
          <a:p>
            <a:r>
              <a:rPr lang="en-US" altLang="en-US" baseline="0" dirty="0" smtClean="0">
                <a:latin typeface="Arial" pitchFamily="34" charset="0"/>
              </a:rPr>
              <a:t>In distributed data systems like Cassandra, this usually means that once a writer has written, all readers will see that write.</a:t>
            </a:r>
          </a:p>
          <a:p>
            <a:r>
              <a:rPr lang="en-US" altLang="en-US" baseline="0" dirty="0" smtClean="0">
                <a:latin typeface="Arial" pitchFamily="34" charset="0"/>
              </a:rPr>
              <a:t>While most relational databases guarantee ACID properties - (Atomicity, Consistency, Isolation, Durability) , Cassandra  </a:t>
            </a:r>
          </a:p>
          <a:p>
            <a:r>
              <a:rPr lang="en-US" altLang="en-US" baseline="0" dirty="0" smtClean="0">
                <a:latin typeface="Arial" pitchFamily="34" charset="0"/>
              </a:rPr>
              <a:t>Is at the other end of the spectrum. It offers BASE properties (Basically Available Soft-state Eventual consistency).</a:t>
            </a:r>
          </a:p>
          <a:p>
            <a:r>
              <a:rPr lang="en-US" altLang="en-US" baseline="0" dirty="0" smtClean="0">
                <a:latin typeface="Arial" pitchFamily="34" charset="0"/>
              </a:rPr>
              <a:t>Cassandra weak consistency comes in the form of eventual consistency which means the database eventually reaches</a:t>
            </a:r>
          </a:p>
          <a:p>
            <a:r>
              <a:rPr lang="en-US" altLang="en-US" baseline="0" dirty="0" smtClean="0">
                <a:latin typeface="Arial" pitchFamily="34" charset="0"/>
              </a:rPr>
              <a:t>A consistent state.</a:t>
            </a:r>
          </a:p>
          <a:p>
            <a:r>
              <a:rPr lang="en-US" altLang="en-US" baseline="0" dirty="0" smtClean="0">
                <a:latin typeface="Arial" pitchFamily="34" charset="0"/>
              </a:rPr>
              <a:t>As the data is replicated, the latest version of something is sitting on some node in the cluster, but older versions are still</a:t>
            </a:r>
          </a:p>
          <a:p>
            <a:r>
              <a:rPr lang="en-US" altLang="en-US" baseline="0" dirty="0" smtClean="0">
                <a:latin typeface="Arial" pitchFamily="34" charset="0"/>
              </a:rPr>
              <a:t>Out there on other nodes. Eventually, all nodes will see the latest version.</a:t>
            </a:r>
          </a:p>
          <a:p>
            <a:r>
              <a:rPr lang="en-US" altLang="en-US" baseline="0" dirty="0" smtClean="0">
                <a:latin typeface="Arial" pitchFamily="34" charset="0"/>
              </a:rPr>
              <a:t>Specifically, you get consistency when R + W &gt; N (R is the number of records to read, W is the number of records to write,</a:t>
            </a:r>
          </a:p>
          <a:p>
            <a:r>
              <a:rPr lang="en-US" altLang="en-US" baseline="0" dirty="0" smtClean="0">
                <a:latin typeface="Arial" pitchFamily="34" charset="0"/>
              </a:rPr>
              <a:t>And N is the replication factor).</a:t>
            </a:r>
          </a:p>
          <a:p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1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ConsistencyLevel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ONE means R or W is 1. A </a:t>
            </a:r>
            <a:r>
              <a:rPr lang="en-US" sz="11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ConsistencyLevel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QUORUM means R or W is ceiling((N+1)/2). </a:t>
            </a:r>
          </a:p>
          <a:p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1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ConsistencyLevel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ALL means R or W is N. So if you want to write with a </a:t>
            </a:r>
            <a:r>
              <a:rPr lang="en-US" sz="11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ConsistencyLevel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ONE and then get </a:t>
            </a:r>
          </a:p>
          <a:p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data when you read, you need to read with </a:t>
            </a:r>
            <a:r>
              <a:rPr lang="en-US" sz="11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ConsistencyLevel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ALL.</a:t>
            </a:r>
            <a:endParaRPr lang="en-US" altLang="en-US" baseline="0" dirty="0" smtClean="0">
              <a:latin typeface="Arial" pitchFamily="34" charset="0"/>
            </a:endParaRPr>
          </a:p>
          <a:p>
            <a:endParaRPr lang="en-US" altLang="en-US" baseline="0" dirty="0" smtClean="0">
              <a:solidFill>
                <a:srgbClr val="FF0000"/>
              </a:solidFill>
              <a:latin typeface="Arial" pitchFamily="34" charset="0"/>
            </a:endParaRPr>
          </a:p>
          <a:p>
            <a:endParaRPr lang="en-US" altLang="en-US" baseline="0" dirty="0" smtClean="0">
              <a:solidFill>
                <a:srgbClr val="FF0000"/>
              </a:solidFill>
              <a:latin typeface="Arial" pitchFamily="34" charset="0"/>
            </a:endParaRPr>
          </a:p>
          <a:p>
            <a:endParaRPr lang="en-US" altLang="en-US" baseline="0" dirty="0" smtClean="0">
              <a:solidFill>
                <a:srgbClr val="FF0000"/>
              </a:solidFill>
              <a:latin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baseline="0" dirty="0" smtClean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26498">
              <a:defRPr sz="1300">
                <a:solidFill>
                  <a:schemeClr val="accent2"/>
                </a:solidFill>
                <a:latin typeface="Helvetica" pitchFamily="-84" charset="0"/>
                <a:ea typeface="MS PGothic" pitchFamily="34" charset="-128"/>
              </a:defRPr>
            </a:lvl1pPr>
            <a:lvl2pPr marL="702756" indent="-270291" defTabSz="926498">
              <a:defRPr sz="1300">
                <a:solidFill>
                  <a:schemeClr val="accent2"/>
                </a:solidFill>
                <a:latin typeface="Helvetica" pitchFamily="-84" charset="0"/>
                <a:ea typeface="MS PGothic" pitchFamily="34" charset="-128"/>
              </a:defRPr>
            </a:lvl2pPr>
            <a:lvl3pPr marL="1081164" indent="-216233" defTabSz="926498">
              <a:defRPr sz="1300">
                <a:solidFill>
                  <a:schemeClr val="accent2"/>
                </a:solidFill>
                <a:latin typeface="Helvetica" pitchFamily="-84" charset="0"/>
                <a:ea typeface="MS PGothic" pitchFamily="34" charset="-128"/>
              </a:defRPr>
            </a:lvl3pPr>
            <a:lvl4pPr marL="1513629" indent="-216233" defTabSz="926498">
              <a:defRPr sz="1300">
                <a:solidFill>
                  <a:schemeClr val="accent2"/>
                </a:solidFill>
                <a:latin typeface="Helvetica" pitchFamily="-84" charset="0"/>
                <a:ea typeface="MS PGothic" pitchFamily="34" charset="-128"/>
              </a:defRPr>
            </a:lvl4pPr>
            <a:lvl5pPr marL="1946095" indent="-216233" defTabSz="926498">
              <a:defRPr sz="1300">
                <a:solidFill>
                  <a:schemeClr val="accent2"/>
                </a:solidFill>
                <a:latin typeface="Helvetica" pitchFamily="-84" charset="0"/>
                <a:ea typeface="MS PGothic" pitchFamily="34" charset="-128"/>
              </a:defRPr>
            </a:lvl5pPr>
            <a:lvl6pPr marL="2378560" indent="-216233" defTabSz="92649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accent2"/>
                </a:solidFill>
                <a:latin typeface="Helvetica" pitchFamily="-84" charset="0"/>
                <a:ea typeface="MS PGothic" pitchFamily="34" charset="-128"/>
              </a:defRPr>
            </a:lvl6pPr>
            <a:lvl7pPr marL="2811026" indent="-216233" defTabSz="92649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accent2"/>
                </a:solidFill>
                <a:latin typeface="Helvetica" pitchFamily="-84" charset="0"/>
                <a:ea typeface="MS PGothic" pitchFamily="34" charset="-128"/>
              </a:defRPr>
            </a:lvl7pPr>
            <a:lvl8pPr marL="3243491" indent="-216233" defTabSz="92649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accent2"/>
                </a:solidFill>
                <a:latin typeface="Helvetica" pitchFamily="-84" charset="0"/>
                <a:ea typeface="MS PGothic" pitchFamily="34" charset="-128"/>
              </a:defRPr>
            </a:lvl8pPr>
            <a:lvl9pPr marL="3675957" indent="-216233" defTabSz="92649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accent2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fld id="{4B76453C-5505-41AB-9105-25015AA92987}" type="slidenum">
              <a:rPr lang="en-US" altLang="en-US" sz="900">
                <a:solidFill>
                  <a:schemeClr val="tx1"/>
                </a:solidFill>
                <a:latin typeface="Times New Roman" pitchFamily="18" charset="0"/>
              </a:rPr>
              <a:pPr/>
              <a:t>26</a:t>
            </a:fld>
            <a:endParaRPr lang="en-US" altLang="en-US" sz="900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1015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76617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52480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68496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95465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5998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5470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57231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14080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err="1" smtClean="0"/>
              <a:t>SimpleStrategy</a:t>
            </a:r>
            <a:r>
              <a:rPr lang="en-US" baseline="0" dirty="0" smtClean="0"/>
              <a:t> is a replication strategy. There are two:</a:t>
            </a:r>
          </a:p>
          <a:p>
            <a:r>
              <a:rPr lang="en-US" baseline="0" dirty="0" err="1" smtClean="0"/>
              <a:t>SimpleStrategy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NetworkTopologyStrategy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SimpleStrategy</a:t>
            </a:r>
            <a:r>
              <a:rPr lang="en-US" baseline="0" dirty="0" smtClean="0"/>
              <a:t> is used for simple data center clusters. It is default.</a:t>
            </a:r>
          </a:p>
          <a:p>
            <a:r>
              <a:rPr lang="en-US" baseline="0" dirty="0" err="1" smtClean="0"/>
              <a:t>NetworkTopologyStrategy</a:t>
            </a:r>
            <a:r>
              <a:rPr lang="en-US" baseline="0" dirty="0" smtClean="0"/>
              <a:t> is used for multi-datacenter deployments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53046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Table – when schema is static</a:t>
            </a:r>
          </a:p>
          <a:p>
            <a:r>
              <a:rPr lang="en-US" dirty="0" smtClean="0"/>
              <a:t>Column Family – when schema is dynamic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62857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18452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36858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01994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75605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2191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8267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4B4B4B"/>
                </a:solidFill>
              </a:rPr>
              <a:t>Apache Cassandra is renowned in the industry as the only NoSQL solution that can accommodate the </a:t>
            </a:r>
            <a:r>
              <a:rPr lang="en">
                <a:solidFill>
                  <a:srgbClr val="C3481E"/>
                </a:solidFill>
                <a:hlinkClick r:id="rId3"/>
              </a:rPr>
              <a:t>complex requirements</a:t>
            </a:r>
            <a:r>
              <a:rPr lang="en">
                <a:solidFill>
                  <a:srgbClr val="4B4B4B"/>
                </a:solidFill>
              </a:rPr>
              <a:t> of today’s modern line-of-business applications. It’s architected from the ground up for real-time enterprise databases that require vast scalability, high-velocity performance, flexible schema design and continuous availability.</a:t>
            </a:r>
          </a:p>
          <a:p>
            <a:pPr>
              <a:buNone/>
            </a:pPr>
            <a:r>
              <a:rPr lang="en" sz="1400" i="1">
                <a:solidFill>
                  <a:srgbClr val="D74008"/>
                </a:solidFill>
                <a:latin typeface="Georgia"/>
                <a:ea typeface="Georgia"/>
                <a:cs typeface="Georgia"/>
                <a:sym typeface="Georgia"/>
              </a:rPr>
              <a:t>The ideal database foundation for today’s modern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0425317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21029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91108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11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ZooKeeper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centralized service for maintaining configuration information, naming, providing distributed synchronization, and providing group services</a:t>
            </a:r>
            <a:endParaRPr dirty="0"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28540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68713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88D80C-BD2C-4C82-8466-351ABEFB9DFA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 dirty="0" smtClean="0">
              <a:latin typeface="Arial" charset="0"/>
            </a:endParaRPr>
          </a:p>
        </p:txBody>
      </p:sp>
      <p:sp>
        <p:nvSpPr>
          <p:cNvPr id="2457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0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4581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/>
            <a:fld id="{5B4B750A-F5A1-4B13-9225-F8F499404116}" type="slidenum">
              <a:rPr lang="en-US" sz="1200">
                <a:latin typeface="Times New Roman" pitchFamily="18" charset="0"/>
              </a:rPr>
              <a:pPr algn="r"/>
              <a:t>46</a:t>
            </a:fld>
            <a:endParaRPr lang="en-US" sz="1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3251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mtClean="0"/>
              <a:t>Bootstrapping</a:t>
            </a:r>
            <a:endParaRPr dirty="0"/>
          </a:p>
        </p:txBody>
      </p:sp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4118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764358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88850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836519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write_request_timeout_in_ms</a:t>
            </a:r>
            <a:r>
              <a:rPr lang="en-US" baseline="0" dirty="0" smtClean="0"/>
              <a:t> – memory pressure on coordinator node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0673FF52-C276-D34F-A440-F0DDEF42F16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36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4B4B4B"/>
                </a:solidFill>
              </a:rPr>
              <a:t>It combines </a:t>
            </a:r>
            <a:r>
              <a:rPr lang="en">
                <a:solidFill>
                  <a:srgbClr val="C3481E"/>
                </a:solidFill>
                <a:hlinkClick r:id="rId3"/>
              </a:rPr>
              <a:t>Amazon Dynamo’s</a:t>
            </a:r>
            <a:r>
              <a:rPr lang="en">
                <a:solidFill>
                  <a:srgbClr val="4B4B4B"/>
                </a:solidFill>
              </a:rPr>
              <a:t> fully distributed design with </a:t>
            </a:r>
            <a:r>
              <a:rPr lang="en">
                <a:solidFill>
                  <a:srgbClr val="C3481E"/>
                </a:solidFill>
                <a:hlinkClick r:id="rId4"/>
              </a:rPr>
              <a:t>Google Bigtable’s</a:t>
            </a:r>
            <a:r>
              <a:rPr lang="en">
                <a:solidFill>
                  <a:srgbClr val="4B4B4B"/>
                </a:solidFill>
              </a:rPr>
              <a:t> column-oriented data model. </a:t>
            </a:r>
          </a:p>
        </p:txBody>
      </p:sp>
    </p:spTree>
    <p:extLst>
      <p:ext uri="{BB962C8B-B14F-4D97-AF65-F5344CB8AC3E}">
        <p14:creationId xmlns:p14="http://schemas.microsoft.com/office/powerpoint/2010/main" val="425885674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09" name="Shape 5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975260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21" name="Shape 5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958231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398179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37733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405682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777311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200">
                <a:solidFill>
                  <a:schemeClr val="dk1"/>
                </a:solidFill>
              </a:rPr>
              <a:t>No join or subquery support, and limited support for aggregation. This is </a:t>
            </a:r>
            <a:r>
              <a:rPr lang="en" sz="1200">
                <a:solidFill>
                  <a:srgbClr val="0044AA"/>
                </a:solidFill>
                <a:hlinkClick r:id="rId3"/>
              </a:rPr>
              <a:t>by design</a:t>
            </a:r>
            <a:r>
              <a:rPr lang="en" sz="1200">
                <a:solidFill>
                  <a:schemeClr val="dk1"/>
                </a:solidFill>
              </a:rPr>
              <a:t>, to force you to denormalize into partitions that can be efficiently queried from a single replica, instead of having to gather data from across the entire cluster.</a:t>
            </a:r>
          </a:p>
          <a:p>
            <a:pPr marL="457200" lvl="0" indent="-304800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200">
                <a:solidFill>
                  <a:srgbClr val="0044AA"/>
                </a:solidFill>
                <a:hlinkClick r:id="rId4"/>
              </a:rPr>
              <a:t>Ordering is done per-partition</a:t>
            </a:r>
            <a:r>
              <a:rPr lang="en" sz="1200">
                <a:solidFill>
                  <a:schemeClr val="dk1"/>
                </a:solidFill>
              </a:rPr>
              <a:t>, and is specified at table creation time. Again, this is to enforce good application design; sorting thousands or millions of rows can be fast in development, but sorting billions in production is a bad idea.</a:t>
            </a:r>
          </a:p>
          <a:p>
            <a:endParaRPr lang="en" sz="12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972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Shape 5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>
                <a:solidFill>
                  <a:srgbClr val="747474"/>
                </a:solidFill>
                <a:latin typeface="Georgia"/>
                <a:ea typeface="Georgia"/>
                <a:cs typeface="Georgia"/>
                <a:sym typeface="Georgia"/>
              </a:rPr>
              <a:t>It’s important to analyze how you are going to query your data. Spending time to design your schema around your query pattern can save a lot of hassle debugging performance issues while also ensuring that you can scale easily. Additionally, having a high-level understanding of some of the internals such has how deletions are implemented, how secondary indices operate, and when to use the row cache can go a long way in designing a strong application built atop Cassandra.</a:t>
            </a:r>
          </a:p>
        </p:txBody>
      </p:sp>
    </p:spTree>
    <p:extLst>
      <p:ext uri="{BB962C8B-B14F-4D97-AF65-F5344CB8AC3E}">
        <p14:creationId xmlns:p14="http://schemas.microsoft.com/office/powerpoint/2010/main" val="112668598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8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1000">
                <a:solidFill>
                  <a:schemeClr val="dk1"/>
                </a:solidFill>
              </a:rPr>
              <a:t> designed to handle large amounts of data across many commodity servers, providing high availability with no single point of failur</a:t>
            </a:r>
          </a:p>
        </p:txBody>
      </p:sp>
    </p:spTree>
    <p:extLst>
      <p:ext uri="{BB962C8B-B14F-4D97-AF65-F5344CB8AC3E}">
        <p14:creationId xmlns:p14="http://schemas.microsoft.com/office/powerpoint/2010/main" val="1751165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5816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6570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0342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>
              <a:buSzPct val="100000"/>
              <a:defRPr sz="4800"/>
            </a:lvl1pPr>
            <a:lvl2pPr indent="304800" algn="ctr">
              <a:buSzPct val="100000"/>
              <a:defRPr sz="4800"/>
            </a:lvl2pPr>
            <a:lvl3pPr indent="304800" algn="ctr">
              <a:buSzPct val="100000"/>
              <a:defRPr sz="4800"/>
            </a:lvl3pPr>
            <a:lvl4pPr indent="304800" algn="ctr">
              <a:buSzPct val="100000"/>
              <a:defRPr sz="4800"/>
            </a:lvl4pPr>
            <a:lvl5pPr indent="304800" algn="ctr">
              <a:buSzPct val="100000"/>
              <a:defRPr sz="4800"/>
            </a:lvl5pPr>
            <a:lvl6pPr indent="304800" algn="ctr">
              <a:buSzPct val="100000"/>
              <a:defRPr sz="4800"/>
            </a:lvl6pPr>
            <a:lvl7pPr indent="304800" algn="ctr">
              <a:buSzPct val="100000"/>
              <a:defRPr sz="4800"/>
            </a:lvl7pPr>
            <a:lvl8pPr indent="304800" algn="ctr">
              <a:buSzPct val="100000"/>
              <a:defRPr sz="4800"/>
            </a:lvl8pPr>
            <a:lvl9pPr indent="304800" algn="ctr">
              <a:buSzPct val="100000"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 dirty="0"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06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185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SzPct val="100000"/>
              <a:defRPr sz="3000"/>
            </a:lvl1pPr>
            <a:lvl2pPr marL="742950" indent="-133350">
              <a:spcBef>
                <a:spcPts val="480"/>
              </a:spcBef>
              <a:buSzPct val="100000"/>
              <a:defRPr sz="2400"/>
            </a:lvl2pPr>
            <a:lvl3pPr marL="1143000" indent="-76200">
              <a:spcBef>
                <a:spcPts val="480"/>
              </a:spcBef>
              <a:buSzPct val="100000"/>
              <a:defRPr sz="2400"/>
            </a:lvl3pPr>
            <a:lvl4pPr marL="1600200" indent="-114300">
              <a:spcBef>
                <a:spcPts val="360"/>
              </a:spcBef>
              <a:buSzPct val="100000"/>
              <a:defRPr sz="1800"/>
            </a:lvl4pPr>
            <a:lvl5pPr marL="2057400" indent="-114300">
              <a:spcBef>
                <a:spcPts val="360"/>
              </a:spcBef>
              <a:buSzPct val="100000"/>
              <a:defRPr sz="1800"/>
            </a:lvl5pPr>
            <a:lvl6pPr marL="2514600" indent="-114300">
              <a:spcBef>
                <a:spcPts val="360"/>
              </a:spcBef>
              <a:buSzPct val="100000"/>
              <a:defRPr sz="1800"/>
            </a:lvl6pPr>
            <a:lvl7pPr marL="2971800" indent="-114300">
              <a:spcBef>
                <a:spcPts val="360"/>
              </a:spcBef>
              <a:buSzPct val="100000"/>
              <a:defRPr sz="1800"/>
            </a:lvl7pPr>
            <a:lvl8pPr marL="3429000" indent="-114300">
              <a:spcBef>
                <a:spcPts val="360"/>
              </a:spcBef>
              <a:buSzPct val="100000"/>
              <a:defRPr sz="1800"/>
            </a:lvl8pPr>
            <a:lvl9pPr marL="3886200" indent="-114300">
              <a:spcBef>
                <a:spcPts val="360"/>
              </a:spcBef>
              <a:buSzPct val="100000"/>
              <a:defRPr sz="18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6" r:id="rId6"/>
    <p:sldLayoutId id="2147483657" r:id="rId7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+mj-lt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L="647700" marR="0" indent="-457200" algn="l" rtl="0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400" b="0" i="0" u="none" strike="noStrike" cap="none" baseline="0">
          <a:solidFill>
            <a:srgbClr val="000000"/>
          </a:solidFill>
          <a:latin typeface="+mn-lt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mailto:john.doe@bti360.com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lideshare.net/adrianco/migrating-netflix-from-oracle-to-global-cassandra" TargetMode="External"/><Relationship Id="rId3" Type="http://schemas.openxmlformats.org/officeDocument/2006/relationships/hyperlink" Target="http://www.datastax.com/documentation/cassandra/2.0/cassandra/architecture/architectureTOC.html" TargetMode="External"/><Relationship Id="rId7" Type="http://schemas.openxmlformats.org/officeDocument/2006/relationships/hyperlink" Target="http://marsmedia.info/en/cassandra-pros-cons-and-model.php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lanetcassandra.org/functional-use-cases/" TargetMode="External"/><Relationship Id="rId5" Type="http://schemas.openxmlformats.org/officeDocument/2006/relationships/hyperlink" Target="http://www.slideshare.net/DataStax/evaluating-apache-cassandra-as-a-cloud-database" TargetMode="External"/><Relationship Id="rId4" Type="http://schemas.openxmlformats.org/officeDocument/2006/relationships/hyperlink" Target="http://www.slideshare.net/planetcassandra/a-deep-dive-into-understanding-apache-cassandra" TargetMode="External"/><Relationship Id="rId9" Type="http://schemas.openxmlformats.org/officeDocument/2006/relationships/hyperlink" Target="http://wiki.apache.org/cassandra/CassandraLimitation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hape 2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943225" y="1047750"/>
            <a:ext cx="3200400" cy="21526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725" y="3638550"/>
            <a:ext cx="891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Mukesh </a:t>
            </a:r>
            <a:r>
              <a:rPr lang="en-US" sz="2000" smtClean="0"/>
              <a:t>Kumar Shukla</a:t>
            </a:r>
            <a:endParaRPr lang="en-US" sz="2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Peer to Peer Cluster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Decentralized design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Each node has the same role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No single point of failure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Avoids issues of master-slave DBMS’s</a:t>
            </a:r>
          </a:p>
          <a:p>
            <a:pPr marL="457200" lvl="0" indent="-4191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No bottlenecking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Fault Tolerance/Durability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Failures happen all the time with multiple nodes</a:t>
            </a:r>
          </a:p>
          <a:p>
            <a:pPr marL="457200" lvl="0" indent="-3810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Hardware Failure</a:t>
            </a:r>
          </a:p>
          <a:p>
            <a:pPr marL="457200" lvl="0" indent="-3810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Bugs</a:t>
            </a:r>
          </a:p>
          <a:p>
            <a:pPr marL="457200" lvl="0" indent="-3810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Operator error</a:t>
            </a:r>
          </a:p>
          <a:p>
            <a:pPr marL="457200" lvl="0" indent="-3810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Power Outage, etc.</a:t>
            </a:r>
          </a:p>
          <a:p>
            <a:pPr lvl="0" rtl="0">
              <a:buNone/>
            </a:pPr>
            <a:r>
              <a:rPr lang="en"/>
              <a:t>Solution: Buy cheap, redundant hardware, replicate, maintain consistency</a:t>
            </a:r>
          </a:p>
          <a:p>
            <a:endParaRPr lang="en"/>
          </a:p>
          <a:p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Fault Tolerance/Durability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Replication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Data is automatically replicated to multiple nodes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Allows failed nodes to be immediately replaced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Distribution of data to multiple data centers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An entire data center can go down without data loss occurring</a:t>
            </a:r>
          </a:p>
          <a:p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Performance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Core architectural designs allow Cassandra to outperform its competitors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Very good read and write throughputs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Consistently ranks as fastest amongst comparable NoSql DBMS’s with large data sets</a:t>
            </a:r>
          </a:p>
          <a:p>
            <a:endParaRPr lang="en"/>
          </a:p>
          <a:p>
            <a:pPr marL="0" lvl="0" indent="0" rtl="0">
              <a:buNone/>
            </a:pPr>
            <a:r>
              <a:rPr lang="en" sz="1800"/>
              <a:t>“In terms of scalability, there is a clear winner throughout our experiments. Cassandra achieves the highest throughput for the maximum number of nodes…” - University of Toronto</a:t>
            </a:r>
          </a:p>
          <a:p>
            <a:endParaRPr lang="en" sz="18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11535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Scalability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0" y="87570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Read and write throughput increase linearly as more machines are added</a:t>
            </a:r>
          </a:p>
          <a:p>
            <a:pPr marL="914400" lvl="0" indent="-228600" rtl="0">
              <a:spcBef>
                <a:spcPts val="0"/>
              </a:spcBef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“In terms of scalability, there is a clear winner throughout our experiments. Cassandra achieves the highest throughput for the maximum number of nodes…”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- University of Toronto</a:t>
            </a:r>
          </a:p>
          <a:p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pic>
        <p:nvPicPr>
          <p:cNvPr id="99" name="Shape 9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833626" y="2213450"/>
            <a:ext cx="5476750" cy="293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618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14532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Comparisons</a:t>
            </a:r>
          </a:p>
        </p:txBody>
      </p:sp>
      <p:graphicFrame>
        <p:nvGraphicFramePr>
          <p:cNvPr id="105" name="Shape 105"/>
          <p:cNvGraphicFramePr/>
          <p:nvPr>
            <p:extLst>
              <p:ext uri="{D42A27DB-BD31-4B8C-83A1-F6EECF244321}">
                <p14:modId xmlns:p14="http://schemas.microsoft.com/office/powerpoint/2010/main" val="2542796909"/>
              </p:ext>
            </p:extLst>
          </p:nvPr>
        </p:nvGraphicFramePr>
        <p:xfrm>
          <a:off x="952500" y="1145723"/>
          <a:ext cx="7459100" cy="3047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9750"/>
                <a:gridCol w="1809750"/>
                <a:gridCol w="1809750"/>
                <a:gridCol w="2029850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/>
                        <a:t>Apache Cassandra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/>
                        <a:t>Google Big Table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/>
                        <a:t>Amazon DynamoDB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Storage</a:t>
                      </a:r>
                      <a:r>
                        <a:rPr lang="en-US" i="1" baseline="0" dirty="0" smtClean="0"/>
                        <a:t> Type</a:t>
                      </a:r>
                      <a:endParaRPr i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Key-Value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Best Use</a:t>
                      </a:r>
                      <a:endParaRPr i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r>
                        <a:rPr lang="en-US" baseline="0" dirty="0" smtClean="0"/>
                        <a:t> often, read less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Designed</a:t>
                      </a:r>
                      <a:r>
                        <a:rPr lang="en-US" baseline="0" dirty="0" smtClean="0"/>
                        <a:t> for large scalability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 database</a:t>
                      </a:r>
                      <a:r>
                        <a:rPr lang="en-US" baseline="0" dirty="0" smtClean="0"/>
                        <a:t> solution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Concurrency</a:t>
                      </a:r>
                      <a:r>
                        <a:rPr lang="en-US" i="1" baseline="0" dirty="0" smtClean="0"/>
                        <a:t> Control</a:t>
                      </a:r>
                      <a:endParaRPr i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MVCC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Locks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ACID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1118058">
                <a:tc>
                  <a:txBody>
                    <a:bodyPr/>
                    <a:lstStyle/>
                    <a:p>
                      <a:r>
                        <a:rPr lang="en-US" i="1" dirty="0" smtClean="0"/>
                        <a:t>Characteristics</a:t>
                      </a:r>
                      <a:endParaRPr i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Availability</a:t>
                      </a:r>
                    </a:p>
                    <a:p>
                      <a:r>
                        <a:rPr lang="en-US" dirty="0" smtClean="0"/>
                        <a:t>Partition</a:t>
                      </a:r>
                      <a:r>
                        <a:rPr lang="en-US" baseline="0" dirty="0" smtClean="0"/>
                        <a:t> Tolerance</a:t>
                      </a:r>
                    </a:p>
                    <a:p>
                      <a:r>
                        <a:rPr lang="en-US" baseline="0" dirty="0" smtClean="0"/>
                        <a:t>Persistence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Consistency</a:t>
                      </a:r>
                    </a:p>
                    <a:p>
                      <a:r>
                        <a:rPr lang="en-US" dirty="0" smtClean="0"/>
                        <a:t>High Availability</a:t>
                      </a:r>
                    </a:p>
                    <a:p>
                      <a:r>
                        <a:rPr lang="en-US" dirty="0" smtClean="0"/>
                        <a:t>Partition</a:t>
                      </a:r>
                      <a:r>
                        <a:rPr lang="en-US" baseline="0" dirty="0" smtClean="0"/>
                        <a:t> Tolerance</a:t>
                      </a:r>
                    </a:p>
                    <a:p>
                      <a:r>
                        <a:rPr lang="en-US" baseline="0" dirty="0" smtClean="0"/>
                        <a:t>Persistence</a:t>
                      </a:r>
                      <a:endParaRPr lang="en-US" dirty="0" smtClean="0"/>
                    </a:p>
                    <a:p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Consistency</a:t>
                      </a:r>
                    </a:p>
                    <a:p>
                      <a:r>
                        <a:rPr lang="en-US" dirty="0" smtClean="0"/>
                        <a:t>High</a:t>
                      </a:r>
                      <a:r>
                        <a:rPr lang="en-US" baseline="0" dirty="0" smtClean="0"/>
                        <a:t> Availability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08808" y="4373397"/>
            <a:ext cx="6332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 Point – Cassandra offers a healthy cross between </a:t>
            </a:r>
            <a:r>
              <a:rPr lang="en-US" dirty="0" err="1" smtClean="0"/>
              <a:t>BigTable</a:t>
            </a:r>
            <a:r>
              <a:rPr lang="en-US" dirty="0" smtClean="0"/>
              <a:t> and Dynamo.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025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Cassandra 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20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Netflix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528800" cy="370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online DVD and Blu-Ray movie retailer</a:t>
            </a:r>
          </a:p>
          <a:p>
            <a:endParaRPr lang="en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Nielsen study showed that 38% of Americans use or subscribe to Netflix 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424950" y="1256425"/>
            <a:ext cx="3511500" cy="19898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Netflix: Why Cassandra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66294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 smtClean="0"/>
              <a:t>Using a </a:t>
            </a:r>
            <a:r>
              <a:rPr lang="en-US" sz="2400" dirty="0"/>
              <a:t>c</a:t>
            </a:r>
            <a:r>
              <a:rPr lang="en" sz="2400" dirty="0" smtClean="0"/>
              <a:t>entral </a:t>
            </a:r>
            <a:r>
              <a:rPr lang="en" sz="2400" dirty="0"/>
              <a:t>SQL database </a:t>
            </a:r>
            <a:r>
              <a:rPr lang="en-US" sz="2400" dirty="0" smtClean="0"/>
              <a:t>negatively </a:t>
            </a:r>
            <a:r>
              <a:rPr lang="en" sz="2400" dirty="0" smtClean="0"/>
              <a:t>impacted </a:t>
            </a:r>
            <a:r>
              <a:rPr lang="en" sz="2400" dirty="0"/>
              <a:t>scalability and </a:t>
            </a:r>
            <a:r>
              <a:rPr lang="en" sz="2400" dirty="0" smtClean="0"/>
              <a:t>availability</a:t>
            </a:r>
            <a:endParaRPr lang="en" sz="2400" dirty="0"/>
          </a:p>
          <a:p>
            <a:pPr marL="457200" lvl="0" indent="-3810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chemeClr val="dk1"/>
                </a:solidFill>
              </a:rPr>
              <a:t>International Expansion required </a:t>
            </a:r>
            <a:r>
              <a:rPr lang="en" sz="2400" dirty="0" smtClean="0">
                <a:solidFill>
                  <a:schemeClr val="dk1"/>
                </a:solidFill>
              </a:rPr>
              <a:t>Multi-Datacenter</a:t>
            </a:r>
            <a:r>
              <a:rPr lang="en-US" sz="2400" dirty="0" smtClean="0">
                <a:solidFill>
                  <a:schemeClr val="dk1"/>
                </a:solidFill>
              </a:rPr>
              <a:t> solution</a:t>
            </a:r>
            <a:endParaRPr lang="en" sz="2400" dirty="0">
              <a:solidFill>
                <a:schemeClr val="dk1"/>
              </a:solidFill>
            </a:endParaRPr>
          </a:p>
          <a:p>
            <a:pPr marL="457200" lvl="0" indent="-3810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chemeClr val="dk1"/>
                </a:solidFill>
              </a:rPr>
              <a:t>Need for configurable Replication, Consistency, and Resiliency in the face of failure</a:t>
            </a:r>
          </a:p>
          <a:p>
            <a:pPr marL="457200" lvl="0" indent="-3810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Cassandra on AWS offered high levels of scalability and availability</a:t>
            </a:r>
          </a:p>
        </p:txBody>
      </p:sp>
      <p:pic>
        <p:nvPicPr>
          <p:cNvPr id="2" name="Picture 1" descr="jason-brow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09550"/>
            <a:ext cx="1600200" cy="1600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86600" y="1809750"/>
            <a:ext cx="1752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Jason Brown, Senior Software Engineer at Netflix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Spotify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596299" cy="35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dirty="0" smtClean="0"/>
              <a:t>Streaming </a:t>
            </a:r>
            <a:r>
              <a:rPr lang="en" dirty="0" smtClean="0"/>
              <a:t>digital </a:t>
            </a:r>
            <a:r>
              <a:rPr lang="en" dirty="0"/>
              <a:t>music </a:t>
            </a:r>
            <a:r>
              <a:rPr lang="en" dirty="0" smtClean="0"/>
              <a:t>service</a:t>
            </a:r>
            <a:endParaRPr lang="en-US" dirty="0" smtClean="0"/>
          </a:p>
          <a:p>
            <a:pPr marL="38100" lvl="0" indent="0" rtl="0">
              <a:buClr>
                <a:srgbClr val="000000"/>
              </a:buClr>
              <a:buSzPct val="166666"/>
              <a:buNone/>
            </a:pPr>
            <a:endParaRPr lang="en" dirty="0"/>
          </a:p>
          <a:p>
            <a:pPr marL="457200" lvl="0" indent="-4191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dirty="0"/>
              <a:t>M</a:t>
            </a:r>
            <a:r>
              <a:rPr lang="en" dirty="0" smtClean="0"/>
              <a:t>usic </a:t>
            </a:r>
            <a:r>
              <a:rPr lang="en" dirty="0"/>
              <a:t>for every moment on computer, phone, tablet, and more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390575" y="1361850"/>
            <a:ext cx="3388250" cy="21301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Introduction</a:t>
            </a:r>
          </a:p>
          <a:p>
            <a:r>
              <a:rPr lang="en-US" sz="2400" dirty="0" smtClean="0"/>
              <a:t>Background</a:t>
            </a:r>
          </a:p>
          <a:p>
            <a:r>
              <a:rPr lang="en-US" sz="2400" dirty="0" smtClean="0"/>
              <a:t>Use Cases</a:t>
            </a:r>
          </a:p>
          <a:p>
            <a:r>
              <a:rPr lang="en-US" sz="2400" dirty="0" smtClean="0"/>
              <a:t>Data Model &amp; Query Language</a:t>
            </a:r>
          </a:p>
          <a:p>
            <a:r>
              <a:rPr lang="en-US" sz="2400" dirty="0" smtClean="0"/>
              <a:t>Architecture</a:t>
            </a:r>
          </a:p>
          <a:p>
            <a:r>
              <a:rPr lang="en-US" sz="2400" dirty="0" smtClean="0"/>
              <a:t>Conclusion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395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Spotify: Why Cassandra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6781800" cy="3725699"/>
          </a:xfrm>
          <a:prstGeom prst="rect">
            <a:avLst/>
          </a:prstGeom>
        </p:spPr>
        <p:txBody>
          <a:bodyPr lIns="91425" tIns="91425" rIns="91425" bIns="91425" anchor="t" anchorCtr="0">
            <a:normAutofit fontScale="92500" lnSpcReduction="10000"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With more users, scalability problems arised using postgreSQL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With multiple data centers, streaming replication in postgreSQL </a:t>
            </a:r>
            <a:r>
              <a:rPr lang="en-US" dirty="0" err="1" smtClean="0"/>
              <a:t>wa</a:t>
            </a:r>
            <a:r>
              <a:rPr lang="en" dirty="0" smtClean="0"/>
              <a:t>s </a:t>
            </a:r>
            <a:r>
              <a:rPr lang="en" dirty="0"/>
              <a:t>problematic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ex: high write volumes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Chose Cassandra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lack of single points of failure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no data loss confidence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Big Table design</a:t>
            </a:r>
          </a:p>
        </p:txBody>
      </p:sp>
      <p:pic>
        <p:nvPicPr>
          <p:cNvPr id="2" name="Picture 1" descr="Axe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09550"/>
            <a:ext cx="1600200" cy="1600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10400" y="1885950"/>
            <a:ext cx="1752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Axel </a:t>
            </a:r>
            <a:r>
              <a:rPr lang="en-US" dirty="0" err="1" smtClean="0"/>
              <a:t>Liljencrantz</a:t>
            </a:r>
            <a:r>
              <a:rPr lang="en-US" dirty="0" smtClean="0"/>
              <a:t>,</a:t>
            </a:r>
          </a:p>
          <a:p>
            <a:pPr algn="ctr"/>
            <a:r>
              <a:rPr lang="en-US" dirty="0" smtClean="0"/>
              <a:t>Backend Developer at </a:t>
            </a:r>
            <a:r>
              <a:rPr lang="en-US" dirty="0" err="1" smtClean="0"/>
              <a:t>Spotify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Spotify: Why Cassandra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Cassandra behaves better in specific use cases: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better replication (especially writes)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better behavior in the presence of networking issues and failures, such as partitions or intermittent glitches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better behavior in certain classes of failure, such as server dies and network links going down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Hulu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468799" cy="371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a website and </a:t>
            </a:r>
            <a:r>
              <a:rPr lang="en" dirty="0" smtClean="0"/>
              <a:t>a</a:t>
            </a:r>
            <a:r>
              <a:rPr lang="en-US" dirty="0" smtClean="0"/>
              <a:t> </a:t>
            </a:r>
            <a:r>
              <a:rPr lang="en" dirty="0" smtClean="0"/>
              <a:t>subscription </a:t>
            </a:r>
            <a:r>
              <a:rPr lang="en" dirty="0"/>
              <a:t>service offering </a:t>
            </a:r>
            <a:r>
              <a:rPr lang="en" dirty="0" smtClean="0"/>
              <a:t>on-demand </a:t>
            </a:r>
            <a:r>
              <a:rPr lang="en" dirty="0"/>
              <a:t>streaming video </a:t>
            </a:r>
            <a:r>
              <a:rPr lang="en" dirty="0" smtClean="0"/>
              <a:t>media</a:t>
            </a:r>
            <a:endParaRPr lang="en-US" dirty="0" smtClean="0"/>
          </a:p>
          <a:p>
            <a:pPr marL="457200" lvl="0" indent="-419100">
              <a:buClr>
                <a:srgbClr val="000000"/>
              </a:buClr>
              <a:buSzPct val="166666"/>
              <a:buFont typeface="Arial"/>
              <a:buChar char="•"/>
            </a:pPr>
            <a:endParaRPr lang="en-US" dirty="0" smtClean="0"/>
          </a:p>
          <a:p>
            <a:pPr marL="457200" indent="-4191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~30 million unique viewers per month</a:t>
            </a:r>
          </a:p>
          <a:p>
            <a:pPr marL="457200" lvl="0" indent="-419100">
              <a:buClr>
                <a:srgbClr val="000000"/>
              </a:buClr>
              <a:buSzPct val="166666"/>
              <a:buFont typeface="Arial"/>
              <a:buChar char="•"/>
            </a:pPr>
            <a:endParaRPr lang="en" dirty="0"/>
          </a:p>
        </p:txBody>
      </p:sp>
      <p:pic>
        <p:nvPicPr>
          <p:cNvPr id="155" name="Shape 15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181825" y="1609575"/>
            <a:ext cx="3790950" cy="16954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Hulu: Why Cassandra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 smtClean="0"/>
              <a:t>need </a:t>
            </a:r>
            <a:r>
              <a:rPr lang="en" dirty="0"/>
              <a:t>for Availability</a:t>
            </a:r>
          </a:p>
          <a:p>
            <a:pPr marL="457200" lvl="0" indent="-4191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need for </a:t>
            </a:r>
            <a:r>
              <a:rPr lang="en-US" dirty="0" smtClean="0"/>
              <a:t>S</a:t>
            </a:r>
            <a:r>
              <a:rPr lang="en" dirty="0" smtClean="0"/>
              <a:t>calability</a:t>
            </a:r>
            <a:endParaRPr lang="en-US" dirty="0" smtClean="0"/>
          </a:p>
          <a:p>
            <a:pPr marL="457200" lvl="0" indent="-4191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Good Performance</a:t>
            </a:r>
          </a:p>
          <a:p>
            <a:pPr marL="457200" lvl="0" indent="-4191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Nearly Linear Scalability</a:t>
            </a:r>
          </a:p>
          <a:p>
            <a:pPr marL="457200" lvl="0" indent="-4191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Geo-Replication</a:t>
            </a:r>
          </a:p>
          <a:p>
            <a:pPr marL="457200" lvl="0" indent="-4191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Minimal Maintenance Requirements</a:t>
            </a:r>
          </a:p>
          <a:p>
            <a:pPr marL="38100" lvl="0" indent="0">
              <a:buClr>
                <a:srgbClr val="000000"/>
              </a:buClr>
              <a:buSzPct val="166666"/>
              <a:buNone/>
            </a:pPr>
            <a:endParaRPr lang="en" dirty="0"/>
          </a:p>
        </p:txBody>
      </p:sp>
      <p:pic>
        <p:nvPicPr>
          <p:cNvPr id="2" name="Picture 1" descr="And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33350"/>
            <a:ext cx="2057400" cy="2057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34200" y="2190750"/>
            <a:ext cx="1752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Andres Rangel, Senior Software Engineer at </a:t>
            </a:r>
            <a:r>
              <a:rPr lang="en-US" dirty="0" err="1" smtClean="0"/>
              <a:t>Hulu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Reasons for Choosing Cassandra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457200" y="1317850"/>
            <a:ext cx="4750200" cy="3659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Value availability over consistency </a:t>
            </a:r>
          </a:p>
          <a:p>
            <a:endParaRPr lang="en" sz="2400"/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Require high write-throughput</a:t>
            </a:r>
          </a:p>
          <a:p>
            <a:endParaRPr lang="en" sz="2400"/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High scalability required</a:t>
            </a:r>
          </a:p>
          <a:p>
            <a:endParaRPr lang="en" sz="2400"/>
          </a:p>
          <a:p>
            <a:pPr marL="457200" lvl="0" indent="-419100" rtl="0">
              <a:buClr>
                <a:srgbClr val="000000"/>
              </a:buClr>
              <a:buSzPct val="208333"/>
              <a:buFont typeface="Arial"/>
              <a:buChar char="•"/>
            </a:pPr>
            <a:r>
              <a:rPr lang="en" sz="2400"/>
              <a:t>No single point of failure</a:t>
            </a:r>
            <a:r>
              <a:rPr lang="en"/>
              <a:t> 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321475" y="1738950"/>
            <a:ext cx="3200400" cy="21526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/>
              <a:t>CAP Theorem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078637" y="987700"/>
            <a:ext cx="5447373" cy="408909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500"/>
          </a:xfrm>
        </p:spPr>
        <p:txBody>
          <a:bodyPr/>
          <a:lstStyle/>
          <a:p>
            <a:r>
              <a:rPr lang="en-US" altLang="en-US" sz="1800" b="1" dirty="0" smtClean="0"/>
              <a:t>BASE</a:t>
            </a:r>
            <a:r>
              <a:rPr lang="en-US" altLang="en-US" sz="1800" dirty="0" smtClean="0"/>
              <a:t> – </a:t>
            </a:r>
            <a:r>
              <a:rPr lang="en-US" altLang="en-US" sz="1800" b="1" dirty="0" smtClean="0"/>
              <a:t>B</a:t>
            </a:r>
            <a:r>
              <a:rPr lang="en-US" altLang="en-US" sz="1800" dirty="0" smtClean="0"/>
              <a:t>asically </a:t>
            </a:r>
            <a:r>
              <a:rPr lang="en-US" altLang="en-US" sz="1800" b="1" dirty="0" smtClean="0"/>
              <a:t>A</a:t>
            </a:r>
            <a:r>
              <a:rPr lang="en-US" altLang="en-US" sz="1800" dirty="0" smtClean="0"/>
              <a:t>vailable </a:t>
            </a:r>
            <a:r>
              <a:rPr lang="en-US" altLang="en-US" sz="1800" b="1" dirty="0" smtClean="0"/>
              <a:t>S</a:t>
            </a:r>
            <a:r>
              <a:rPr lang="en-US" altLang="en-US" sz="1800" dirty="0" smtClean="0"/>
              <a:t>oft-state </a:t>
            </a:r>
            <a:r>
              <a:rPr lang="en-US" altLang="en-US" sz="1800" b="1" dirty="0" smtClean="0"/>
              <a:t>E</a:t>
            </a:r>
            <a:r>
              <a:rPr lang="en-US" altLang="en-US" sz="1800" dirty="0" smtClean="0"/>
              <a:t>ventual consistency (versus </a:t>
            </a:r>
            <a:r>
              <a:rPr lang="en-US" altLang="en-US" sz="1800" b="1" dirty="0" smtClean="0"/>
              <a:t>ACID</a:t>
            </a:r>
            <a:r>
              <a:rPr lang="en-US" altLang="en-US" sz="1800" dirty="0" smtClean="0"/>
              <a:t>)</a:t>
            </a:r>
          </a:p>
          <a:p>
            <a:r>
              <a:rPr lang="en-US" altLang="en-US" sz="1800" i="1" dirty="0" smtClean="0"/>
              <a:t>If all writers stop (to a key), then all its values (replicas) will converge eventually.</a:t>
            </a:r>
          </a:p>
          <a:p>
            <a:r>
              <a:rPr lang="en-US" altLang="en-US" sz="1800" dirty="0" smtClean="0"/>
              <a:t>If writes continue, then system always tries to keep converging.</a:t>
            </a:r>
          </a:p>
          <a:p>
            <a:pPr lvl="1"/>
            <a:r>
              <a:rPr lang="en-US" altLang="en-US" sz="1600" dirty="0" smtClean="0">
                <a:latin typeface="+mn-lt"/>
              </a:rPr>
              <a:t>Moving “wave” of updated values lagging behind the latest values sent by clients, but always trying to catch up</a:t>
            </a:r>
          </a:p>
          <a:p>
            <a:r>
              <a:rPr lang="en-US" altLang="en-US" sz="1800" dirty="0" smtClean="0"/>
              <a:t>Converges when R + W &gt; N</a:t>
            </a:r>
          </a:p>
          <a:p>
            <a:pPr lvl="1"/>
            <a:r>
              <a:rPr lang="en-US" altLang="en-US" sz="1600" dirty="0">
                <a:latin typeface="+mn-lt"/>
              </a:rPr>
              <a:t>R = # records to read, W = # records to write, N = replication </a:t>
            </a:r>
            <a:r>
              <a:rPr lang="en-US" altLang="en-US" sz="1600" dirty="0" smtClean="0">
                <a:latin typeface="+mn-lt"/>
              </a:rPr>
              <a:t>factor</a:t>
            </a:r>
          </a:p>
          <a:p>
            <a:r>
              <a:rPr lang="en-US" altLang="en-US" sz="1800" dirty="0" smtClean="0"/>
              <a:t>Consistency Levels:</a:t>
            </a:r>
          </a:p>
          <a:p>
            <a:pPr lvl="1"/>
            <a:r>
              <a:rPr lang="en-US" altLang="en-US" sz="1600" dirty="0" smtClean="0">
                <a:latin typeface="+mn-lt"/>
              </a:rPr>
              <a:t>ONE -&gt; R or W is 1</a:t>
            </a:r>
          </a:p>
          <a:p>
            <a:pPr lvl="1"/>
            <a:r>
              <a:rPr lang="en-US" altLang="en-US" sz="1600" dirty="0" smtClean="0">
                <a:latin typeface="+mn-lt"/>
              </a:rPr>
              <a:t>QUORUM -&gt; R or W is ceiling (N + 1) / 2</a:t>
            </a:r>
          </a:p>
          <a:p>
            <a:pPr lvl="1"/>
            <a:r>
              <a:rPr lang="en-US" altLang="en-US" sz="1600" dirty="0" smtClean="0">
                <a:latin typeface="+mn-lt"/>
              </a:rPr>
              <a:t>ALL -&gt; R or W is N</a:t>
            </a:r>
          </a:p>
          <a:p>
            <a:r>
              <a:rPr lang="en-US" altLang="en-US" sz="1800" dirty="0" smtClean="0"/>
              <a:t>If you want to write with Consistency Level of ONE and get the same data when you read, you need to read with Consistency Level of ALL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Eventual Consistency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52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Cassandra’s Data Model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000" dirty="0" smtClean="0"/>
              <a:t>Cassandra is a column oriented </a:t>
            </a:r>
            <a:r>
              <a:rPr lang="en-US" sz="2000" dirty="0" err="1" smtClean="0"/>
              <a:t>NoSQL</a:t>
            </a:r>
            <a:r>
              <a:rPr lang="en-US" sz="2000" dirty="0" smtClean="0"/>
              <a:t> system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000" dirty="0" smtClean="0"/>
              <a:t>Column </a:t>
            </a:r>
            <a:r>
              <a:rPr lang="en" sz="2000" dirty="0"/>
              <a:t>families: sets of key-value pairs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1800" dirty="0"/>
              <a:t>column family as a table and key-value pairs as a </a:t>
            </a:r>
            <a:r>
              <a:rPr lang="en" sz="1800" dirty="0" smtClean="0"/>
              <a:t>r</a:t>
            </a:r>
            <a:r>
              <a:rPr lang="en-US" sz="1800" dirty="0" err="1" smtClean="0"/>
              <a:t>ow</a:t>
            </a:r>
            <a:r>
              <a:rPr lang="en" sz="1800" dirty="0" smtClean="0"/>
              <a:t> </a:t>
            </a:r>
            <a:r>
              <a:rPr lang="en" sz="1800" dirty="0"/>
              <a:t>(using relational database analogy) 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000" dirty="0" smtClean="0"/>
              <a:t>A row is a collection of columns labeled with a name</a:t>
            </a:r>
            <a:endParaRPr lang="en" sz="2000" dirty="0"/>
          </a:p>
        </p:txBody>
      </p:sp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i="1" dirty="0"/>
              <a:t>Key-Value</a:t>
            </a:r>
            <a:r>
              <a:rPr lang="en" dirty="0"/>
              <a:t> Model</a:t>
            </a:r>
          </a:p>
        </p:txBody>
      </p:sp>
      <p:pic>
        <p:nvPicPr>
          <p:cNvPr id="4" name="Shape 24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495800" y="895350"/>
            <a:ext cx="4352900" cy="38100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457200" y="2857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 dirty="0" smtClean="0"/>
              <a:t>Cassandra Row</a:t>
            </a:r>
            <a:endParaRPr lang="en" dirty="0"/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2672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000" dirty="0"/>
              <a:t>the value of a </a:t>
            </a:r>
            <a:r>
              <a:rPr lang="en" sz="2000" dirty="0" smtClean="0"/>
              <a:t>r</a:t>
            </a:r>
            <a:r>
              <a:rPr lang="en-US" sz="2000" dirty="0" err="1" smtClean="0"/>
              <a:t>ow</a:t>
            </a:r>
            <a:r>
              <a:rPr lang="en" sz="2000" dirty="0" smtClean="0"/>
              <a:t> </a:t>
            </a:r>
            <a:r>
              <a:rPr lang="en" sz="2000" dirty="0"/>
              <a:t>is itself a sequence of key-value pairs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000" dirty="0"/>
              <a:t>such nested key-value pairs are </a:t>
            </a:r>
            <a:r>
              <a:rPr lang="en" sz="2000" i="1" dirty="0"/>
              <a:t>columns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000" dirty="0"/>
              <a:t>key = column name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000" dirty="0"/>
              <a:t>a </a:t>
            </a:r>
            <a:r>
              <a:rPr lang="en" sz="2000" dirty="0" smtClean="0"/>
              <a:t>r</a:t>
            </a:r>
            <a:r>
              <a:rPr lang="en-US" sz="2000" dirty="0" err="1" smtClean="0"/>
              <a:t>ow</a:t>
            </a:r>
            <a:r>
              <a:rPr lang="en" sz="2000" dirty="0" smtClean="0"/>
              <a:t> </a:t>
            </a:r>
            <a:r>
              <a:rPr lang="en" sz="2000" dirty="0"/>
              <a:t>must contain at least 1 column</a:t>
            </a:r>
          </a:p>
        </p:txBody>
      </p:sp>
      <p:pic>
        <p:nvPicPr>
          <p:cNvPr id="4" name="Shape 24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495800" y="895350"/>
            <a:ext cx="4352900" cy="38100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Cassandra Background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Shape 2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70762" y="158375"/>
            <a:ext cx="6402475" cy="430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dirty="0"/>
              <a:t>Example of Columns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Column </a:t>
            </a:r>
            <a:r>
              <a:rPr lang="en" dirty="0"/>
              <a:t>names storing values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4290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 dirty="0"/>
              <a:t>key: User ID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 dirty="0"/>
              <a:t>column names store tweet ID values</a:t>
            </a:r>
          </a:p>
          <a:p>
            <a:pPr marL="457200" lvl="0" indent="-3810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 dirty="0"/>
              <a:t>values of all column names are set to “-” (empty byte array) as they are not used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body" idx="2"/>
          </p:nvPr>
        </p:nvSpPr>
        <p:spPr>
          <a:xfrm>
            <a:off x="3951725" y="1200150"/>
            <a:ext cx="4734899" cy="310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  <p:pic>
        <p:nvPicPr>
          <p:cNvPr id="235" name="Shape 23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267200" y="1200150"/>
            <a:ext cx="4639954" cy="310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Shape 24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04800" y="856000"/>
            <a:ext cx="4962500" cy="4001750"/>
          </a:xfrm>
          <a:prstGeom prst="rect">
            <a:avLst/>
          </a:prstGeom>
        </p:spPr>
      </p:pic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5379850" y="934150"/>
            <a:ext cx="3320099" cy="405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1800" dirty="0"/>
              <a:t>A Key Space is </a:t>
            </a:r>
            <a:r>
              <a:rPr lang="en" sz="1800" dirty="0">
                <a:solidFill>
                  <a:schemeClr val="dk1"/>
                </a:solidFill>
              </a:rPr>
              <a:t>a group of column families together. It is only a logical grouping of column families and provides an isolated scope for names</a:t>
            </a:r>
          </a:p>
          <a:p>
            <a:endParaRPr lang="en" sz="1800" dirty="0">
              <a:solidFill>
                <a:schemeClr val="dk1"/>
              </a:solidFill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0" y="0"/>
            <a:ext cx="8700000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3600" b="1" dirty="0">
                <a:solidFill>
                  <a:schemeClr val="dk1"/>
                </a:solidFill>
              </a:rPr>
              <a:t>  Key Space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Comparing Cassandra (C*) and RDBMS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rmAutofit fontScale="92500" lnSpcReduction="20000"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with RDBMS, a normalized data model is created without considering the exact queries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SQL can return almost anything though Joins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with C*, the data model is designed for specific queries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schema is adjusted as new queries introduced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C*: NO joins, relationships, or foreign keys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a separate table is leveraged per query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data required by multiple tables is denormalized across those tables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Cassandra Query Language - CQL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creating a </a:t>
            </a:r>
            <a:r>
              <a:rPr lang="en" i="1"/>
              <a:t>keyspace</a:t>
            </a:r>
            <a:r>
              <a:rPr lang="en"/>
              <a:t> - namespace of tables</a:t>
            </a:r>
          </a:p>
          <a:p>
            <a:pPr lvl="0" rtl="0"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CREATE KEYSPACE demo</a:t>
            </a:r>
          </a:p>
          <a:p>
            <a:pPr lvl="0" rtl="0"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		WITH replication = {‘class’: ’SimpleStrategy’, </a:t>
            </a:r>
          </a:p>
          <a:p>
            <a:pPr marL="457200" lvl="0" indent="457200" rtl="0"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replication_factor’: 3};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to use namespace:</a:t>
            </a:r>
          </a:p>
          <a:p>
            <a:pPr lvl="0">
              <a:buNone/>
            </a:pPr>
            <a:r>
              <a:rPr lang="en"/>
              <a:t>		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USE demo;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/>
              <a:t>Cassandra Query Language - CQL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creating tables:</a:t>
            </a:r>
          </a:p>
          <a:p>
            <a:pPr lvl="0" rtl="0">
              <a:buNone/>
            </a:pPr>
            <a:r>
              <a:rPr lang="en" sz="1800" dirty="0"/>
              <a:t>	</a:t>
            </a:r>
            <a:endParaRPr lang="en-US" sz="1800" dirty="0" smtClean="0"/>
          </a:p>
          <a:p>
            <a:pPr lvl="0" rtl="0"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CREATE 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TABLE users(				CREATE TABLE tweets(</a:t>
            </a:r>
          </a:p>
          <a:p>
            <a:pPr lvl="0" rtl="0"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	email varchar,					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email 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varchar,</a:t>
            </a:r>
          </a:p>
          <a:p>
            <a:pPr lvl="0" rtl="0"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	bio varchar,					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time_posted 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timestamp,</a:t>
            </a:r>
          </a:p>
          <a:p>
            <a:pPr lvl="0" rtl="0"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	birthday timestamp,				tweet varchar,</a:t>
            </a:r>
          </a:p>
          <a:p>
            <a:pPr lvl="0" rtl="0"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	active boolean,					PRIMARY KEY (email, time_posted));</a:t>
            </a:r>
          </a:p>
          <a:p>
            <a:pPr lvl="0" rtl="0"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	PRIMARY KEY (email));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Cassandra Query Language - CQL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inserting data</a:t>
            </a:r>
          </a:p>
          <a:p>
            <a:pPr lvl="0" rtl="0">
              <a:buNone/>
            </a:pPr>
            <a:r>
              <a:rPr lang="en"/>
              <a:t>	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INSERT INTO users (email, bio, birthday, active)</a:t>
            </a:r>
          </a:p>
          <a:p>
            <a:pPr lvl="0" rtl="0"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	VALUES (‘</a:t>
            </a: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john.doe@bti360.com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’, ‘BT360 Teammate’,</a:t>
            </a:r>
          </a:p>
          <a:p>
            <a:pPr lvl="0" rtl="0"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		516513600000, true);</a:t>
            </a:r>
          </a:p>
          <a:p>
            <a:endParaRPr lang="en"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rtl="0">
              <a:buClr>
                <a:srgbClr val="000000"/>
              </a:buClr>
              <a:buSzPct val="80000"/>
              <a:buFont typeface="Arial"/>
              <a:buChar char="○"/>
            </a:pPr>
            <a:r>
              <a:rPr lang="en"/>
              <a:t>** timestamp fields are specified in </a:t>
            </a:r>
            <a:r>
              <a:rPr lang="en" i="1"/>
              <a:t>milliseconds since epoch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Cassandra Query Language - CQL</a:t>
            </a:r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querying </a:t>
            </a:r>
            <a:r>
              <a:rPr lang="en" dirty="0" smtClean="0"/>
              <a:t>tables</a:t>
            </a:r>
            <a:endParaRPr lang="en-US" dirty="0" smtClean="0"/>
          </a:p>
          <a:p>
            <a:pPr marL="857250" lvl="1" indent="-4191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000" dirty="0" smtClean="0"/>
              <a:t>SELECT expression reads one or more records from Cassandra column family and returns a result-set of rows</a:t>
            </a:r>
            <a:endParaRPr lang="en" sz="2000" dirty="0"/>
          </a:p>
          <a:p>
            <a:pPr lvl="0">
              <a:buNone/>
            </a:pPr>
            <a:r>
              <a:rPr lang="en" dirty="0"/>
              <a:t>	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SELECT * FROM users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;</a:t>
            </a:r>
            <a:endParaRPr lang="en-US" sz="1800" dirty="0" smtClean="0">
              <a:latin typeface="Calibri"/>
              <a:ea typeface="Calibri"/>
              <a:cs typeface="Calibri"/>
              <a:sym typeface="Calibri"/>
            </a:endParaRPr>
          </a:p>
          <a:p>
            <a:pPr lvl="0">
              <a:buNone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lvl="0">
              <a:buNone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	SELECT email FROM users WHERE active = true;</a:t>
            </a:r>
          </a:p>
          <a:p>
            <a:pPr lvl="0">
              <a:buNone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lvl="0">
              <a:buNone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	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i="0" u="none" strike="noStrike" cap="none" baseline="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Cassandra Architecture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21786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702733" y="285750"/>
            <a:ext cx="7365501" cy="4495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i="0" u="none" strike="noStrike" cap="none" baseline="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Cassandra Architecture Overview</a:t>
            </a:r>
          </a:p>
        </p:txBody>
      </p:sp>
      <p:sp>
        <p:nvSpPr>
          <p:cNvPr id="284" name="Shape 284"/>
          <p:cNvSpPr/>
          <p:nvPr/>
        </p:nvSpPr>
        <p:spPr>
          <a:xfrm>
            <a:off x="651925" y="890271"/>
            <a:ext cx="7687736" cy="38912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90830" algn="l" rtl="0">
              <a:spcBef>
                <a:spcPts val="0"/>
              </a:spcBef>
              <a:buClr>
                <a:srgbClr val="94C600"/>
              </a:buClr>
              <a:buSzPct val="100000"/>
              <a:buFont typeface="Calibri"/>
              <a:buChar char="○"/>
            </a:pPr>
            <a:r>
              <a:rPr lang="en" sz="1600" b="0" i="0" u="none" strike="noStrike" cap="none" baseline="0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Cassandra was designed with the understanding that system/ hardware failures can and do occur</a:t>
            </a:r>
          </a:p>
          <a:p>
            <a:pPr marL="342900" marR="0" lvl="0" indent="-290830" algn="l" rtl="0">
              <a:buClr>
                <a:srgbClr val="94C600"/>
              </a:buClr>
              <a:buSzPct val="100000"/>
              <a:buFont typeface="Calibri"/>
              <a:buChar char="○"/>
            </a:pPr>
            <a:r>
              <a:rPr lang="en" sz="1600" b="0" i="0" u="none" strike="noStrike" cap="none" baseline="0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Peer-to-peer, distributed system </a:t>
            </a:r>
          </a:p>
          <a:p>
            <a:pPr marL="342900" marR="0" lvl="0" indent="-290830" algn="l" rtl="0">
              <a:buClr>
                <a:srgbClr val="94C600"/>
              </a:buClr>
              <a:buSzPct val="100000"/>
              <a:buFont typeface="Calibri"/>
              <a:buChar char="○"/>
            </a:pPr>
            <a:r>
              <a:rPr lang="en" sz="1600" b="0" i="0" u="none" strike="noStrike" cap="none" baseline="0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All nodes are the same</a:t>
            </a:r>
          </a:p>
          <a:p>
            <a:pPr marL="342900" marR="0" lvl="0" indent="-290830" algn="l" rtl="0">
              <a:buClr>
                <a:srgbClr val="94C600"/>
              </a:buClr>
              <a:buSzPct val="100000"/>
              <a:buFont typeface="Calibri"/>
              <a:buChar char="○"/>
            </a:pPr>
            <a:r>
              <a:rPr lang="en" sz="1600" b="0" i="0" u="none" strike="noStrike" cap="none" baseline="0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Data partitioned among all nodes in the cluster</a:t>
            </a:r>
          </a:p>
          <a:p>
            <a:pPr marL="342900" marR="0" lvl="0" indent="-290830" algn="l" rtl="0">
              <a:buClr>
                <a:srgbClr val="94C600"/>
              </a:buClr>
              <a:buSzPct val="100000"/>
              <a:buFont typeface="Calibri"/>
              <a:buChar char="○"/>
            </a:pPr>
            <a:r>
              <a:rPr lang="en" sz="1600" b="0" i="0" u="none" strike="noStrike" cap="none" baseline="0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Custom data replication to ensure fault tolerance</a:t>
            </a:r>
          </a:p>
          <a:p>
            <a:pPr marL="342900" marR="0" lvl="0" indent="-290830" algn="l" rtl="0">
              <a:buClr>
                <a:srgbClr val="94C600"/>
              </a:buClr>
              <a:buSzPct val="100000"/>
              <a:buFont typeface="Calibri"/>
              <a:buChar char="○"/>
            </a:pPr>
            <a:r>
              <a:rPr lang="en" sz="1600" b="0" i="0" u="none" strike="noStrike" cap="none" baseline="0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Read/Write-anywhere design</a:t>
            </a:r>
          </a:p>
          <a:p>
            <a:pPr marL="342900" marR="0" lvl="0" indent="-290830" algn="l" rtl="0">
              <a:buClr>
                <a:srgbClr val="94C600"/>
              </a:buClr>
              <a:buSzPct val="100000"/>
              <a:buFont typeface="Calibri"/>
              <a:buChar char="○"/>
            </a:pPr>
            <a:r>
              <a:rPr lang="en" sz="1600" b="0" i="0" u="none" strike="noStrike" cap="none" baseline="0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Google BigTable - data model</a:t>
            </a:r>
          </a:p>
          <a:p>
            <a:pPr marL="800100" marR="0" lvl="1" indent="-290830" algn="l" rtl="0">
              <a:buClr>
                <a:srgbClr val="94C600"/>
              </a:buClr>
              <a:buSzPct val="100000"/>
              <a:buFont typeface="Calibri"/>
              <a:buChar char="○"/>
            </a:pPr>
            <a:r>
              <a:rPr lang="en" sz="1600" b="0" i="0" u="none" strike="noStrike" cap="none" baseline="0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Column Families</a:t>
            </a:r>
          </a:p>
          <a:p>
            <a:pPr marL="800100" marR="0" lvl="1" indent="-290830" algn="l" rtl="0">
              <a:buClr>
                <a:srgbClr val="94C600"/>
              </a:buClr>
              <a:buSzPct val="100000"/>
              <a:buFont typeface="Calibri"/>
              <a:buChar char="○"/>
            </a:pPr>
            <a:r>
              <a:rPr lang="en" sz="1600" b="0" i="0" u="none" strike="noStrike" cap="none" baseline="0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Memtables</a:t>
            </a:r>
          </a:p>
          <a:p>
            <a:pPr marL="800100" marR="0" lvl="1" indent="-290830" algn="l" rtl="0">
              <a:buClr>
                <a:srgbClr val="94C600"/>
              </a:buClr>
              <a:buSzPct val="100000"/>
              <a:buFont typeface="Calibri"/>
              <a:buChar char="○"/>
            </a:pPr>
            <a:r>
              <a:rPr lang="en" sz="1600" b="0" i="0" u="none" strike="noStrike" cap="none" baseline="0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SSTables</a:t>
            </a:r>
          </a:p>
          <a:p>
            <a:pPr marL="342900" marR="0" lvl="0" indent="-290830" algn="l" rtl="0">
              <a:buClr>
                <a:srgbClr val="94C600"/>
              </a:buClr>
              <a:buSzPct val="100000"/>
              <a:buFont typeface="Calibri"/>
              <a:buChar char="○"/>
            </a:pPr>
            <a:r>
              <a:rPr lang="en" sz="1600" b="0" i="0" u="none" strike="noStrike" cap="none" baseline="0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Amazon Dynamo - distributed systems technologies</a:t>
            </a:r>
          </a:p>
          <a:p>
            <a:pPr marL="800100" marR="0" lvl="1" indent="-290830" algn="l" rtl="0">
              <a:buClr>
                <a:srgbClr val="94C600"/>
              </a:buClr>
              <a:buSzPct val="100000"/>
              <a:buFont typeface="Calibri"/>
              <a:buChar char="○"/>
            </a:pPr>
            <a:r>
              <a:rPr lang="en" sz="1600" b="0" i="0" u="none" strike="noStrike" cap="none" baseline="0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Consistent hashing</a:t>
            </a:r>
          </a:p>
          <a:p>
            <a:pPr marL="800100" marR="0" lvl="1" indent="-290830" algn="l" rtl="0">
              <a:buClr>
                <a:srgbClr val="94C600"/>
              </a:buClr>
              <a:buSzPct val="100000"/>
              <a:buFont typeface="Calibri"/>
              <a:buChar char="○"/>
            </a:pPr>
            <a:r>
              <a:rPr lang="en" sz="1600" b="0" i="0" u="none" strike="noStrike" cap="none" baseline="0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Partitioning</a:t>
            </a:r>
          </a:p>
          <a:p>
            <a:pPr marL="800100" marR="0" lvl="1" indent="-290830" algn="l" rtl="0">
              <a:buClr>
                <a:srgbClr val="94C600"/>
              </a:buClr>
              <a:buSzPct val="100000"/>
              <a:buFont typeface="Calibri"/>
              <a:buChar char="○"/>
            </a:pPr>
            <a:r>
              <a:rPr lang="en" sz="1600" b="0" i="0" u="none" strike="noStrike" cap="none" baseline="0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Replication</a:t>
            </a:r>
          </a:p>
          <a:p>
            <a:pPr marL="800100" marR="0" lvl="1" indent="-290830" algn="l" rtl="0">
              <a:buClr>
                <a:srgbClr val="94C600"/>
              </a:buClr>
              <a:buSzPct val="100000"/>
              <a:buFont typeface="Calibri"/>
              <a:buChar char="○"/>
            </a:pPr>
            <a:r>
              <a:rPr lang="en" sz="1600" b="0" i="0" u="none" strike="noStrike" cap="none" baseline="0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One-hop routing</a:t>
            </a:r>
          </a:p>
          <a:p>
            <a:endParaRPr lang="en" sz="1600" b="0" i="0" u="none" strike="noStrike" cap="none" baseline="0" dirty="0">
              <a:solidFill>
                <a:srgbClr val="000000"/>
              </a:solidFill>
              <a:latin typeface="+mj-lt"/>
              <a:ea typeface="Calibri"/>
              <a:cs typeface="Calibri"/>
              <a:sym typeface="Calibri"/>
            </a:endParaRPr>
          </a:p>
          <a:p>
            <a:endParaRPr lang="en" sz="1600" b="0" i="0" u="none" strike="noStrike" cap="none" baseline="0" dirty="0">
              <a:solidFill>
                <a:srgbClr val="000000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pic>
        <p:nvPicPr>
          <p:cNvPr id="285" name="Shape 28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096000" y="2114550"/>
            <a:ext cx="2505707" cy="232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932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8300" y="1200150"/>
            <a:ext cx="3986099" cy="337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19100" lvl="0" indent="-342900" rtl="0">
              <a:buClr>
                <a:srgbClr val="000000"/>
              </a:buClr>
              <a:buSzPct val="166666"/>
            </a:pPr>
            <a:r>
              <a:rPr lang="en" sz="2400" dirty="0"/>
              <a:t>Open-source database management system (DBMS)</a:t>
            </a:r>
          </a:p>
          <a:p>
            <a:pPr marL="419100" lvl="0" indent="-342900">
              <a:buClr>
                <a:srgbClr val="000000"/>
              </a:buClr>
              <a:buSzPct val="166666"/>
            </a:pPr>
            <a:r>
              <a:rPr lang="en" sz="2400" dirty="0"/>
              <a:t>Several key features of Cassandra differentiate it from other similar systems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What is Cassandra?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048550" y="1432812"/>
            <a:ext cx="4948999" cy="29057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702733" y="350583"/>
            <a:ext cx="7923106" cy="4495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Transparent Elasticity</a:t>
            </a:r>
          </a:p>
        </p:txBody>
      </p:sp>
      <p:sp>
        <p:nvSpPr>
          <p:cNvPr id="309" name="Shape 309"/>
          <p:cNvSpPr/>
          <p:nvPr/>
        </p:nvSpPr>
        <p:spPr>
          <a:xfrm>
            <a:off x="762000" y="946934"/>
            <a:ext cx="7863839" cy="5770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Nodes can be added and removed from Cassandra online, with no downtime being experienced. </a:t>
            </a:r>
          </a:p>
        </p:txBody>
      </p:sp>
      <p:sp>
        <p:nvSpPr>
          <p:cNvPr id="310" name="Shape 310"/>
          <p:cNvSpPr/>
          <p:nvPr/>
        </p:nvSpPr>
        <p:spPr>
          <a:xfrm>
            <a:off x="1096276" y="2537189"/>
            <a:ext cx="1962448" cy="1402509"/>
          </a:xfrm>
          <a:prstGeom prst="ellipse">
            <a:avLst/>
          </a:prstGeom>
          <a:solidFill>
            <a:srgbClr val="EEECE1"/>
          </a:solidFill>
          <a:ln w="9525" cap="flat">
            <a:solidFill>
              <a:srgbClr val="9BBB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dirty="0"/>
          </a:p>
        </p:txBody>
      </p:sp>
      <p:sp>
        <p:nvSpPr>
          <p:cNvPr id="311" name="Shape 311"/>
          <p:cNvSpPr/>
          <p:nvPr/>
        </p:nvSpPr>
        <p:spPr>
          <a:xfrm>
            <a:off x="1835406" y="2417387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312" name="Shape 312"/>
          <p:cNvSpPr/>
          <p:nvPr/>
        </p:nvSpPr>
        <p:spPr>
          <a:xfrm>
            <a:off x="2658715" y="2716410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313" name="Shape 313"/>
          <p:cNvSpPr/>
          <p:nvPr/>
        </p:nvSpPr>
        <p:spPr>
          <a:xfrm>
            <a:off x="2676522" y="3504740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314" name="Shape 314"/>
          <p:cNvSpPr/>
          <p:nvPr/>
        </p:nvSpPr>
        <p:spPr>
          <a:xfrm>
            <a:off x="1887802" y="3782259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315" name="Shape 315"/>
          <p:cNvSpPr/>
          <p:nvPr/>
        </p:nvSpPr>
        <p:spPr>
          <a:xfrm>
            <a:off x="1027779" y="3473340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316" name="Shape 316"/>
          <p:cNvSpPr/>
          <p:nvPr/>
        </p:nvSpPr>
        <p:spPr>
          <a:xfrm>
            <a:off x="1017208" y="2716410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317" name="Shape 317"/>
          <p:cNvSpPr/>
          <p:nvPr/>
        </p:nvSpPr>
        <p:spPr>
          <a:xfrm>
            <a:off x="4963998" y="2147669"/>
            <a:ext cx="3127849" cy="2283281"/>
          </a:xfrm>
          <a:prstGeom prst="ellipse">
            <a:avLst/>
          </a:prstGeom>
          <a:solidFill>
            <a:srgbClr val="EEECE1"/>
          </a:solidFill>
          <a:ln w="9525" cap="flat">
            <a:solidFill>
              <a:srgbClr val="9BBB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dirty="0"/>
          </a:p>
        </p:txBody>
      </p:sp>
      <p:sp>
        <p:nvSpPr>
          <p:cNvPr id="318" name="Shape 318"/>
          <p:cNvSpPr/>
          <p:nvPr/>
        </p:nvSpPr>
        <p:spPr>
          <a:xfrm>
            <a:off x="6332844" y="2008909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319" name="Shape 319"/>
          <p:cNvSpPr/>
          <p:nvPr/>
        </p:nvSpPr>
        <p:spPr>
          <a:xfrm>
            <a:off x="6416728" y="4284318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320" name="Shape 320"/>
          <p:cNvSpPr/>
          <p:nvPr/>
        </p:nvSpPr>
        <p:spPr>
          <a:xfrm>
            <a:off x="4763994" y="3085722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321" name="Shape 321"/>
          <p:cNvSpPr/>
          <p:nvPr/>
        </p:nvSpPr>
        <p:spPr>
          <a:xfrm>
            <a:off x="7891842" y="3124239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322" name="Shape 322"/>
          <p:cNvSpPr/>
          <p:nvPr/>
        </p:nvSpPr>
        <p:spPr>
          <a:xfrm>
            <a:off x="7028692" y="2147669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323" name="Shape 323"/>
          <p:cNvSpPr/>
          <p:nvPr/>
        </p:nvSpPr>
        <p:spPr>
          <a:xfrm>
            <a:off x="7647152" y="2556147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324" name="Shape 324"/>
          <p:cNvSpPr/>
          <p:nvPr/>
        </p:nvSpPr>
        <p:spPr>
          <a:xfrm>
            <a:off x="7691835" y="3662180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325" name="Shape 325"/>
          <p:cNvSpPr/>
          <p:nvPr/>
        </p:nvSpPr>
        <p:spPr>
          <a:xfrm>
            <a:off x="7228697" y="4059779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326" name="Shape 326"/>
          <p:cNvSpPr/>
          <p:nvPr/>
        </p:nvSpPr>
        <p:spPr>
          <a:xfrm>
            <a:off x="5565417" y="4138501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327" name="Shape 327"/>
          <p:cNvSpPr/>
          <p:nvPr/>
        </p:nvSpPr>
        <p:spPr>
          <a:xfrm>
            <a:off x="4963998" y="3742899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</a:p>
        </p:txBody>
      </p:sp>
      <p:sp>
        <p:nvSpPr>
          <p:cNvPr id="328" name="Shape 328"/>
          <p:cNvSpPr/>
          <p:nvPr/>
        </p:nvSpPr>
        <p:spPr>
          <a:xfrm>
            <a:off x="5046119" y="2529317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</a:p>
        </p:txBody>
      </p:sp>
      <p:sp>
        <p:nvSpPr>
          <p:cNvPr id="329" name="Shape 329"/>
          <p:cNvSpPr/>
          <p:nvPr/>
        </p:nvSpPr>
        <p:spPr>
          <a:xfrm>
            <a:off x="5598530" y="2139868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</a:p>
        </p:txBody>
      </p:sp>
      <p:sp>
        <p:nvSpPr>
          <p:cNvPr id="330" name="Shape 330"/>
          <p:cNvSpPr/>
          <p:nvPr/>
        </p:nvSpPr>
        <p:spPr>
          <a:xfrm>
            <a:off x="3566160" y="2833667"/>
            <a:ext cx="883920" cy="63967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381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70836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702733" y="350583"/>
            <a:ext cx="7923106" cy="4495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Transparent Scalability</a:t>
            </a:r>
          </a:p>
        </p:txBody>
      </p:sp>
      <p:sp>
        <p:nvSpPr>
          <p:cNvPr id="336" name="Shape 336"/>
          <p:cNvSpPr/>
          <p:nvPr/>
        </p:nvSpPr>
        <p:spPr>
          <a:xfrm>
            <a:off x="762000" y="946934"/>
            <a:ext cx="7863839" cy="5770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Addition of Cassandra nodes increases performance linearly and ability to manage TB’s-PB’s of data. </a:t>
            </a:r>
          </a:p>
        </p:txBody>
      </p:sp>
      <p:sp>
        <p:nvSpPr>
          <p:cNvPr id="337" name="Shape 337"/>
          <p:cNvSpPr/>
          <p:nvPr/>
        </p:nvSpPr>
        <p:spPr>
          <a:xfrm>
            <a:off x="1096276" y="2537189"/>
            <a:ext cx="1962448" cy="1402509"/>
          </a:xfrm>
          <a:prstGeom prst="ellipse">
            <a:avLst/>
          </a:prstGeom>
          <a:solidFill>
            <a:srgbClr val="EEECE1"/>
          </a:solidFill>
          <a:ln w="9525" cap="flat">
            <a:solidFill>
              <a:srgbClr val="9BBB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dirty="0"/>
          </a:p>
        </p:txBody>
      </p:sp>
      <p:sp>
        <p:nvSpPr>
          <p:cNvPr id="338" name="Shape 338"/>
          <p:cNvSpPr/>
          <p:nvPr/>
        </p:nvSpPr>
        <p:spPr>
          <a:xfrm>
            <a:off x="1835406" y="2417387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339" name="Shape 339"/>
          <p:cNvSpPr/>
          <p:nvPr/>
        </p:nvSpPr>
        <p:spPr>
          <a:xfrm>
            <a:off x="2658715" y="2716410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340" name="Shape 340"/>
          <p:cNvSpPr/>
          <p:nvPr/>
        </p:nvSpPr>
        <p:spPr>
          <a:xfrm>
            <a:off x="2676522" y="3504740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341" name="Shape 341"/>
          <p:cNvSpPr/>
          <p:nvPr/>
        </p:nvSpPr>
        <p:spPr>
          <a:xfrm>
            <a:off x="1887802" y="3782259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342" name="Shape 342"/>
          <p:cNvSpPr/>
          <p:nvPr/>
        </p:nvSpPr>
        <p:spPr>
          <a:xfrm>
            <a:off x="1027779" y="3473340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343" name="Shape 343"/>
          <p:cNvSpPr/>
          <p:nvPr/>
        </p:nvSpPr>
        <p:spPr>
          <a:xfrm>
            <a:off x="1017208" y="2716410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344" name="Shape 344"/>
          <p:cNvSpPr/>
          <p:nvPr/>
        </p:nvSpPr>
        <p:spPr>
          <a:xfrm>
            <a:off x="4963998" y="2147669"/>
            <a:ext cx="3127849" cy="2283281"/>
          </a:xfrm>
          <a:prstGeom prst="ellipse">
            <a:avLst/>
          </a:prstGeom>
          <a:solidFill>
            <a:srgbClr val="EEECE1"/>
          </a:solidFill>
          <a:ln w="9525" cap="flat">
            <a:solidFill>
              <a:srgbClr val="9BBB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dirty="0"/>
          </a:p>
        </p:txBody>
      </p:sp>
      <p:sp>
        <p:nvSpPr>
          <p:cNvPr id="345" name="Shape 345"/>
          <p:cNvSpPr/>
          <p:nvPr/>
        </p:nvSpPr>
        <p:spPr>
          <a:xfrm>
            <a:off x="6332844" y="2008909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346" name="Shape 346"/>
          <p:cNvSpPr/>
          <p:nvPr/>
        </p:nvSpPr>
        <p:spPr>
          <a:xfrm>
            <a:off x="6416728" y="4284318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347" name="Shape 347"/>
          <p:cNvSpPr/>
          <p:nvPr/>
        </p:nvSpPr>
        <p:spPr>
          <a:xfrm>
            <a:off x="4763994" y="3085722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348" name="Shape 348"/>
          <p:cNvSpPr/>
          <p:nvPr/>
        </p:nvSpPr>
        <p:spPr>
          <a:xfrm>
            <a:off x="7891842" y="3124239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349" name="Shape 349"/>
          <p:cNvSpPr/>
          <p:nvPr/>
        </p:nvSpPr>
        <p:spPr>
          <a:xfrm>
            <a:off x="7028692" y="2147669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350" name="Shape 350"/>
          <p:cNvSpPr/>
          <p:nvPr/>
        </p:nvSpPr>
        <p:spPr>
          <a:xfrm>
            <a:off x="7647152" y="2556147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351" name="Shape 351"/>
          <p:cNvSpPr/>
          <p:nvPr/>
        </p:nvSpPr>
        <p:spPr>
          <a:xfrm>
            <a:off x="7691835" y="3662180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352" name="Shape 352"/>
          <p:cNvSpPr/>
          <p:nvPr/>
        </p:nvSpPr>
        <p:spPr>
          <a:xfrm>
            <a:off x="7228697" y="4059779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353" name="Shape 353"/>
          <p:cNvSpPr/>
          <p:nvPr/>
        </p:nvSpPr>
        <p:spPr>
          <a:xfrm>
            <a:off x="5565417" y="4138501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354" name="Shape 354"/>
          <p:cNvSpPr/>
          <p:nvPr/>
        </p:nvSpPr>
        <p:spPr>
          <a:xfrm>
            <a:off x="4963998" y="3742899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</a:p>
        </p:txBody>
      </p:sp>
      <p:sp>
        <p:nvSpPr>
          <p:cNvPr id="355" name="Shape 355"/>
          <p:cNvSpPr/>
          <p:nvPr/>
        </p:nvSpPr>
        <p:spPr>
          <a:xfrm>
            <a:off x="5046119" y="2529317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</a:p>
        </p:txBody>
      </p:sp>
      <p:sp>
        <p:nvSpPr>
          <p:cNvPr id="356" name="Shape 356"/>
          <p:cNvSpPr/>
          <p:nvPr/>
        </p:nvSpPr>
        <p:spPr>
          <a:xfrm>
            <a:off x="5598530" y="2139868"/>
            <a:ext cx="400009" cy="277519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7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</a:p>
        </p:txBody>
      </p:sp>
      <p:sp>
        <p:nvSpPr>
          <p:cNvPr id="357" name="Shape 357"/>
          <p:cNvSpPr/>
          <p:nvPr/>
        </p:nvSpPr>
        <p:spPr>
          <a:xfrm>
            <a:off x="3566160" y="2833667"/>
            <a:ext cx="883920" cy="63967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381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dirty="0"/>
          </a:p>
        </p:txBody>
      </p:sp>
      <p:sp>
        <p:nvSpPr>
          <p:cNvPr id="358" name="Shape 358"/>
          <p:cNvSpPr txBox="1"/>
          <p:nvPr/>
        </p:nvSpPr>
        <p:spPr>
          <a:xfrm>
            <a:off x="1372665" y="3009343"/>
            <a:ext cx="1543274" cy="3924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throughput = N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5664428" y="2993930"/>
            <a:ext cx="1830172" cy="3924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throughput = N x 2</a:t>
            </a:r>
          </a:p>
        </p:txBody>
      </p:sp>
    </p:spTree>
    <p:extLst>
      <p:ext uri="{BB962C8B-B14F-4D97-AF65-F5344CB8AC3E}">
        <p14:creationId xmlns:p14="http://schemas.microsoft.com/office/powerpoint/2010/main" val="24411563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702733" y="350583"/>
            <a:ext cx="7923106" cy="4495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Availability</a:t>
            </a:r>
          </a:p>
        </p:txBody>
      </p:sp>
      <p:sp>
        <p:nvSpPr>
          <p:cNvPr id="365" name="Shape 365"/>
          <p:cNvSpPr/>
          <p:nvPr/>
        </p:nvSpPr>
        <p:spPr>
          <a:xfrm>
            <a:off x="702733" y="941368"/>
            <a:ext cx="7863839" cy="5770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Cassandra, with its peer-to-peer architecture has no single point of failure. </a:t>
            </a:r>
          </a:p>
        </p:txBody>
      </p:sp>
      <p:pic>
        <p:nvPicPr>
          <p:cNvPr id="366" name="Shape 36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914106" y="1836419"/>
            <a:ext cx="3040468" cy="2820879"/>
          </a:xfrm>
          <a:prstGeom prst="rect">
            <a:avLst/>
          </a:prstGeom>
        </p:spPr>
      </p:pic>
      <p:pic>
        <p:nvPicPr>
          <p:cNvPr id="367" name="Shape 36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997764" y="2379002"/>
            <a:ext cx="264003" cy="264003"/>
          </a:xfrm>
          <a:prstGeom prst="rect">
            <a:avLst/>
          </a:prstGeom>
        </p:spPr>
      </p:pic>
      <p:cxnSp>
        <p:nvCxnSpPr>
          <p:cNvPr id="368" name="Shape 368"/>
          <p:cNvCxnSpPr/>
          <p:nvPr/>
        </p:nvCxnSpPr>
        <p:spPr>
          <a:xfrm>
            <a:off x="5262880" y="2179319"/>
            <a:ext cx="568960" cy="463685"/>
          </a:xfrm>
          <a:prstGeom prst="straightConnector1">
            <a:avLst/>
          </a:prstGeom>
          <a:noFill/>
          <a:ln w="9525" cap="flat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1263731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702733" y="350583"/>
            <a:ext cx="7923106" cy="4495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Multi-Geography/Zone Aware</a:t>
            </a:r>
          </a:p>
        </p:txBody>
      </p:sp>
      <p:sp>
        <p:nvSpPr>
          <p:cNvPr id="374" name="Shape 374"/>
          <p:cNvSpPr/>
          <p:nvPr/>
        </p:nvSpPr>
        <p:spPr>
          <a:xfrm>
            <a:off x="702733" y="834688"/>
            <a:ext cx="7863839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Cassandra allows a single logical database to span 1-N datacenters that are geographically dispersed. Also supports a hybrid on-premise/Cloud implementation. </a:t>
            </a:r>
          </a:p>
        </p:txBody>
      </p:sp>
      <p:pic>
        <p:nvPicPr>
          <p:cNvPr id="375" name="Shape 37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056078" y="2628900"/>
            <a:ext cx="2689748" cy="2217420"/>
          </a:xfrm>
          <a:prstGeom prst="rect">
            <a:avLst/>
          </a:prstGeom>
        </p:spPr>
      </p:pic>
      <p:cxnSp>
        <p:nvCxnSpPr>
          <p:cNvPr id="376" name="Shape 376"/>
          <p:cNvCxnSpPr/>
          <p:nvPr/>
        </p:nvCxnSpPr>
        <p:spPr>
          <a:xfrm>
            <a:off x="4541519" y="3314700"/>
            <a:ext cx="457200" cy="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stealth" w="lg" len="lg"/>
            <a:tailEnd type="stealth" w="lg" len="lg"/>
          </a:ln>
        </p:spPr>
      </p:cxnSp>
      <p:pic>
        <p:nvPicPr>
          <p:cNvPr id="377" name="Shape 37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942702" y="2380277"/>
            <a:ext cx="254026" cy="248622"/>
          </a:xfrm>
          <a:prstGeom prst="rect">
            <a:avLst/>
          </a:prstGeom>
        </p:spPr>
      </p:pic>
      <p:cxnSp>
        <p:nvCxnSpPr>
          <p:cNvPr id="378" name="Shape 378"/>
          <p:cNvCxnSpPr/>
          <p:nvPr/>
        </p:nvCxnSpPr>
        <p:spPr>
          <a:xfrm rot="10800000" flipH="1">
            <a:off x="6238239" y="2628899"/>
            <a:ext cx="629920" cy="32766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stealth" w="lg" len="lg"/>
            <a:tailEnd type="stealth" w="lg" len="lg"/>
          </a:ln>
        </p:spPr>
      </p:cxnSp>
      <p:pic>
        <p:nvPicPr>
          <p:cNvPr id="379" name="Shape 37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942702" y="3754281"/>
            <a:ext cx="254026" cy="248622"/>
          </a:xfrm>
          <a:prstGeom prst="rect">
            <a:avLst/>
          </a:prstGeom>
        </p:spPr>
      </p:pic>
      <p:cxnSp>
        <p:nvCxnSpPr>
          <p:cNvPr id="380" name="Shape 380"/>
          <p:cNvCxnSpPr>
            <a:endCxn id="379" idx="1"/>
          </p:cNvCxnSpPr>
          <p:nvPr/>
        </p:nvCxnSpPr>
        <p:spPr>
          <a:xfrm>
            <a:off x="6156960" y="3600337"/>
            <a:ext cx="785742" cy="278255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stealth" w="lg" len="lg"/>
            <a:tailEnd type="stealth" w="lg" len="lg"/>
          </a:ln>
        </p:spPr>
      </p:cxnSp>
      <p:pic>
        <p:nvPicPr>
          <p:cNvPr id="381" name="Shape 381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2181953" y="2529602"/>
            <a:ext cx="284304" cy="278255"/>
          </a:xfrm>
          <a:prstGeom prst="rect">
            <a:avLst/>
          </a:prstGeom>
        </p:spPr>
      </p:pic>
      <p:cxnSp>
        <p:nvCxnSpPr>
          <p:cNvPr id="382" name="Shape 382"/>
          <p:cNvCxnSpPr/>
          <p:nvPr/>
        </p:nvCxnSpPr>
        <p:spPr>
          <a:xfrm>
            <a:off x="2561025" y="2724884"/>
            <a:ext cx="782319" cy="315495"/>
          </a:xfrm>
          <a:prstGeom prst="straightConnector1">
            <a:avLst/>
          </a:prstGeom>
          <a:noFill/>
          <a:ln w="9525" cap="flat">
            <a:solidFill>
              <a:srgbClr val="234B6C"/>
            </a:solidFill>
            <a:prstDash val="solid"/>
            <a:round/>
            <a:headEnd type="stealth" w="lg" len="lg"/>
            <a:tailEnd type="stealth" w="lg" len="lg"/>
          </a:ln>
        </p:spPr>
      </p:cxnSp>
      <p:pic>
        <p:nvPicPr>
          <p:cNvPr id="383" name="Shape 38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2181953" y="3600337"/>
            <a:ext cx="284304" cy="278255"/>
          </a:xfrm>
          <a:prstGeom prst="rect">
            <a:avLst/>
          </a:prstGeom>
        </p:spPr>
      </p:pic>
      <p:cxnSp>
        <p:nvCxnSpPr>
          <p:cNvPr id="384" name="Shape 384"/>
          <p:cNvCxnSpPr/>
          <p:nvPr/>
        </p:nvCxnSpPr>
        <p:spPr>
          <a:xfrm rot="10800000" flipH="1">
            <a:off x="2561025" y="3573780"/>
            <a:ext cx="782319" cy="171167"/>
          </a:xfrm>
          <a:prstGeom prst="straightConnector1">
            <a:avLst/>
          </a:prstGeom>
          <a:noFill/>
          <a:ln w="9525" cap="flat">
            <a:solidFill>
              <a:srgbClr val="234B6C"/>
            </a:solidFill>
            <a:prstDash val="solid"/>
            <a:round/>
            <a:headEnd type="stealth" w="lg" len="lg"/>
            <a:tailEnd type="stealth" w="lg" len="lg"/>
          </a:ln>
        </p:spPr>
      </p:cxnSp>
      <p:pic>
        <p:nvPicPr>
          <p:cNvPr id="385" name="Shape 385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2996142" y="1955889"/>
            <a:ext cx="3104091" cy="655320"/>
          </a:xfrm>
          <a:prstGeom prst="rect">
            <a:avLst/>
          </a:prstGeom>
        </p:spPr>
      </p:pic>
      <p:cxnSp>
        <p:nvCxnSpPr>
          <p:cNvPr id="386" name="Shape 386"/>
          <p:cNvCxnSpPr/>
          <p:nvPr/>
        </p:nvCxnSpPr>
        <p:spPr>
          <a:xfrm>
            <a:off x="4718853" y="2435324"/>
            <a:ext cx="0" cy="388619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stealth" w="lg" len="lg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153425223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title"/>
          </p:nvPr>
        </p:nvSpPr>
        <p:spPr>
          <a:xfrm>
            <a:off x="702733" y="350583"/>
            <a:ext cx="7923106" cy="4495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Redundancy</a:t>
            </a:r>
          </a:p>
        </p:txBody>
      </p:sp>
      <p:sp>
        <p:nvSpPr>
          <p:cNvPr id="392" name="Shape 392"/>
          <p:cNvSpPr/>
          <p:nvPr/>
        </p:nvSpPr>
        <p:spPr>
          <a:xfrm>
            <a:off x="702733" y="834688"/>
            <a:ext cx="7863839" cy="10849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2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Cassandra allows for customizable data redundancy so that data is completely protected. Also supports rack awareness (data can be replicated between different racks to guard against machine/rack failures). </a:t>
            </a:r>
            <a:endParaRPr lang="en" sz="2200" b="0" i="0" u="none" strike="noStrike" cap="none" baseline="0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" sz="2200" b="0" i="0" u="none" strike="noStrike" cap="none" baseline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3" name="Shape 39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708400" y="2066633"/>
            <a:ext cx="2956560" cy="277393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62000" y="2647950"/>
            <a:ext cx="2590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‘Zookeeper’ to choose a leader which tells nodes the range they are replicas for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304545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364538" cy="36433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Nodes are </a:t>
            </a:r>
            <a:r>
              <a:rPr lang="en" sz="2200" b="0" i="1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logically</a:t>
            </a:r>
            <a:r>
              <a:rPr lang="en" sz="2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structured in Ring Topology</a:t>
            </a:r>
            <a:r>
              <a:rPr lang="en" sz="2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" sz="2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365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Hashed value of key associated with data partition is used to assign it to a node in the ring</a:t>
            </a:r>
            <a:r>
              <a:rPr lang="en" sz="2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" sz="2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365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Hashing rounds off after certain value to support ring structure</a:t>
            </a:r>
            <a:r>
              <a:rPr lang="en" sz="2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" sz="2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365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Lightly loaded nodes moves position to alleviate highly loaded nodes</a:t>
            </a:r>
            <a:r>
              <a:rPr lang="en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endParaRPr lang="en" sz="2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xfrm>
            <a:off x="702733" y="350583"/>
            <a:ext cx="7923106" cy="4495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Partitioning</a:t>
            </a:r>
          </a:p>
        </p:txBody>
      </p:sp>
    </p:spTree>
    <p:extLst>
      <p:ext uri="{BB962C8B-B14F-4D97-AF65-F5344CB8AC3E}">
        <p14:creationId xmlns:p14="http://schemas.microsoft.com/office/powerpoint/2010/main" val="15298985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Base Chord Ring"/>
          <p:cNvGrpSpPr>
            <a:grpSpLocks/>
          </p:cNvGrpSpPr>
          <p:nvPr/>
        </p:nvGrpSpPr>
        <p:grpSpPr bwMode="auto">
          <a:xfrm>
            <a:off x="2322514" y="1008459"/>
            <a:ext cx="4498975" cy="4134602"/>
            <a:chOff x="2438400" y="1219200"/>
            <a:chExt cx="4724400" cy="5880650"/>
          </a:xfrm>
        </p:grpSpPr>
        <p:sp>
          <p:nvSpPr>
            <p:cNvPr id="10286" name="Circle"/>
            <p:cNvSpPr>
              <a:spLocks noChangeArrowheads="1"/>
            </p:cNvSpPr>
            <p:nvPr/>
          </p:nvSpPr>
          <p:spPr bwMode="auto">
            <a:xfrm>
              <a:off x="2438400" y="1676400"/>
              <a:ext cx="4724400" cy="4724400"/>
            </a:xfrm>
            <a:prstGeom prst="ellips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6493" tIns="43247" rIns="86493" bIns="43247"/>
            <a:lstStyle/>
            <a:p>
              <a:pPr algn="ctr" defTabSz="865188" eaLnBrk="0" hangingPunct="0"/>
              <a:endParaRPr lang="en-US" sz="2300" dirty="0">
                <a:latin typeface="Times New Roman" pitchFamily="18" charset="0"/>
              </a:endParaRPr>
            </a:p>
          </p:txBody>
        </p:sp>
        <p:cxnSp>
          <p:nvCxnSpPr>
            <p:cNvPr id="10287" name="Min/Max Point"/>
            <p:cNvCxnSpPr>
              <a:cxnSpLocks noChangeShapeType="1"/>
            </p:cNvCxnSpPr>
            <p:nvPr/>
          </p:nvCxnSpPr>
          <p:spPr bwMode="auto">
            <a:xfrm rot="5400000">
              <a:off x="4571008" y="1675407"/>
              <a:ext cx="457201" cy="198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88" name="0"/>
            <p:cNvSpPr txBox="1">
              <a:spLocks noChangeArrowheads="1"/>
            </p:cNvSpPr>
            <p:nvPr/>
          </p:nvSpPr>
          <p:spPr bwMode="auto">
            <a:xfrm>
              <a:off x="4800932" y="1219200"/>
              <a:ext cx="351760" cy="627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6493" tIns="43247" rIns="86493" bIns="43247">
              <a:spAutoFit/>
            </a:bodyPr>
            <a:lstStyle>
              <a:lvl1pPr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en-US" sz="2300" dirty="0">
                  <a:latin typeface="Tahoma" pitchFamily="34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0289" name="2^128"/>
            <p:cNvSpPr txBox="1">
              <a:spLocks noChangeArrowheads="1"/>
            </p:cNvSpPr>
            <p:nvPr/>
          </p:nvSpPr>
          <p:spPr bwMode="auto">
            <a:xfrm>
              <a:off x="3581992" y="1219200"/>
              <a:ext cx="1218608" cy="627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493" tIns="43247" rIns="86493" bIns="43247">
              <a:spAutoFit/>
            </a:bodyPr>
            <a:lstStyle>
              <a:lvl1pPr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r"/>
              <a:r>
                <a:rPr lang="en-US" sz="2300" dirty="0">
                  <a:latin typeface="Tahoma" pitchFamily="34" charset="0"/>
                  <a:cs typeface="Courier New" pitchFamily="49" charset="0"/>
                </a:rPr>
                <a:t>1</a:t>
              </a:r>
              <a:endParaRPr lang="en-US" sz="2300" baseline="50000" dirty="0">
                <a:latin typeface="Tahoma" pitchFamily="34" charset="0"/>
                <a:cs typeface="Courier New" pitchFamily="49" charset="0"/>
              </a:endParaRPr>
            </a:p>
          </p:txBody>
        </p:sp>
        <p:sp>
          <p:nvSpPr>
            <p:cNvPr id="10290" name="2^127"/>
            <p:cNvSpPr txBox="1">
              <a:spLocks noChangeArrowheads="1"/>
            </p:cNvSpPr>
            <p:nvPr/>
          </p:nvSpPr>
          <p:spPr bwMode="auto">
            <a:xfrm>
              <a:off x="4190462" y="6472214"/>
              <a:ext cx="1220276" cy="627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493" tIns="43247" rIns="86493" bIns="43247">
              <a:spAutoFit/>
            </a:bodyPr>
            <a:lstStyle>
              <a:lvl1pPr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en-US" sz="2300" dirty="0">
                  <a:latin typeface="Tahoma" pitchFamily="34" charset="0"/>
                  <a:cs typeface="Courier New" pitchFamily="49" charset="0"/>
                </a:rPr>
                <a:t>1/2</a:t>
              </a:r>
              <a:endParaRPr lang="en-US" sz="2300" baseline="50000" dirty="0">
                <a:latin typeface="Tahoma" pitchFamily="34" charset="0"/>
                <a:cs typeface="Courier New" pitchFamily="49" charset="0"/>
              </a:endParaRPr>
            </a:p>
          </p:txBody>
        </p:sp>
      </p:grpSp>
      <p:sp>
        <p:nvSpPr>
          <p:cNvPr id="58" name="F's Segment (with repl)"/>
          <p:cNvSpPr>
            <a:spLocks noChangeArrowheads="1"/>
          </p:cNvSpPr>
          <p:nvPr/>
        </p:nvSpPr>
        <p:spPr bwMode="auto">
          <a:xfrm>
            <a:off x="2322514" y="1329928"/>
            <a:ext cx="4498975" cy="3321844"/>
          </a:xfrm>
          <a:custGeom>
            <a:avLst/>
            <a:gdLst>
              <a:gd name="T0" fmla="*/ 108604 w 4724400"/>
              <a:gd name="T1" fmla="*/ 709759 h 4724400"/>
              <a:gd name="T2" fmla="*/ 1379598 w 4724400"/>
              <a:gd name="T3" fmla="*/ 1161449 h 4724400"/>
              <a:gd name="T4" fmla="*/ 2759015 w 4724400"/>
              <a:gd name="T5" fmla="*/ 1142812 h 4724400"/>
              <a:gd name="T6" fmla="*/ 5898240 60000 65536"/>
              <a:gd name="T7" fmla="*/ 17694720 60000 65536"/>
              <a:gd name="T8" fmla="*/ 5898240 60000 65536"/>
              <a:gd name="T9" fmla="*/ 185955 w 4724400"/>
              <a:gd name="T10" fmla="*/ 0 h 4724400"/>
              <a:gd name="T11" fmla="*/ 4724097 w 4724400"/>
              <a:gd name="T12" fmla="*/ 2324298 h 472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4400" h="4724400" stroke="0">
                <a:moveTo>
                  <a:pt x="185955" y="1443536"/>
                </a:moveTo>
                <a:lnTo>
                  <a:pt x="185954" y="1443535"/>
                </a:lnTo>
                <a:cubicBezTo>
                  <a:pt x="555266" y="568663"/>
                  <a:pt x="1412572" y="-1"/>
                  <a:pt x="2362200" y="0"/>
                </a:cubicBezTo>
                <a:cubicBezTo>
                  <a:pt x="3652030" y="0"/>
                  <a:pt x="4703401" y="1034636"/>
                  <a:pt x="4724095" y="2324300"/>
                </a:cubicBezTo>
                <a:lnTo>
                  <a:pt x="2362200" y="2362200"/>
                </a:lnTo>
                <a:lnTo>
                  <a:pt x="185955" y="1443536"/>
                </a:lnTo>
                <a:close/>
              </a:path>
              <a:path w="4724400" h="4724400" fill="none">
                <a:moveTo>
                  <a:pt x="185955" y="1443536"/>
                </a:moveTo>
                <a:lnTo>
                  <a:pt x="185954" y="1443535"/>
                </a:lnTo>
                <a:cubicBezTo>
                  <a:pt x="555266" y="568663"/>
                  <a:pt x="1412572" y="-1"/>
                  <a:pt x="2362200" y="0"/>
                </a:cubicBezTo>
                <a:cubicBezTo>
                  <a:pt x="3652030" y="0"/>
                  <a:pt x="4703401" y="1034636"/>
                  <a:pt x="4724095" y="2324300"/>
                </a:cubicBezTo>
              </a:path>
            </a:pathLst>
          </a:custGeom>
          <a:noFill/>
          <a:ln w="10160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 dirty="0"/>
          </a:p>
        </p:txBody>
      </p:sp>
      <p:sp>
        <p:nvSpPr>
          <p:cNvPr id="72" name="F's Segment"/>
          <p:cNvSpPr>
            <a:spLocks noChangeArrowheads="1"/>
          </p:cNvSpPr>
          <p:nvPr/>
        </p:nvSpPr>
        <p:spPr bwMode="auto">
          <a:xfrm>
            <a:off x="2322514" y="1329928"/>
            <a:ext cx="4498975" cy="3321844"/>
          </a:xfrm>
          <a:custGeom>
            <a:avLst/>
            <a:gdLst>
              <a:gd name="T0" fmla="*/ 2484065 w 4724400"/>
              <a:gd name="T1" fmla="*/ 465473 h 4724400"/>
              <a:gd name="T2" fmla="*/ 1379598 w 4724400"/>
              <a:gd name="T3" fmla="*/ 1161449 h 4724400"/>
              <a:gd name="T4" fmla="*/ 2759015 w 4724400"/>
              <a:gd name="T5" fmla="*/ 1142812 h 4724400"/>
              <a:gd name="T6" fmla="*/ 17694720 60000 65536"/>
              <a:gd name="T7" fmla="*/ 0 60000 65536"/>
              <a:gd name="T8" fmla="*/ 5898240 60000 65536"/>
              <a:gd name="T9" fmla="*/ 4253320 w 4724400"/>
              <a:gd name="T10" fmla="*/ 946698 h 4724400"/>
              <a:gd name="T11" fmla="*/ 4724097 w 4724400"/>
              <a:gd name="T12" fmla="*/ 2324298 h 472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4400" h="4724400" stroke="0">
                <a:moveTo>
                  <a:pt x="4253322" y="946698"/>
                </a:moveTo>
                <a:lnTo>
                  <a:pt x="4253322" y="946697"/>
                </a:lnTo>
                <a:cubicBezTo>
                  <a:pt x="4551364" y="1344884"/>
                  <a:pt x="4716115" y="1826987"/>
                  <a:pt x="4724095" y="2324299"/>
                </a:cubicBezTo>
                <a:lnTo>
                  <a:pt x="2362200" y="2362200"/>
                </a:lnTo>
                <a:lnTo>
                  <a:pt x="4253322" y="946698"/>
                </a:lnTo>
                <a:close/>
              </a:path>
              <a:path w="4724400" h="4724400" fill="none">
                <a:moveTo>
                  <a:pt x="4253322" y="946698"/>
                </a:moveTo>
                <a:lnTo>
                  <a:pt x="4253322" y="946697"/>
                </a:lnTo>
                <a:cubicBezTo>
                  <a:pt x="4551364" y="1344884"/>
                  <a:pt x="4716115" y="1826987"/>
                  <a:pt x="4724095" y="2324299"/>
                </a:cubicBezTo>
              </a:path>
            </a:pathLst>
          </a:custGeom>
          <a:noFill/>
          <a:ln w="10160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 dirty="0"/>
          </a:p>
        </p:txBody>
      </p:sp>
      <p:sp>
        <p:nvSpPr>
          <p:cNvPr id="66" name="E's Segment"/>
          <p:cNvSpPr>
            <a:spLocks noChangeArrowheads="1"/>
          </p:cNvSpPr>
          <p:nvPr/>
        </p:nvSpPr>
        <p:spPr bwMode="auto">
          <a:xfrm>
            <a:off x="2322514" y="1329928"/>
            <a:ext cx="4498975" cy="3321844"/>
          </a:xfrm>
          <a:custGeom>
            <a:avLst/>
            <a:gdLst>
              <a:gd name="T0" fmla="*/ 96831 w 4724400"/>
              <a:gd name="T1" fmla="*/ 733996 h 4724400"/>
              <a:gd name="T2" fmla="*/ 1379598 w 4724400"/>
              <a:gd name="T3" fmla="*/ 1161449 h 4724400"/>
              <a:gd name="T4" fmla="*/ 676339 w 4724400"/>
              <a:gd name="T5" fmla="*/ 162233 h 4724400"/>
              <a:gd name="T6" fmla="*/ 5898240 60000 65536"/>
              <a:gd name="T7" fmla="*/ 11796480 60000 65536"/>
              <a:gd name="T8" fmla="*/ 0 60000 65536"/>
              <a:gd name="T9" fmla="*/ 165798 w 4724400"/>
              <a:gd name="T10" fmla="*/ 329953 h 4724400"/>
              <a:gd name="T11" fmla="*/ 1158056 w 4724400"/>
              <a:gd name="T12" fmla="*/ 1492828 h 472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4400" h="4724400" stroke="0">
                <a:moveTo>
                  <a:pt x="165798" y="1492828"/>
                </a:moveTo>
                <a:lnTo>
                  <a:pt x="165798" y="1492828"/>
                </a:lnTo>
                <a:cubicBezTo>
                  <a:pt x="358517" y="1005937"/>
                  <a:pt x="707555" y="596883"/>
                  <a:pt x="1158056" y="329953"/>
                </a:cubicBezTo>
                <a:lnTo>
                  <a:pt x="2362200" y="2362200"/>
                </a:lnTo>
                <a:lnTo>
                  <a:pt x="165798" y="1492828"/>
                </a:lnTo>
                <a:close/>
              </a:path>
              <a:path w="4724400" h="4724400" fill="none">
                <a:moveTo>
                  <a:pt x="165798" y="1492828"/>
                </a:moveTo>
                <a:lnTo>
                  <a:pt x="165798" y="1492828"/>
                </a:lnTo>
                <a:cubicBezTo>
                  <a:pt x="358517" y="1005937"/>
                  <a:pt x="707555" y="596883"/>
                  <a:pt x="1158056" y="329953"/>
                </a:cubicBezTo>
              </a:path>
            </a:pathLst>
          </a:custGeom>
          <a:noFill/>
          <a:ln w="1016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 dirty="0"/>
          </a:p>
        </p:txBody>
      </p:sp>
      <p:sp>
        <p:nvSpPr>
          <p:cNvPr id="38" name="D's Segment"/>
          <p:cNvSpPr>
            <a:spLocks noChangeArrowheads="1"/>
          </p:cNvSpPr>
          <p:nvPr/>
        </p:nvSpPr>
        <p:spPr bwMode="auto">
          <a:xfrm>
            <a:off x="2322514" y="1329928"/>
            <a:ext cx="4498975" cy="3321844"/>
          </a:xfrm>
          <a:custGeom>
            <a:avLst/>
            <a:gdLst>
              <a:gd name="T0" fmla="*/ 2380757 w 4724400"/>
              <a:gd name="T1" fmla="*/ 1960545 h 4724400"/>
              <a:gd name="T2" fmla="*/ 1379598 w 4724400"/>
              <a:gd name="T3" fmla="*/ 1161449 h 4724400"/>
              <a:gd name="T4" fmla="*/ 488021 w 4724400"/>
              <a:gd name="T5" fmla="*/ 2047772 h 4724400"/>
              <a:gd name="T6" fmla="*/ 17694720 60000 65536"/>
              <a:gd name="T7" fmla="*/ 5898240 60000 65536"/>
              <a:gd name="T8" fmla="*/ 11796480 60000 65536"/>
              <a:gd name="T9" fmla="*/ 835610 w 4724400"/>
              <a:gd name="T10" fmla="*/ 3987436 h 4724400"/>
              <a:gd name="T11" fmla="*/ 4076424 w 4724400"/>
              <a:gd name="T12" fmla="*/ 4724400 h 472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4400" h="4724400" stroke="0">
                <a:moveTo>
                  <a:pt x="4076434" y="3987436"/>
                </a:moveTo>
                <a:lnTo>
                  <a:pt x="4076433" y="3987435"/>
                </a:lnTo>
                <a:cubicBezTo>
                  <a:pt x="3630368" y="4457927"/>
                  <a:pt x="3010533" y="4724399"/>
                  <a:pt x="2362200" y="4724400"/>
                </a:cubicBezTo>
                <a:cubicBezTo>
                  <a:pt x="1803155" y="4724400"/>
                  <a:pt x="1262228" y="4526127"/>
                  <a:pt x="835610" y="4164840"/>
                </a:cubicBezTo>
                <a:lnTo>
                  <a:pt x="2362200" y="2362200"/>
                </a:lnTo>
                <a:lnTo>
                  <a:pt x="4076434" y="3987436"/>
                </a:lnTo>
                <a:close/>
              </a:path>
              <a:path w="4724400" h="4724400" fill="none">
                <a:moveTo>
                  <a:pt x="4076434" y="3987436"/>
                </a:moveTo>
                <a:lnTo>
                  <a:pt x="4076433" y="3987435"/>
                </a:lnTo>
                <a:cubicBezTo>
                  <a:pt x="3630368" y="4457927"/>
                  <a:pt x="3010533" y="4724399"/>
                  <a:pt x="2362200" y="4724400"/>
                </a:cubicBezTo>
                <a:cubicBezTo>
                  <a:pt x="1803155" y="4724400"/>
                  <a:pt x="1262228" y="4526127"/>
                  <a:pt x="835610" y="4164840"/>
                </a:cubicBezTo>
              </a:path>
            </a:pathLst>
          </a:custGeom>
          <a:noFill/>
          <a:ln w="1016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 dirty="0"/>
          </a:p>
        </p:txBody>
      </p:sp>
      <p:sp>
        <p:nvSpPr>
          <p:cNvPr id="39" name="C's Segment (with D)"/>
          <p:cNvSpPr>
            <a:spLocks noChangeArrowheads="1"/>
          </p:cNvSpPr>
          <p:nvPr/>
        </p:nvSpPr>
        <p:spPr bwMode="auto">
          <a:xfrm>
            <a:off x="2322514" y="1329928"/>
            <a:ext cx="4498975" cy="3321844"/>
          </a:xfrm>
          <a:custGeom>
            <a:avLst/>
            <a:gdLst>
              <a:gd name="T0" fmla="*/ 299016 w 4724400"/>
              <a:gd name="T1" fmla="*/ 1883513 h 4724400"/>
              <a:gd name="T2" fmla="*/ 1379598 w 4724400"/>
              <a:gd name="T3" fmla="*/ 1161449 h 4724400"/>
              <a:gd name="T4" fmla="*/ 26706 w 4724400"/>
              <a:gd name="T5" fmla="*/ 934026 h 4724400"/>
              <a:gd name="T6" fmla="*/ 5898240 60000 65536"/>
              <a:gd name="T7" fmla="*/ 11796480 60000 65536"/>
              <a:gd name="T8" fmla="*/ 17694720 60000 65536"/>
              <a:gd name="T9" fmla="*/ 0 w 4724400"/>
              <a:gd name="T10" fmla="*/ 1899657 h 4724400"/>
              <a:gd name="T11" fmla="*/ 511985 w 4724400"/>
              <a:gd name="T12" fmla="*/ 3830766 h 472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4400" h="4724400" stroke="0">
                <a:moveTo>
                  <a:pt x="511986" y="3830769"/>
                </a:moveTo>
                <a:lnTo>
                  <a:pt x="511985" y="3830769"/>
                </a:lnTo>
                <a:cubicBezTo>
                  <a:pt x="180447" y="3413071"/>
                  <a:pt x="0" y="2895481"/>
                  <a:pt x="0" y="2362200"/>
                </a:cubicBezTo>
                <a:cubicBezTo>
                  <a:pt x="-1" y="2206890"/>
                  <a:pt x="15316" y="2051959"/>
                  <a:pt x="45728" y="1899656"/>
                </a:cubicBezTo>
                <a:lnTo>
                  <a:pt x="2362200" y="2362200"/>
                </a:lnTo>
                <a:lnTo>
                  <a:pt x="511986" y="3830769"/>
                </a:lnTo>
                <a:close/>
              </a:path>
              <a:path w="4724400" h="4724400" fill="none">
                <a:moveTo>
                  <a:pt x="511986" y="3830769"/>
                </a:moveTo>
                <a:lnTo>
                  <a:pt x="511985" y="3830769"/>
                </a:lnTo>
                <a:cubicBezTo>
                  <a:pt x="180447" y="3413071"/>
                  <a:pt x="0" y="2895481"/>
                  <a:pt x="0" y="2362200"/>
                </a:cubicBezTo>
                <a:cubicBezTo>
                  <a:pt x="-1" y="2206890"/>
                  <a:pt x="15316" y="2051959"/>
                  <a:pt x="45728" y="1899656"/>
                </a:cubicBezTo>
              </a:path>
            </a:pathLst>
          </a:custGeom>
          <a:noFill/>
          <a:ln w="10160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 dirty="0"/>
          </a:p>
        </p:txBody>
      </p:sp>
      <p:sp>
        <p:nvSpPr>
          <p:cNvPr id="61" name="C's Segment (without D)"/>
          <p:cNvSpPr>
            <a:spLocks noChangeArrowheads="1"/>
          </p:cNvSpPr>
          <p:nvPr/>
        </p:nvSpPr>
        <p:spPr bwMode="auto">
          <a:xfrm>
            <a:off x="2322514" y="1329928"/>
            <a:ext cx="4498975" cy="3321844"/>
          </a:xfrm>
          <a:custGeom>
            <a:avLst/>
            <a:gdLst>
              <a:gd name="T0" fmla="*/ 2381729 w 4724400"/>
              <a:gd name="T1" fmla="*/ 1959683 h 4724400"/>
              <a:gd name="T2" fmla="*/ 1379598 w 4724400"/>
              <a:gd name="T3" fmla="*/ 1161449 h 4724400"/>
              <a:gd name="T4" fmla="*/ 26706 w 4724400"/>
              <a:gd name="T5" fmla="*/ 934026 h 4724400"/>
              <a:gd name="T6" fmla="*/ 17694720 60000 65536"/>
              <a:gd name="T7" fmla="*/ 5898240 60000 65536"/>
              <a:gd name="T8" fmla="*/ 17694720 60000 65536"/>
              <a:gd name="T9" fmla="*/ 0 w 4724400"/>
              <a:gd name="T10" fmla="*/ 1899657 h 4724400"/>
              <a:gd name="T11" fmla="*/ 4078096 w 4724400"/>
              <a:gd name="T12" fmla="*/ 4724400 h 472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4400" h="4724400" stroke="0">
                <a:moveTo>
                  <a:pt x="4078097" y="3985680"/>
                </a:moveTo>
                <a:lnTo>
                  <a:pt x="4078096" y="3985679"/>
                </a:lnTo>
                <a:cubicBezTo>
                  <a:pt x="3631936" y="4457238"/>
                  <a:pt x="3011373" y="4724399"/>
                  <a:pt x="2362200" y="4724400"/>
                </a:cubicBezTo>
                <a:cubicBezTo>
                  <a:pt x="1057592" y="4724400"/>
                  <a:pt x="0" y="3666807"/>
                  <a:pt x="0" y="2362200"/>
                </a:cubicBezTo>
                <a:cubicBezTo>
                  <a:pt x="-1" y="2206890"/>
                  <a:pt x="15316" y="2051959"/>
                  <a:pt x="45727" y="1899656"/>
                </a:cubicBezTo>
                <a:lnTo>
                  <a:pt x="2362200" y="2362200"/>
                </a:lnTo>
                <a:lnTo>
                  <a:pt x="4078097" y="3985680"/>
                </a:lnTo>
                <a:close/>
              </a:path>
              <a:path w="4724400" h="4724400" fill="none">
                <a:moveTo>
                  <a:pt x="4078097" y="3985680"/>
                </a:moveTo>
                <a:lnTo>
                  <a:pt x="4078096" y="3985679"/>
                </a:lnTo>
                <a:cubicBezTo>
                  <a:pt x="3631936" y="4457238"/>
                  <a:pt x="3011373" y="4724399"/>
                  <a:pt x="2362200" y="4724400"/>
                </a:cubicBezTo>
                <a:cubicBezTo>
                  <a:pt x="1057592" y="4724400"/>
                  <a:pt x="0" y="3666807"/>
                  <a:pt x="0" y="2362200"/>
                </a:cubicBezTo>
                <a:cubicBezTo>
                  <a:pt x="-1" y="2206890"/>
                  <a:pt x="15316" y="2051959"/>
                  <a:pt x="45727" y="1899656"/>
                </a:cubicBezTo>
              </a:path>
            </a:pathLst>
          </a:custGeom>
          <a:noFill/>
          <a:ln w="10160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 dirty="0"/>
          </a:p>
        </p:txBody>
      </p:sp>
      <p:sp>
        <p:nvSpPr>
          <p:cNvPr id="59" name="B's Segment (with repl)"/>
          <p:cNvSpPr>
            <a:spLocks noChangeArrowheads="1"/>
          </p:cNvSpPr>
          <p:nvPr/>
        </p:nvSpPr>
        <p:spPr bwMode="auto">
          <a:xfrm>
            <a:off x="2322514" y="1329928"/>
            <a:ext cx="4498975" cy="3321844"/>
          </a:xfrm>
          <a:custGeom>
            <a:avLst/>
            <a:gdLst>
              <a:gd name="T0" fmla="*/ 909138 w 4724400"/>
              <a:gd name="T1" fmla="*/ 69619 h 4724400"/>
              <a:gd name="T2" fmla="*/ 1379598 w 4724400"/>
              <a:gd name="T3" fmla="*/ 1161449 h 4724400"/>
              <a:gd name="T4" fmla="*/ 2564122 w 4724400"/>
              <a:gd name="T5" fmla="*/ 1756848 h 4724400"/>
              <a:gd name="T6" fmla="*/ 11796480 60000 65536"/>
              <a:gd name="T7" fmla="*/ 11796480 60000 65536"/>
              <a:gd name="T8" fmla="*/ 5898240 60000 65536"/>
              <a:gd name="T9" fmla="*/ 1556659 w 4724400"/>
              <a:gd name="T10" fmla="*/ 0 h 4724400"/>
              <a:gd name="T11" fmla="*/ 4724400 w 4724400"/>
              <a:gd name="T12" fmla="*/ 3573150 h 472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4400" h="4724400" stroke="0">
                <a:moveTo>
                  <a:pt x="1556659" y="141594"/>
                </a:moveTo>
                <a:lnTo>
                  <a:pt x="1556658" y="141593"/>
                </a:lnTo>
                <a:cubicBezTo>
                  <a:pt x="1814896" y="47915"/>
                  <a:pt x="2087495" y="-1"/>
                  <a:pt x="2362200" y="0"/>
                </a:cubicBezTo>
                <a:cubicBezTo>
                  <a:pt x="3666807" y="0"/>
                  <a:pt x="4724400" y="1057592"/>
                  <a:pt x="4724400" y="2362200"/>
                </a:cubicBezTo>
                <a:cubicBezTo>
                  <a:pt x="4724400" y="2788599"/>
                  <a:pt x="4608983" y="3207047"/>
                  <a:pt x="4390394" y="3573155"/>
                </a:cubicBezTo>
                <a:lnTo>
                  <a:pt x="2362200" y="2362200"/>
                </a:lnTo>
                <a:lnTo>
                  <a:pt x="1556659" y="141594"/>
                </a:lnTo>
                <a:close/>
              </a:path>
              <a:path w="4724400" h="4724400" fill="none">
                <a:moveTo>
                  <a:pt x="1556659" y="141594"/>
                </a:moveTo>
                <a:lnTo>
                  <a:pt x="1556658" y="141593"/>
                </a:lnTo>
                <a:cubicBezTo>
                  <a:pt x="1814896" y="47915"/>
                  <a:pt x="2087495" y="-1"/>
                  <a:pt x="2362200" y="0"/>
                </a:cubicBezTo>
                <a:cubicBezTo>
                  <a:pt x="3666807" y="0"/>
                  <a:pt x="4724400" y="1057592"/>
                  <a:pt x="4724400" y="2362200"/>
                </a:cubicBezTo>
                <a:cubicBezTo>
                  <a:pt x="4724400" y="2788599"/>
                  <a:pt x="4608983" y="3207047"/>
                  <a:pt x="4390394" y="3573155"/>
                </a:cubicBezTo>
              </a:path>
            </a:pathLst>
          </a:custGeom>
          <a:noFill/>
          <a:ln w="1016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 dirty="0"/>
          </a:p>
        </p:txBody>
      </p:sp>
      <p:sp>
        <p:nvSpPr>
          <p:cNvPr id="71" name="B's Segment (with F)"/>
          <p:cNvSpPr>
            <a:spLocks noChangeArrowheads="1"/>
          </p:cNvSpPr>
          <p:nvPr/>
        </p:nvSpPr>
        <p:spPr bwMode="auto">
          <a:xfrm>
            <a:off x="2322514" y="1329928"/>
            <a:ext cx="4498975" cy="3321844"/>
          </a:xfrm>
          <a:custGeom>
            <a:avLst/>
            <a:gdLst>
              <a:gd name="T0" fmla="*/ 2739043 w 4724400"/>
              <a:gd name="T1" fmla="*/ 1359205 h 4724400"/>
              <a:gd name="T2" fmla="*/ 1379598 w 4724400"/>
              <a:gd name="T3" fmla="*/ 1161449 h 4724400"/>
              <a:gd name="T4" fmla="*/ 2564122 w 4724400"/>
              <a:gd name="T5" fmla="*/ 1756848 h 4724400"/>
              <a:gd name="T6" fmla="*/ 17694720 60000 65536"/>
              <a:gd name="T7" fmla="*/ 0 60000 65536"/>
              <a:gd name="T8" fmla="*/ 5898240 60000 65536"/>
              <a:gd name="T9" fmla="*/ 4390396 w 4724400"/>
              <a:gd name="T10" fmla="*/ 2764404 h 4724400"/>
              <a:gd name="T11" fmla="*/ 4689904 w 4724400"/>
              <a:gd name="T12" fmla="*/ 3573150 h 472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4400" h="4724400" stroke="0">
                <a:moveTo>
                  <a:pt x="4689907" y="2764407"/>
                </a:moveTo>
                <a:lnTo>
                  <a:pt x="4689906" y="2764406"/>
                </a:lnTo>
                <a:cubicBezTo>
                  <a:pt x="4640544" y="3050083"/>
                  <a:pt x="4539016" y="3324232"/>
                  <a:pt x="4390397" y="3573150"/>
                </a:cubicBezTo>
                <a:lnTo>
                  <a:pt x="2362200" y="2362200"/>
                </a:lnTo>
                <a:lnTo>
                  <a:pt x="4689907" y="2764407"/>
                </a:lnTo>
                <a:close/>
              </a:path>
              <a:path w="4724400" h="4724400" fill="none">
                <a:moveTo>
                  <a:pt x="4689907" y="2764407"/>
                </a:moveTo>
                <a:lnTo>
                  <a:pt x="4689906" y="2764406"/>
                </a:lnTo>
                <a:cubicBezTo>
                  <a:pt x="4640544" y="3050083"/>
                  <a:pt x="4539016" y="3324232"/>
                  <a:pt x="4390397" y="3573150"/>
                </a:cubicBezTo>
              </a:path>
            </a:pathLst>
          </a:custGeom>
          <a:noFill/>
          <a:ln w="1016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 dirty="0"/>
          </a:p>
        </p:txBody>
      </p:sp>
      <p:sp>
        <p:nvSpPr>
          <p:cNvPr id="37" name="B's Segment (without F)"/>
          <p:cNvSpPr>
            <a:spLocks noChangeArrowheads="1"/>
          </p:cNvSpPr>
          <p:nvPr/>
        </p:nvSpPr>
        <p:spPr bwMode="auto">
          <a:xfrm>
            <a:off x="2322514" y="1329928"/>
            <a:ext cx="4498975" cy="3321844"/>
          </a:xfrm>
          <a:custGeom>
            <a:avLst/>
            <a:gdLst>
              <a:gd name="T0" fmla="*/ 2484065 w 4724400"/>
              <a:gd name="T1" fmla="*/ 465473 h 4724400"/>
              <a:gd name="T2" fmla="*/ 1379598 w 4724400"/>
              <a:gd name="T3" fmla="*/ 1161449 h 4724400"/>
              <a:gd name="T4" fmla="*/ 2564122 w 4724400"/>
              <a:gd name="T5" fmla="*/ 1756848 h 4724400"/>
              <a:gd name="T6" fmla="*/ 17694720 60000 65536"/>
              <a:gd name="T7" fmla="*/ 11796480 60000 65536"/>
              <a:gd name="T8" fmla="*/ 5898240 60000 65536"/>
              <a:gd name="T9" fmla="*/ 4253320 w 4724400"/>
              <a:gd name="T10" fmla="*/ 946698 h 4724400"/>
              <a:gd name="T11" fmla="*/ 4724400 w 4724400"/>
              <a:gd name="T12" fmla="*/ 3573150 h 472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4400" h="4724400" stroke="0">
                <a:moveTo>
                  <a:pt x="4253322" y="946698"/>
                </a:moveTo>
                <a:lnTo>
                  <a:pt x="4253322" y="946697"/>
                </a:lnTo>
                <a:cubicBezTo>
                  <a:pt x="4559128" y="1355258"/>
                  <a:pt x="4724400" y="1851867"/>
                  <a:pt x="4724400" y="2362200"/>
                </a:cubicBezTo>
                <a:cubicBezTo>
                  <a:pt x="4724400" y="2788599"/>
                  <a:pt x="4608983" y="3207047"/>
                  <a:pt x="4390394" y="3573155"/>
                </a:cubicBezTo>
                <a:lnTo>
                  <a:pt x="2362200" y="2362200"/>
                </a:lnTo>
                <a:lnTo>
                  <a:pt x="4253322" y="946698"/>
                </a:lnTo>
                <a:close/>
              </a:path>
              <a:path w="4724400" h="4724400" fill="none">
                <a:moveTo>
                  <a:pt x="4253322" y="946698"/>
                </a:moveTo>
                <a:lnTo>
                  <a:pt x="4253322" y="946697"/>
                </a:lnTo>
                <a:cubicBezTo>
                  <a:pt x="4559128" y="1355258"/>
                  <a:pt x="4724400" y="1851867"/>
                  <a:pt x="4724400" y="2362200"/>
                </a:cubicBezTo>
                <a:cubicBezTo>
                  <a:pt x="4724400" y="2788599"/>
                  <a:pt x="4608983" y="3207047"/>
                  <a:pt x="4390394" y="3573155"/>
                </a:cubicBezTo>
              </a:path>
            </a:pathLst>
          </a:custGeom>
          <a:noFill/>
          <a:ln w="1016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 dirty="0"/>
          </a:p>
        </p:txBody>
      </p:sp>
      <p:sp>
        <p:nvSpPr>
          <p:cNvPr id="57" name="A's Segment (with repl)"/>
          <p:cNvSpPr>
            <a:spLocks noChangeArrowheads="1"/>
          </p:cNvSpPr>
          <p:nvPr/>
        </p:nvSpPr>
        <p:spPr bwMode="auto">
          <a:xfrm>
            <a:off x="2322514" y="1329928"/>
            <a:ext cx="4498975" cy="3321844"/>
          </a:xfrm>
          <a:custGeom>
            <a:avLst/>
            <a:gdLst>
              <a:gd name="T0" fmla="*/ 297689 w 4724400"/>
              <a:gd name="T1" fmla="*/ 1882104 h 4724400"/>
              <a:gd name="T2" fmla="*/ 1379598 w 4724400"/>
              <a:gd name="T3" fmla="*/ 1161449 h 4724400"/>
              <a:gd name="T4" fmla="*/ 2312195 w 4724400"/>
              <a:gd name="T5" fmla="*/ 305572 h 4724400"/>
              <a:gd name="T6" fmla="*/ 5898240 60000 65536"/>
              <a:gd name="T7" fmla="*/ 17694720 60000 65536"/>
              <a:gd name="T8" fmla="*/ 0 60000 65536"/>
              <a:gd name="T9" fmla="*/ 0 w 4724400"/>
              <a:gd name="T10" fmla="*/ 0 h 4724400"/>
              <a:gd name="T11" fmla="*/ 3959038 w 4724400"/>
              <a:gd name="T12" fmla="*/ 3827902 h 472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4400" h="4724400" stroke="0">
                <a:moveTo>
                  <a:pt x="509715" y="3827904"/>
                </a:moveTo>
                <a:lnTo>
                  <a:pt x="509715" y="3827903"/>
                </a:lnTo>
                <a:cubicBezTo>
                  <a:pt x="179601" y="3410677"/>
                  <a:pt x="0" y="2894227"/>
                  <a:pt x="0" y="2362200"/>
                </a:cubicBezTo>
                <a:cubicBezTo>
                  <a:pt x="0" y="1057592"/>
                  <a:pt x="1057592" y="0"/>
                  <a:pt x="2362200" y="0"/>
                </a:cubicBezTo>
                <a:cubicBezTo>
                  <a:pt x="2953503" y="-1"/>
                  <a:pt x="3523304" y="221764"/>
                  <a:pt x="3959038" y="621483"/>
                </a:cubicBezTo>
                <a:lnTo>
                  <a:pt x="2362200" y="2362200"/>
                </a:lnTo>
                <a:lnTo>
                  <a:pt x="509715" y="3827904"/>
                </a:lnTo>
                <a:close/>
              </a:path>
              <a:path w="4724400" h="4724400" fill="none">
                <a:moveTo>
                  <a:pt x="509715" y="3827904"/>
                </a:moveTo>
                <a:lnTo>
                  <a:pt x="509715" y="3827903"/>
                </a:lnTo>
                <a:cubicBezTo>
                  <a:pt x="179601" y="3410677"/>
                  <a:pt x="0" y="2894227"/>
                  <a:pt x="0" y="2362200"/>
                </a:cubicBezTo>
                <a:cubicBezTo>
                  <a:pt x="0" y="1057592"/>
                  <a:pt x="1057592" y="0"/>
                  <a:pt x="2362200" y="0"/>
                </a:cubicBezTo>
                <a:cubicBezTo>
                  <a:pt x="2953503" y="-1"/>
                  <a:pt x="3523304" y="221764"/>
                  <a:pt x="3959038" y="621483"/>
                </a:cubicBezTo>
              </a:path>
            </a:pathLst>
          </a:custGeom>
          <a:noFill/>
          <a:ln w="1016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 dirty="0"/>
          </a:p>
        </p:txBody>
      </p:sp>
      <p:sp>
        <p:nvSpPr>
          <p:cNvPr id="67" name="A's Segment (with E)"/>
          <p:cNvSpPr>
            <a:spLocks noChangeArrowheads="1"/>
          </p:cNvSpPr>
          <p:nvPr/>
        </p:nvSpPr>
        <p:spPr bwMode="auto">
          <a:xfrm>
            <a:off x="2322514" y="1329928"/>
            <a:ext cx="4498975" cy="3321844"/>
          </a:xfrm>
          <a:custGeom>
            <a:avLst/>
            <a:gdLst>
              <a:gd name="T0" fmla="*/ 911379 w 4724400"/>
              <a:gd name="T1" fmla="*/ 68937 h 4724400"/>
              <a:gd name="T2" fmla="*/ 1379598 w 4724400"/>
              <a:gd name="T3" fmla="*/ 1161449 h 4724400"/>
              <a:gd name="T4" fmla="*/ 2312195 w 4724400"/>
              <a:gd name="T5" fmla="*/ 305572 h 4724400"/>
              <a:gd name="T6" fmla="*/ 11796480 60000 65536"/>
              <a:gd name="T7" fmla="*/ 17694720 60000 65536"/>
              <a:gd name="T8" fmla="*/ 0 60000 65536"/>
              <a:gd name="T9" fmla="*/ 1560495 w 4724400"/>
              <a:gd name="T10" fmla="*/ 0 h 4724400"/>
              <a:gd name="T11" fmla="*/ 3959038 w 4724400"/>
              <a:gd name="T12" fmla="*/ 621484 h 472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4400" h="4724400" stroke="0">
                <a:moveTo>
                  <a:pt x="1560495" y="140206"/>
                </a:moveTo>
                <a:lnTo>
                  <a:pt x="1560494" y="140205"/>
                </a:lnTo>
                <a:cubicBezTo>
                  <a:pt x="1817605" y="47439"/>
                  <a:pt x="2088865" y="-1"/>
                  <a:pt x="2362200" y="0"/>
                </a:cubicBezTo>
                <a:cubicBezTo>
                  <a:pt x="2953503" y="0"/>
                  <a:pt x="3523305" y="221764"/>
                  <a:pt x="3959039" y="621484"/>
                </a:cubicBezTo>
                <a:lnTo>
                  <a:pt x="2362200" y="2362200"/>
                </a:lnTo>
                <a:lnTo>
                  <a:pt x="1560495" y="140206"/>
                </a:lnTo>
                <a:close/>
              </a:path>
              <a:path w="4724400" h="4724400" fill="none">
                <a:moveTo>
                  <a:pt x="1560495" y="140206"/>
                </a:moveTo>
                <a:lnTo>
                  <a:pt x="1560494" y="140205"/>
                </a:lnTo>
                <a:cubicBezTo>
                  <a:pt x="1817605" y="47439"/>
                  <a:pt x="2088865" y="-1"/>
                  <a:pt x="2362200" y="0"/>
                </a:cubicBezTo>
                <a:cubicBezTo>
                  <a:pt x="2953503" y="0"/>
                  <a:pt x="3523305" y="221764"/>
                  <a:pt x="3959039" y="621484"/>
                </a:cubicBezTo>
              </a:path>
            </a:pathLst>
          </a:custGeom>
          <a:noFill/>
          <a:ln w="1016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 dirty="0"/>
          </a:p>
        </p:txBody>
      </p:sp>
      <p:sp>
        <p:nvSpPr>
          <p:cNvPr id="36" name="A's Segment (without E)"/>
          <p:cNvSpPr>
            <a:spLocks noChangeArrowheads="1"/>
          </p:cNvSpPr>
          <p:nvPr/>
        </p:nvSpPr>
        <p:spPr bwMode="auto">
          <a:xfrm>
            <a:off x="2322514" y="1329928"/>
            <a:ext cx="4498975" cy="3321844"/>
          </a:xfrm>
          <a:custGeom>
            <a:avLst/>
            <a:gdLst>
              <a:gd name="T0" fmla="*/ 120930 w 4724400"/>
              <a:gd name="T1" fmla="*/ 685927 h 4724400"/>
              <a:gd name="T2" fmla="*/ 1379598 w 4724400"/>
              <a:gd name="T3" fmla="*/ 1161449 h 4724400"/>
              <a:gd name="T4" fmla="*/ 2312195 w 4724400"/>
              <a:gd name="T5" fmla="*/ 305572 h 4724400"/>
              <a:gd name="T6" fmla="*/ 5898240 60000 65536"/>
              <a:gd name="T7" fmla="*/ 17694720 60000 65536"/>
              <a:gd name="T8" fmla="*/ 0 60000 65536"/>
              <a:gd name="T9" fmla="*/ 207060 w 4724400"/>
              <a:gd name="T10" fmla="*/ 0 h 4724400"/>
              <a:gd name="T11" fmla="*/ 3959038 w 4724400"/>
              <a:gd name="T12" fmla="*/ 1395061 h 472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4400" h="4724400" stroke="0">
                <a:moveTo>
                  <a:pt x="207060" y="1395061"/>
                </a:moveTo>
                <a:lnTo>
                  <a:pt x="207059" y="1395060"/>
                </a:lnTo>
                <a:cubicBezTo>
                  <a:pt x="588000" y="546184"/>
                  <a:pt x="1431765" y="-1"/>
                  <a:pt x="2362200" y="0"/>
                </a:cubicBezTo>
                <a:cubicBezTo>
                  <a:pt x="2953503" y="0"/>
                  <a:pt x="3523305" y="221764"/>
                  <a:pt x="3959039" y="621484"/>
                </a:cubicBezTo>
                <a:lnTo>
                  <a:pt x="2362200" y="2362200"/>
                </a:lnTo>
                <a:lnTo>
                  <a:pt x="207060" y="1395061"/>
                </a:lnTo>
                <a:close/>
              </a:path>
              <a:path w="4724400" h="4724400" fill="none">
                <a:moveTo>
                  <a:pt x="207060" y="1395061"/>
                </a:moveTo>
                <a:lnTo>
                  <a:pt x="207059" y="1395060"/>
                </a:lnTo>
                <a:cubicBezTo>
                  <a:pt x="588000" y="546184"/>
                  <a:pt x="1431765" y="-1"/>
                  <a:pt x="2362200" y="0"/>
                </a:cubicBezTo>
                <a:cubicBezTo>
                  <a:pt x="2953503" y="0"/>
                  <a:pt x="3523305" y="221764"/>
                  <a:pt x="3959039" y="621484"/>
                </a:cubicBezTo>
              </a:path>
            </a:pathLst>
          </a:custGeom>
          <a:noFill/>
          <a:ln w="1016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 dirty="0"/>
          </a:p>
        </p:txBody>
      </p:sp>
      <p:grpSp>
        <p:nvGrpSpPr>
          <p:cNvPr id="3" name="Node F"/>
          <p:cNvGrpSpPr>
            <a:grpSpLocks/>
          </p:cNvGrpSpPr>
          <p:nvPr/>
        </p:nvGrpSpPr>
        <p:grpSpPr bwMode="auto">
          <a:xfrm>
            <a:off x="6530975" y="2937273"/>
            <a:ext cx="508000" cy="487448"/>
            <a:chOff x="1371600" y="5181600"/>
            <a:chExt cx="533400" cy="693259"/>
          </a:xfrm>
        </p:grpSpPr>
        <p:sp>
          <p:nvSpPr>
            <p:cNvPr id="10284" name="F Circle"/>
            <p:cNvSpPr>
              <a:spLocks noChangeArrowheads="1"/>
            </p:cNvSpPr>
            <p:nvPr/>
          </p:nvSpPr>
          <p:spPr bwMode="auto">
            <a:xfrm>
              <a:off x="1371600" y="5181600"/>
              <a:ext cx="533400" cy="533400"/>
            </a:xfrm>
            <a:prstGeom prst="ellipse">
              <a:avLst/>
            </a:prstGeom>
            <a:solidFill>
              <a:srgbClr val="00B0F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6493" tIns="43247" rIns="86493" bIns="43247"/>
            <a:lstStyle/>
            <a:p>
              <a:pPr algn="ctr" defTabSz="865188" eaLnBrk="0" hangingPunct="0"/>
              <a:endParaRPr lang="en-US" sz="2300" dirty="0">
                <a:latin typeface="Times New Roman" pitchFamily="18" charset="0"/>
              </a:endParaRPr>
            </a:p>
          </p:txBody>
        </p:sp>
        <p:sp>
          <p:nvSpPr>
            <p:cNvPr id="10285" name="&quot;F&quot;"/>
            <p:cNvSpPr txBox="1">
              <a:spLocks noChangeArrowheads="1"/>
            </p:cNvSpPr>
            <p:nvPr/>
          </p:nvSpPr>
          <p:spPr bwMode="auto">
            <a:xfrm>
              <a:off x="1371600" y="5181600"/>
              <a:ext cx="533400" cy="693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493" tIns="43247" rIns="86493" bIns="43247">
              <a:spAutoFit/>
            </a:bodyPr>
            <a:lstStyle>
              <a:lvl1pPr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Tahoma" pitchFamily="34" charset="0"/>
                </a:rPr>
                <a:t>F</a:t>
              </a:r>
            </a:p>
          </p:txBody>
        </p:sp>
      </p:grpSp>
      <p:grpSp>
        <p:nvGrpSpPr>
          <p:cNvPr id="4" name="Node E"/>
          <p:cNvGrpSpPr>
            <a:grpSpLocks/>
          </p:cNvGrpSpPr>
          <p:nvPr/>
        </p:nvGrpSpPr>
        <p:grpSpPr bwMode="auto">
          <a:xfrm>
            <a:off x="3338513" y="1276351"/>
            <a:ext cx="508000" cy="487448"/>
            <a:chOff x="1371600" y="5181600"/>
            <a:chExt cx="533400" cy="693259"/>
          </a:xfrm>
        </p:grpSpPr>
        <p:sp>
          <p:nvSpPr>
            <p:cNvPr id="10282" name="E Circle"/>
            <p:cNvSpPr>
              <a:spLocks noChangeArrowheads="1"/>
            </p:cNvSpPr>
            <p:nvPr/>
          </p:nvSpPr>
          <p:spPr bwMode="auto">
            <a:xfrm>
              <a:off x="1371600" y="5181600"/>
              <a:ext cx="533400" cy="533400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6493" tIns="43247" rIns="86493" bIns="43247"/>
            <a:lstStyle/>
            <a:p>
              <a:pPr algn="ctr" defTabSz="865188" eaLnBrk="0" hangingPunct="0"/>
              <a:endParaRPr lang="en-US" sz="2300" dirty="0">
                <a:latin typeface="Times New Roman" pitchFamily="18" charset="0"/>
              </a:endParaRPr>
            </a:p>
          </p:txBody>
        </p:sp>
        <p:sp>
          <p:nvSpPr>
            <p:cNvPr id="10283" name="&quot;E&quot;"/>
            <p:cNvSpPr txBox="1">
              <a:spLocks noChangeArrowheads="1"/>
            </p:cNvSpPr>
            <p:nvPr/>
          </p:nvSpPr>
          <p:spPr bwMode="auto">
            <a:xfrm>
              <a:off x="1371600" y="5181600"/>
              <a:ext cx="533400" cy="693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493" tIns="43247" rIns="86493" bIns="43247">
              <a:spAutoFit/>
            </a:bodyPr>
            <a:lstStyle>
              <a:lvl1pPr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Tahoma" pitchFamily="34" charset="0"/>
                </a:rPr>
                <a:t>E</a:t>
              </a:r>
            </a:p>
          </p:txBody>
        </p:sp>
      </p:grpSp>
      <p:grpSp>
        <p:nvGrpSpPr>
          <p:cNvPr id="5" name="Node D"/>
          <p:cNvGrpSpPr>
            <a:grpSpLocks/>
          </p:cNvGrpSpPr>
          <p:nvPr/>
        </p:nvGrpSpPr>
        <p:grpSpPr bwMode="auto">
          <a:xfrm>
            <a:off x="2684463" y="3955257"/>
            <a:ext cx="508000" cy="487448"/>
            <a:chOff x="838200" y="6019800"/>
            <a:chExt cx="533400" cy="693259"/>
          </a:xfrm>
        </p:grpSpPr>
        <p:sp>
          <p:nvSpPr>
            <p:cNvPr id="10280" name="Oval 28"/>
            <p:cNvSpPr>
              <a:spLocks noChangeArrowheads="1"/>
            </p:cNvSpPr>
            <p:nvPr/>
          </p:nvSpPr>
          <p:spPr bwMode="auto">
            <a:xfrm>
              <a:off x="838200" y="6019800"/>
              <a:ext cx="533400" cy="533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6493" tIns="43247" rIns="86493" bIns="43247"/>
            <a:lstStyle/>
            <a:p>
              <a:pPr algn="ctr" defTabSz="865188" eaLnBrk="0" hangingPunct="0"/>
              <a:endParaRPr lang="en-US" sz="2300" dirty="0">
                <a:latin typeface="Times New Roman" pitchFamily="18" charset="0"/>
              </a:endParaRPr>
            </a:p>
          </p:txBody>
        </p:sp>
        <p:sp>
          <p:nvSpPr>
            <p:cNvPr id="10281" name="TextBox 29"/>
            <p:cNvSpPr txBox="1">
              <a:spLocks noChangeArrowheads="1"/>
            </p:cNvSpPr>
            <p:nvPr/>
          </p:nvSpPr>
          <p:spPr bwMode="auto">
            <a:xfrm>
              <a:off x="838200" y="6019800"/>
              <a:ext cx="533400" cy="693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493" tIns="43247" rIns="86493" bIns="43247">
              <a:spAutoFit/>
            </a:bodyPr>
            <a:lstStyle>
              <a:lvl1pPr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Tahoma" pitchFamily="34" charset="0"/>
                </a:rPr>
                <a:t>D</a:t>
              </a:r>
            </a:p>
          </p:txBody>
        </p:sp>
      </p:grpSp>
      <p:grpSp>
        <p:nvGrpSpPr>
          <p:cNvPr id="6" name="Node C"/>
          <p:cNvGrpSpPr>
            <a:grpSpLocks/>
          </p:cNvGrpSpPr>
          <p:nvPr/>
        </p:nvGrpSpPr>
        <p:grpSpPr bwMode="auto">
          <a:xfrm>
            <a:off x="2176463" y="2294336"/>
            <a:ext cx="508000" cy="487448"/>
            <a:chOff x="914400" y="5105400"/>
            <a:chExt cx="533400" cy="693259"/>
          </a:xfrm>
        </p:grpSpPr>
        <p:sp>
          <p:nvSpPr>
            <p:cNvPr id="10278" name="Oval 24"/>
            <p:cNvSpPr>
              <a:spLocks noChangeArrowheads="1"/>
            </p:cNvSpPr>
            <p:nvPr/>
          </p:nvSpPr>
          <p:spPr bwMode="auto">
            <a:xfrm>
              <a:off x="914400" y="5105400"/>
              <a:ext cx="533400" cy="533400"/>
            </a:xfrm>
            <a:prstGeom prst="ellipse">
              <a:avLst/>
            </a:prstGeom>
            <a:solidFill>
              <a:srgbClr val="00B05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6493" tIns="43247" rIns="86493" bIns="43247"/>
            <a:lstStyle/>
            <a:p>
              <a:pPr algn="ctr" defTabSz="865188" eaLnBrk="0" hangingPunct="0"/>
              <a:endParaRPr lang="en-US" sz="2300" dirty="0">
                <a:latin typeface="Times New Roman" pitchFamily="18" charset="0"/>
              </a:endParaRPr>
            </a:p>
          </p:txBody>
        </p:sp>
        <p:sp>
          <p:nvSpPr>
            <p:cNvPr id="10279" name="TextBox 25"/>
            <p:cNvSpPr txBox="1">
              <a:spLocks noChangeArrowheads="1"/>
            </p:cNvSpPr>
            <p:nvPr/>
          </p:nvSpPr>
          <p:spPr bwMode="auto">
            <a:xfrm>
              <a:off x="914400" y="5105400"/>
              <a:ext cx="533400" cy="693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493" tIns="43247" rIns="86493" bIns="43247">
              <a:spAutoFit/>
            </a:bodyPr>
            <a:lstStyle>
              <a:lvl1pPr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Tahoma" pitchFamily="34" charset="0"/>
                </a:rPr>
                <a:t>C</a:t>
              </a:r>
            </a:p>
          </p:txBody>
        </p:sp>
      </p:grpSp>
      <p:grpSp>
        <p:nvGrpSpPr>
          <p:cNvPr id="7" name="Node B"/>
          <p:cNvGrpSpPr>
            <a:grpSpLocks/>
          </p:cNvGrpSpPr>
          <p:nvPr/>
        </p:nvGrpSpPr>
        <p:grpSpPr bwMode="auto">
          <a:xfrm>
            <a:off x="6096000" y="3794522"/>
            <a:ext cx="508000" cy="487448"/>
            <a:chOff x="457200" y="2895600"/>
            <a:chExt cx="533400" cy="693259"/>
          </a:xfrm>
        </p:grpSpPr>
        <p:sp>
          <p:nvSpPr>
            <p:cNvPr id="10276" name="Oval 20"/>
            <p:cNvSpPr>
              <a:spLocks noChangeArrowheads="1"/>
            </p:cNvSpPr>
            <p:nvPr/>
          </p:nvSpPr>
          <p:spPr bwMode="auto">
            <a:xfrm>
              <a:off x="457200" y="2895600"/>
              <a:ext cx="533400" cy="533400"/>
            </a:xfrm>
            <a:prstGeom prst="ellipse">
              <a:avLst/>
            </a:prstGeom>
            <a:solidFill>
              <a:srgbClr val="0070C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6493" tIns="43247" rIns="86493" bIns="43247"/>
            <a:lstStyle/>
            <a:p>
              <a:pPr algn="ctr" defTabSz="865188" eaLnBrk="0" hangingPunct="0"/>
              <a:endParaRPr lang="en-US" sz="2300" dirty="0">
                <a:latin typeface="Times New Roman" pitchFamily="18" charset="0"/>
              </a:endParaRPr>
            </a:p>
          </p:txBody>
        </p:sp>
        <p:sp>
          <p:nvSpPr>
            <p:cNvPr id="10277" name="TextBox 21"/>
            <p:cNvSpPr txBox="1">
              <a:spLocks noChangeArrowheads="1"/>
            </p:cNvSpPr>
            <p:nvPr/>
          </p:nvSpPr>
          <p:spPr bwMode="auto">
            <a:xfrm>
              <a:off x="457200" y="2895600"/>
              <a:ext cx="533400" cy="693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493" tIns="43247" rIns="86493" bIns="43247">
              <a:spAutoFit/>
            </a:bodyPr>
            <a:lstStyle>
              <a:lvl1pPr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Tahoma" pitchFamily="34" charset="0"/>
                </a:rPr>
                <a:t>B</a:t>
              </a:r>
            </a:p>
          </p:txBody>
        </p:sp>
      </p:grpSp>
      <p:grpSp>
        <p:nvGrpSpPr>
          <p:cNvPr id="8" name="Node A"/>
          <p:cNvGrpSpPr>
            <a:grpSpLocks/>
          </p:cNvGrpSpPr>
          <p:nvPr/>
        </p:nvGrpSpPr>
        <p:grpSpPr bwMode="auto">
          <a:xfrm>
            <a:off x="6022975" y="1704976"/>
            <a:ext cx="508000" cy="487448"/>
            <a:chOff x="762000" y="4114800"/>
            <a:chExt cx="533400" cy="693259"/>
          </a:xfrm>
        </p:grpSpPr>
        <p:sp>
          <p:nvSpPr>
            <p:cNvPr id="10274" name="Oval 22"/>
            <p:cNvSpPr>
              <a:spLocks noChangeArrowheads="1"/>
            </p:cNvSpPr>
            <p:nvPr/>
          </p:nvSpPr>
          <p:spPr bwMode="auto">
            <a:xfrm>
              <a:off x="762000" y="4114800"/>
              <a:ext cx="533400" cy="533400"/>
            </a:xfrm>
            <a:prstGeom prst="ellipse">
              <a:avLst/>
            </a:prstGeom>
            <a:solidFill>
              <a:srgbClr val="C000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6493" tIns="43247" rIns="86493" bIns="43247"/>
            <a:lstStyle/>
            <a:p>
              <a:pPr algn="ctr" defTabSz="865188" eaLnBrk="0" hangingPunct="0"/>
              <a:endParaRPr lang="en-US" sz="2300" dirty="0">
                <a:latin typeface="Times New Roman" pitchFamily="18" charset="0"/>
              </a:endParaRPr>
            </a:p>
          </p:txBody>
        </p:sp>
        <p:sp>
          <p:nvSpPr>
            <p:cNvPr id="10275" name="TextBox 23"/>
            <p:cNvSpPr txBox="1">
              <a:spLocks noChangeArrowheads="1"/>
            </p:cNvSpPr>
            <p:nvPr/>
          </p:nvSpPr>
          <p:spPr bwMode="auto">
            <a:xfrm>
              <a:off x="762000" y="4114800"/>
              <a:ext cx="533400" cy="693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493" tIns="43247" rIns="86493" bIns="43247">
              <a:spAutoFit/>
            </a:bodyPr>
            <a:lstStyle>
              <a:lvl1pPr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Tahoma" pitchFamily="34" charset="0"/>
                </a:rPr>
                <a:t>A</a:t>
              </a:r>
            </a:p>
          </p:txBody>
        </p:sp>
      </p:grpSp>
      <p:sp>
        <p:nvSpPr>
          <p:cNvPr id="88" name="h(k2) -&gt; C arrow"/>
          <p:cNvSpPr>
            <a:spLocks noChangeArrowheads="1"/>
          </p:cNvSpPr>
          <p:nvPr/>
        </p:nvSpPr>
        <p:spPr bwMode="auto">
          <a:xfrm>
            <a:off x="2116138" y="2643188"/>
            <a:ext cx="125412" cy="444103"/>
          </a:xfrm>
          <a:custGeom>
            <a:avLst/>
            <a:gdLst>
              <a:gd name="T0" fmla="*/ 71077 w 132169"/>
              <a:gd name="T1" fmla="*/ 306234 h 631178"/>
              <a:gd name="T2" fmla="*/ 1452 w 132169"/>
              <a:gd name="T3" fmla="*/ 157044 h 631178"/>
              <a:gd name="T4" fmla="*/ 62373 w 132169"/>
              <a:gd name="T5" fmla="*/ 0 h 631178"/>
              <a:gd name="T6" fmla="*/ 0 60000 65536"/>
              <a:gd name="T7" fmla="*/ 0 60000 65536"/>
              <a:gd name="T8" fmla="*/ 0 60000 65536"/>
              <a:gd name="T9" fmla="*/ 0 w 132169"/>
              <a:gd name="T10" fmla="*/ 0 h 631178"/>
              <a:gd name="T11" fmla="*/ 132169 w 132169"/>
              <a:gd name="T12" fmla="*/ 631178 h 6311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2169" h="631178">
                <a:moveTo>
                  <a:pt x="132169" y="631178"/>
                </a:moveTo>
                <a:cubicBezTo>
                  <a:pt x="68781" y="530027"/>
                  <a:pt x="5394" y="428877"/>
                  <a:pt x="2697" y="323681"/>
                </a:cubicBezTo>
                <a:cubicBezTo>
                  <a:pt x="0" y="218485"/>
                  <a:pt x="57992" y="109242"/>
                  <a:pt x="115985" y="0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 dirty="0"/>
          </a:p>
        </p:txBody>
      </p:sp>
      <p:sp>
        <p:nvSpPr>
          <p:cNvPr id="56" name="N=3"/>
          <p:cNvSpPr txBox="1">
            <a:spLocks noChangeArrowheads="1"/>
          </p:cNvSpPr>
          <p:nvPr/>
        </p:nvSpPr>
        <p:spPr bwMode="auto">
          <a:xfrm>
            <a:off x="7474334" y="1812132"/>
            <a:ext cx="746947" cy="441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86518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86518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86518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86518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en-US" sz="2300" dirty="0">
                <a:latin typeface="Tahoma" pitchFamily="34" charset="0"/>
                <a:cs typeface="Courier New" pitchFamily="49" charset="0"/>
              </a:rPr>
              <a:t>N=3</a:t>
            </a:r>
          </a:p>
        </p:txBody>
      </p:sp>
      <p:sp>
        <p:nvSpPr>
          <p:cNvPr id="75" name="h(k1) -&gt; B arrow"/>
          <p:cNvSpPr>
            <a:spLocks noChangeArrowheads="1"/>
          </p:cNvSpPr>
          <p:nvPr/>
        </p:nvSpPr>
        <p:spPr bwMode="auto">
          <a:xfrm>
            <a:off x="5487988" y="1323975"/>
            <a:ext cx="1909762" cy="2551509"/>
          </a:xfrm>
          <a:custGeom>
            <a:avLst/>
            <a:gdLst>
              <a:gd name="T0" fmla="*/ 0 w 2005012"/>
              <a:gd name="T1" fmla="*/ 60353 h 3627437"/>
              <a:gd name="T2" fmla="*/ 568788 w 2005012"/>
              <a:gd name="T3" fmla="*/ 32136 h 3627437"/>
              <a:gd name="T4" fmla="*/ 920107 w 2005012"/>
              <a:gd name="T5" fmla="*/ 253171 h 3627437"/>
              <a:gd name="T6" fmla="*/ 1154312 w 2005012"/>
              <a:gd name="T7" fmla="*/ 657623 h 3627437"/>
              <a:gd name="T8" fmla="*/ 1037210 w 2005012"/>
              <a:gd name="T9" fmla="*/ 1353639 h 3627437"/>
              <a:gd name="T10" fmla="*/ 713780 w 2005012"/>
              <a:gd name="T11" fmla="*/ 1791001 h 36274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05012"/>
              <a:gd name="T19" fmla="*/ 0 h 3627437"/>
              <a:gd name="T20" fmla="*/ 2005012 w 2005012"/>
              <a:gd name="T21" fmla="*/ 3627437 h 362743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05012" h="3627437">
                <a:moveTo>
                  <a:pt x="0" y="122237"/>
                </a:moveTo>
                <a:cubicBezTo>
                  <a:pt x="354806" y="61118"/>
                  <a:pt x="709613" y="0"/>
                  <a:pt x="971550" y="65087"/>
                </a:cubicBezTo>
                <a:cubicBezTo>
                  <a:pt x="1233487" y="130174"/>
                  <a:pt x="1404938" y="301625"/>
                  <a:pt x="1571625" y="512762"/>
                </a:cubicBezTo>
                <a:cubicBezTo>
                  <a:pt x="1738313" y="723900"/>
                  <a:pt x="1938338" y="960437"/>
                  <a:pt x="1971675" y="1331912"/>
                </a:cubicBezTo>
                <a:cubicBezTo>
                  <a:pt x="2005012" y="1703387"/>
                  <a:pt x="1897062" y="2359025"/>
                  <a:pt x="1771650" y="2741612"/>
                </a:cubicBezTo>
                <a:cubicBezTo>
                  <a:pt x="1646238" y="3124199"/>
                  <a:pt x="1432719" y="3375818"/>
                  <a:pt x="1219200" y="3627437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 dirty="0"/>
          </a:p>
        </p:txBody>
      </p:sp>
      <p:sp>
        <p:nvSpPr>
          <p:cNvPr id="74" name="h(k1) -&gt; F arrow"/>
          <p:cNvSpPr>
            <a:spLocks noChangeArrowheads="1"/>
          </p:cNvSpPr>
          <p:nvPr/>
        </p:nvSpPr>
        <p:spPr bwMode="auto">
          <a:xfrm>
            <a:off x="5487989" y="1384697"/>
            <a:ext cx="1603375" cy="1532335"/>
          </a:xfrm>
          <a:custGeom>
            <a:avLst/>
            <a:gdLst>
              <a:gd name="T0" fmla="*/ 0 w 1682750"/>
              <a:gd name="T1" fmla="*/ 17923 h 2179637"/>
              <a:gd name="T2" fmla="*/ 386264 w 1682750"/>
              <a:gd name="T3" fmla="*/ 27275 h 2179637"/>
              <a:gd name="T4" fmla="*/ 677362 w 1682750"/>
              <a:gd name="T5" fmla="*/ 181577 h 2179637"/>
              <a:gd name="T6" fmla="*/ 884491 w 1682750"/>
              <a:gd name="T7" fmla="*/ 443423 h 2179637"/>
              <a:gd name="T8" fmla="*/ 985255 w 1682750"/>
              <a:gd name="T9" fmla="*/ 709950 h 2179637"/>
              <a:gd name="T10" fmla="*/ 906882 w 1682750"/>
              <a:gd name="T11" fmla="*/ 1069979 h 21796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2750"/>
              <a:gd name="T19" fmla="*/ 0 h 2179637"/>
              <a:gd name="T20" fmla="*/ 1682750 w 1682750"/>
              <a:gd name="T21" fmla="*/ 2179637 h 217963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2750" h="2179637">
                <a:moveTo>
                  <a:pt x="0" y="36512"/>
                </a:moveTo>
                <a:cubicBezTo>
                  <a:pt x="232569" y="18256"/>
                  <a:pt x="465138" y="0"/>
                  <a:pt x="657225" y="55562"/>
                </a:cubicBezTo>
                <a:cubicBezTo>
                  <a:pt x="849312" y="111124"/>
                  <a:pt x="1011238" y="228600"/>
                  <a:pt x="1152525" y="369887"/>
                </a:cubicBezTo>
                <a:cubicBezTo>
                  <a:pt x="1293812" y="511174"/>
                  <a:pt x="1417638" y="723900"/>
                  <a:pt x="1504950" y="903287"/>
                </a:cubicBezTo>
                <a:cubicBezTo>
                  <a:pt x="1592262" y="1082674"/>
                  <a:pt x="1670050" y="1233487"/>
                  <a:pt x="1676400" y="1446212"/>
                </a:cubicBezTo>
                <a:cubicBezTo>
                  <a:pt x="1682750" y="1658937"/>
                  <a:pt x="1612900" y="1919287"/>
                  <a:pt x="1543050" y="2179637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 dirty="0"/>
          </a:p>
        </p:txBody>
      </p:sp>
      <p:sp>
        <p:nvSpPr>
          <p:cNvPr id="48" name="h(k1) -&gt; A arrow"/>
          <p:cNvSpPr>
            <a:spLocks noChangeArrowheads="1"/>
          </p:cNvSpPr>
          <p:nvPr/>
        </p:nvSpPr>
        <p:spPr bwMode="auto">
          <a:xfrm>
            <a:off x="5478464" y="1410890"/>
            <a:ext cx="727075" cy="267891"/>
          </a:xfrm>
          <a:custGeom>
            <a:avLst/>
            <a:gdLst>
              <a:gd name="T0" fmla="*/ 0 w 762000"/>
              <a:gd name="T1" fmla="*/ 0 h 381000"/>
              <a:gd name="T2" fmla="*/ 233086 w 762000"/>
              <a:gd name="T3" fmla="*/ 14049 h 381000"/>
              <a:gd name="T4" fmla="*/ 380896 w 762000"/>
              <a:gd name="T5" fmla="*/ 79616 h 381000"/>
              <a:gd name="T6" fmla="*/ 454801 w 762000"/>
              <a:gd name="T7" fmla="*/ 187333 h 381000"/>
              <a:gd name="T8" fmla="*/ 0 60000 65536"/>
              <a:gd name="T9" fmla="*/ 0 60000 65536"/>
              <a:gd name="T10" fmla="*/ 0 60000 65536"/>
              <a:gd name="T11" fmla="*/ 0 60000 65536"/>
              <a:gd name="T12" fmla="*/ 0 w 762000"/>
              <a:gd name="T13" fmla="*/ 0 h 381000"/>
              <a:gd name="T14" fmla="*/ 762000 w 762000"/>
              <a:gd name="T15" fmla="*/ 381000 h 381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2000" h="381000">
                <a:moveTo>
                  <a:pt x="0" y="0"/>
                </a:moveTo>
                <a:cubicBezTo>
                  <a:pt x="142081" y="794"/>
                  <a:pt x="284163" y="1588"/>
                  <a:pt x="390525" y="28575"/>
                </a:cubicBezTo>
                <a:cubicBezTo>
                  <a:pt x="496888" y="55563"/>
                  <a:pt x="576263" y="103188"/>
                  <a:pt x="638175" y="161925"/>
                </a:cubicBezTo>
                <a:cubicBezTo>
                  <a:pt x="700087" y="220662"/>
                  <a:pt x="731043" y="300831"/>
                  <a:pt x="762000" y="381000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 dirty="0"/>
          </a:p>
        </p:txBody>
      </p:sp>
      <p:sp>
        <p:nvSpPr>
          <p:cNvPr id="43" name="h(k2) arrow"/>
          <p:cNvSpPr>
            <a:spLocks noChangeArrowheads="1"/>
          </p:cNvSpPr>
          <p:nvPr/>
        </p:nvSpPr>
        <p:spPr bwMode="auto">
          <a:xfrm>
            <a:off x="1379539" y="2937271"/>
            <a:ext cx="1233487" cy="214313"/>
          </a:xfrm>
          <a:custGeom>
            <a:avLst/>
            <a:gdLst>
              <a:gd name="T0" fmla="*/ 570875 w 1295400"/>
              <a:gd name="T1" fmla="*/ 139364 h 304800"/>
              <a:gd name="T2" fmla="*/ 377929 w 1295400"/>
              <a:gd name="T3" fmla="*/ 74932 h 304800"/>
              <a:gd name="T4" fmla="*/ 124974 w 1295400"/>
              <a:gd name="T5" fmla="*/ 130604 h 304800"/>
              <a:gd name="T6" fmla="*/ 17694720 60000 65536"/>
              <a:gd name="T7" fmla="*/ 5898240 60000 65536"/>
              <a:gd name="T8" fmla="*/ 17694720 60000 65536"/>
              <a:gd name="T9" fmla="*/ 214182 w 1295400"/>
              <a:gd name="T10" fmla="*/ 265629 h 304800"/>
              <a:gd name="T11" fmla="*/ 978371 w 1295400"/>
              <a:gd name="T12" fmla="*/ 304800 h 304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5400" h="304800" stroke="0">
                <a:moveTo>
                  <a:pt x="978371" y="283443"/>
                </a:moveTo>
                <a:lnTo>
                  <a:pt x="978370" y="283442"/>
                </a:lnTo>
                <a:cubicBezTo>
                  <a:pt x="878302" y="297422"/>
                  <a:pt x="764076" y="304799"/>
                  <a:pt x="647700" y="304800"/>
                </a:cubicBezTo>
                <a:cubicBezTo>
                  <a:pt x="487585" y="304800"/>
                  <a:pt x="333145" y="290845"/>
                  <a:pt x="214183" y="265629"/>
                </a:cubicBezTo>
                <a:lnTo>
                  <a:pt x="647700" y="152400"/>
                </a:lnTo>
                <a:lnTo>
                  <a:pt x="978371" y="283443"/>
                </a:lnTo>
                <a:close/>
              </a:path>
              <a:path w="1295400" h="304800" fill="none">
                <a:moveTo>
                  <a:pt x="978371" y="283443"/>
                </a:moveTo>
                <a:lnTo>
                  <a:pt x="978370" y="283442"/>
                </a:lnTo>
                <a:cubicBezTo>
                  <a:pt x="878302" y="297422"/>
                  <a:pt x="764076" y="304799"/>
                  <a:pt x="647700" y="304800"/>
                </a:cubicBezTo>
                <a:cubicBezTo>
                  <a:pt x="487585" y="304800"/>
                  <a:pt x="333145" y="290845"/>
                  <a:pt x="214183" y="265629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/>
          <a:lstStyle/>
          <a:p>
            <a:endParaRPr lang="en-US" dirty="0"/>
          </a:p>
        </p:txBody>
      </p:sp>
      <p:sp>
        <p:nvSpPr>
          <p:cNvPr id="44" name="h(k2) label"/>
          <p:cNvSpPr txBox="1">
            <a:spLocks noChangeArrowheads="1"/>
          </p:cNvSpPr>
          <p:nvPr/>
        </p:nvSpPr>
        <p:spPr bwMode="auto">
          <a:xfrm>
            <a:off x="495995" y="2937272"/>
            <a:ext cx="1174949" cy="441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defTabSz="86518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86518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86518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86518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86518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en-US" sz="2300" dirty="0">
                <a:latin typeface="Tahoma" pitchFamily="34" charset="0"/>
                <a:cs typeface="Courier New" pitchFamily="49" charset="0"/>
              </a:rPr>
              <a:t>h(key2)</a:t>
            </a:r>
          </a:p>
        </p:txBody>
      </p:sp>
      <p:grpSp>
        <p:nvGrpSpPr>
          <p:cNvPr id="9" name="h(k1)"/>
          <p:cNvGrpSpPr>
            <a:grpSpLocks/>
          </p:cNvGrpSpPr>
          <p:nvPr/>
        </p:nvGrpSpPr>
        <p:grpSpPr bwMode="auto">
          <a:xfrm>
            <a:off x="5370515" y="810815"/>
            <a:ext cx="2043764" cy="1017985"/>
            <a:chOff x="5638800" y="1066800"/>
            <a:chExt cx="2145484" cy="1447800"/>
          </a:xfrm>
        </p:grpSpPr>
        <p:sp>
          <p:nvSpPr>
            <p:cNvPr id="10272" name="h(k1) arrow"/>
            <p:cNvSpPr>
              <a:spLocks noChangeArrowheads="1"/>
            </p:cNvSpPr>
            <p:nvPr/>
          </p:nvSpPr>
          <p:spPr bwMode="auto">
            <a:xfrm>
              <a:off x="5638800" y="1295400"/>
              <a:ext cx="1981208" cy="1219200"/>
            </a:xfrm>
            <a:custGeom>
              <a:avLst/>
              <a:gdLst>
                <a:gd name="T0" fmla="*/ 14891 w 1981208"/>
                <a:gd name="T1" fmla="*/ 504299 h 1219200"/>
                <a:gd name="T2" fmla="*/ 990604 w 1981208"/>
                <a:gd name="T3" fmla="*/ 609600 h 1219200"/>
                <a:gd name="T4" fmla="*/ 964399 w 1981208"/>
                <a:gd name="T5" fmla="*/ 213 h 1219200"/>
                <a:gd name="T6" fmla="*/ 5898240 60000 65536"/>
                <a:gd name="T7" fmla="*/ 17694720 60000 65536"/>
                <a:gd name="T8" fmla="*/ 0 60000 65536"/>
                <a:gd name="T9" fmla="*/ 14891 w 1981208"/>
                <a:gd name="T10" fmla="*/ 213 h 1219200"/>
                <a:gd name="T11" fmla="*/ 964399 w 1981208"/>
                <a:gd name="T12" fmla="*/ 504299 h 1219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81208" h="1219200" stroke="0">
                  <a:moveTo>
                    <a:pt x="14891" y="504299"/>
                  </a:moveTo>
                  <a:lnTo>
                    <a:pt x="14890" y="504298"/>
                  </a:lnTo>
                  <a:cubicBezTo>
                    <a:pt x="96286" y="218684"/>
                    <a:pt x="493355" y="7884"/>
                    <a:pt x="964398" y="213"/>
                  </a:cubicBezTo>
                  <a:lnTo>
                    <a:pt x="990604" y="609600"/>
                  </a:lnTo>
                  <a:lnTo>
                    <a:pt x="14891" y="504299"/>
                  </a:lnTo>
                  <a:close/>
                </a:path>
                <a:path w="1981208" h="1219200" fill="none">
                  <a:moveTo>
                    <a:pt x="14891" y="504299"/>
                  </a:moveTo>
                  <a:lnTo>
                    <a:pt x="14890" y="504298"/>
                  </a:lnTo>
                  <a:cubicBezTo>
                    <a:pt x="96286" y="218684"/>
                    <a:pt x="493355" y="7884"/>
                    <a:pt x="964398" y="213"/>
                  </a:cubicBezTo>
                </a:path>
              </a:pathLst>
            </a:custGeom>
            <a:noFill/>
            <a:ln w="9525" algn="ctr">
              <a:solidFill>
                <a:schemeClr val="tx1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6493" tIns="43247" rIns="86493" bIns="43247"/>
            <a:lstStyle/>
            <a:p>
              <a:endParaRPr lang="en-US" dirty="0"/>
            </a:p>
          </p:txBody>
        </p:sp>
        <p:sp>
          <p:nvSpPr>
            <p:cNvPr id="10273" name="h(k1) label"/>
            <p:cNvSpPr txBox="1">
              <a:spLocks noChangeArrowheads="1"/>
            </p:cNvSpPr>
            <p:nvPr/>
          </p:nvSpPr>
          <p:spPr bwMode="auto">
            <a:xfrm>
              <a:off x="6550856" y="1066800"/>
              <a:ext cx="1233428" cy="627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6493" tIns="43247" rIns="86493" bIns="43247">
              <a:spAutoFit/>
            </a:bodyPr>
            <a:lstStyle>
              <a:lvl1pPr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defTabSz="865188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defTabSz="865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en-US" sz="2300" dirty="0">
                  <a:latin typeface="Tahoma" pitchFamily="34" charset="0"/>
                  <a:cs typeface="Courier New" pitchFamily="49" charset="0"/>
                </a:rPr>
                <a:t>h(key1)</a:t>
              </a:r>
            </a:p>
          </p:txBody>
        </p:sp>
      </p:grpSp>
      <p:sp>
        <p:nvSpPr>
          <p:cNvPr id="51" name="Title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/>
              <a:t>Partitioning &amp; Replication</a:t>
            </a:r>
            <a:endParaRPr lang="en-US" sz="36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192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72" grpId="0" animBg="1"/>
      <p:bldP spid="72" grpId="1" animBg="1"/>
      <p:bldP spid="66" grpId="0" animBg="1"/>
      <p:bldP spid="66" grpId="1" animBg="1"/>
      <p:bldP spid="38" grpId="0" animBg="1"/>
      <p:bldP spid="38" grpId="1" animBg="1"/>
      <p:bldP spid="39" grpId="0" animBg="1"/>
      <p:bldP spid="39" grpId="1" animBg="1"/>
      <p:bldP spid="61" grpId="0" animBg="1"/>
      <p:bldP spid="61" grpId="1" animBg="1"/>
      <p:bldP spid="59" grpId="0" animBg="1"/>
      <p:bldP spid="71" grpId="0" animBg="1"/>
      <p:bldP spid="71" grpId="1" animBg="1"/>
      <p:bldP spid="37" grpId="0" animBg="1"/>
      <p:bldP spid="37" grpId="1" animBg="1"/>
      <p:bldP spid="57" grpId="0" animBg="1"/>
      <p:bldP spid="57" grpId="1" animBg="1"/>
      <p:bldP spid="67" grpId="0" animBg="1"/>
      <p:bldP spid="67" grpId="1" animBg="1"/>
      <p:bldP spid="36" grpId="0" animBg="1"/>
      <p:bldP spid="36" grpId="1" animBg="1"/>
      <p:bldP spid="88" grpId="0" animBg="1"/>
      <p:bldP spid="88" grpId="1" animBg="1"/>
      <p:bldP spid="56" grpId="0"/>
      <p:bldP spid="75" grpId="0" animBg="1"/>
      <p:bldP spid="74" grpId="0" animBg="1"/>
      <p:bldP spid="48" grpId="0" animBg="1"/>
      <p:bldP spid="48" grpId="1" animBg="1"/>
      <p:bldP spid="48" grpId="2" animBg="1"/>
      <p:bldP spid="43" grpId="0" animBg="1"/>
      <p:bldP spid="4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381000" y="1123950"/>
            <a:ext cx="8364538" cy="36433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23850">
              <a:spcBef>
                <a:spcPts val="0"/>
              </a:spcBef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discover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 and state information about the other nodes participating in a Cassandra cluster</a:t>
            </a:r>
            <a:endParaRPr lang="en" sz="18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1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</a:t>
            </a:r>
            <a:r>
              <a:rPr lang="en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protocols inspired for real life rumor spreading.</a:t>
            </a:r>
          </a:p>
          <a:p>
            <a:pPr marL="342900" marR="0" lvl="0" indent="-3238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Periodic, Pairwise, inter-node communication.</a:t>
            </a:r>
          </a:p>
          <a:p>
            <a:pPr marL="342900" marR="0" lvl="0" indent="-3238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frequency communication ensures low cost.</a:t>
            </a:r>
          </a:p>
          <a:p>
            <a:pPr marL="342900" marR="0" lvl="0" indent="-3238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selection of peers</a:t>
            </a:r>
            <a:r>
              <a:rPr lang="en" sz="1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" sz="1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238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– Node A wish to search for pattern in data</a:t>
            </a:r>
          </a:p>
          <a:p>
            <a:pPr marL="742950" marR="0" lvl="1" indent="-2667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Round 1 – Node A searches locally and then gossips with node B.</a:t>
            </a:r>
          </a:p>
          <a:p>
            <a:pPr marL="742950" marR="0" lvl="1" indent="-2667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Round 2 – Node A,B gossips with C and D.</a:t>
            </a:r>
          </a:p>
          <a:p>
            <a:pPr marL="742950" marR="0" lvl="1" indent="-2667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Round 3 – Nodes A,B,C and D gossips with 4 other nodes ……</a:t>
            </a:r>
          </a:p>
          <a:p>
            <a:pPr marL="342900" marR="0" lvl="0" indent="-3238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Round by round doubling makes protocol very robust.</a:t>
            </a:r>
          </a:p>
          <a:p>
            <a:endParaRPr lang="en" sz="1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Gossip Protocols</a:t>
            </a:r>
          </a:p>
        </p:txBody>
      </p:sp>
    </p:spTree>
    <p:extLst>
      <p:ext uri="{BB962C8B-B14F-4D97-AF65-F5344CB8AC3E}">
        <p14:creationId xmlns:p14="http://schemas.microsoft.com/office/powerpoint/2010/main" val="221487960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381000" y="1047750"/>
            <a:ext cx="8382000" cy="381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>
              <a:spcBef>
                <a:spcPts val="500"/>
              </a:spcBef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Gossip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tracks heartbeats from other nodes both directly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indirectly</a:t>
            </a:r>
            <a:endParaRPr lang="en" sz="20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342900">
              <a:spcBef>
                <a:spcPts val="500"/>
              </a:spcBef>
            </a:pPr>
            <a:r>
              <a:rPr lang="en" sz="20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</a:t>
            </a:r>
            <a:r>
              <a:rPr lang="en" sz="2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 state is given by variable </a:t>
            </a:r>
            <a:r>
              <a:rPr lang="en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 </a:t>
            </a:r>
          </a:p>
          <a:p>
            <a:pPr lvl="1" indent="-342900">
              <a:spcBef>
                <a:spcPts val="500"/>
              </a:spcBef>
            </a:pPr>
            <a:r>
              <a:rPr lang="en" sz="16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tells </a:t>
            </a:r>
            <a:r>
              <a:rPr lang="en" sz="16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likely a node might fail (suspicion level) instead of simple binary value (up/down). </a:t>
            </a:r>
            <a:endParaRPr lang="en" sz="16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>
              <a:spcBef>
                <a:spcPts val="500"/>
              </a:spcBef>
            </a:pPr>
            <a:r>
              <a:rPr lang="en" sz="20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</a:t>
            </a:r>
            <a:r>
              <a:rPr lang="en" sz="2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of system is known as </a:t>
            </a:r>
            <a:r>
              <a:rPr lang="en" sz="20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Accrual Failure </a:t>
            </a:r>
            <a:r>
              <a:rPr lang="en" sz="20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Detector</a:t>
            </a:r>
          </a:p>
          <a:p>
            <a:pPr lvl="0" indent="-342900">
              <a:spcBef>
                <a:spcPts val="500"/>
              </a:spcBef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Takes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 account network conditions, workload, or other conditions that might affect perceived heartbeat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rate</a:t>
            </a:r>
          </a:p>
          <a:p>
            <a:pPr lvl="0" indent="-342900">
              <a:spcBef>
                <a:spcPts val="500"/>
              </a:spcBef>
            </a:pPr>
            <a:r>
              <a:rPr lang="en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threshold </a:t>
            </a:r>
            <a:r>
              <a:rPr lang="en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lang="en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tells is used to decide if a 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is dead</a:t>
            </a:r>
            <a:endParaRPr lang="en" sz="20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1" indent="-342900">
              <a:spcBef>
                <a:spcPts val="500"/>
              </a:spcBef>
              <a:buFont typeface="Calibri"/>
              <a:buChar char="•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node is correct, phi will be constant set by application. </a:t>
            </a:r>
            <a:endParaRPr lang="en" sz="20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>
              <a:spcBef>
                <a:spcPts val="500"/>
              </a:spcBef>
              <a:buNone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Generally 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</a:t>
            </a:r>
            <a:r>
              <a:rPr lang="en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Φ(t) = </a:t>
            </a:r>
            <a:r>
              <a:rPr lang="en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  <a:p>
            <a:pPr marL="0" lvl="1" indent="0">
              <a:spcBef>
                <a:spcPts val="500"/>
              </a:spcBef>
              <a:buNone/>
            </a:pPr>
            <a:endParaRPr lang="en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endParaRPr lang="en" sz="20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" sz="20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Failure Detection</a:t>
            </a:r>
            <a:endParaRPr lang="en" sz="360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19337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Write Operation Stages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Logging data in the commit log</a:t>
            </a:r>
          </a:p>
          <a:p>
            <a:r>
              <a:rPr lang="en-US" dirty="0"/>
              <a:t>Writing data to the </a:t>
            </a:r>
            <a:r>
              <a:rPr lang="en-US" dirty="0" err="1"/>
              <a:t>memtable</a:t>
            </a:r>
            <a:endParaRPr lang="en-US" dirty="0"/>
          </a:p>
          <a:p>
            <a:r>
              <a:rPr lang="en-US" dirty="0"/>
              <a:t>Flushing data from the </a:t>
            </a:r>
            <a:r>
              <a:rPr lang="en-US" dirty="0" err="1"/>
              <a:t>memtable</a:t>
            </a:r>
            <a:endParaRPr lang="en-US" dirty="0"/>
          </a:p>
          <a:p>
            <a:r>
              <a:rPr lang="en-US" dirty="0"/>
              <a:t>Storing data on disk in </a:t>
            </a:r>
            <a:r>
              <a:rPr lang="en-US" dirty="0" err="1" smtClean="0"/>
              <a:t>SSTables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55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41895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sz="3000"/>
              <a:t>The ideal database foundation for today’s modern applications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30512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buNone/>
            </a:pPr>
            <a:r>
              <a:rPr lang="en" sz="2400" i="1"/>
              <a:t>“Apache Cassandra is renowned in the industry as the only NoSQL solution that can accommodate the complex requirement of today’s modern line-of-business applications. It’s architected from the ground up for real-time enterprise databases that require vast scalability, high-velocity performance, flexible schema design and continuous availability.”			</a:t>
            </a:r>
          </a:p>
          <a:p>
            <a:pPr marL="6400800" indent="0" algn="just">
              <a:buNone/>
            </a:pPr>
            <a:r>
              <a:rPr lang="en" sz="2400" i="1"/>
              <a:t>-DataStax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>
            <a:spLocks noGrp="1"/>
          </p:cNvSpPr>
          <p:nvPr>
            <p:ph type="title"/>
          </p:nvPr>
        </p:nvSpPr>
        <p:spPr>
          <a:xfrm>
            <a:off x="457200" y="154483"/>
            <a:ext cx="8229600" cy="643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Operations</a:t>
            </a:r>
          </a:p>
        </p:txBody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457200" y="900112"/>
            <a:ext cx="8229600" cy="2545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97222"/>
              <a:buFont typeface="Calibri"/>
              <a:buChar char="•"/>
            </a:pPr>
            <a:r>
              <a:rPr lang="en" sz="17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 Log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10"/>
              </a:spcBef>
              <a:buClr>
                <a:schemeClr val="dk1"/>
              </a:buClr>
              <a:buSzPct val="96875"/>
              <a:buFont typeface="Calibri"/>
              <a:buChar char="–"/>
            </a:pPr>
            <a:r>
              <a:rPr lang="en" sz="15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place a write is recorded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10"/>
              </a:spcBef>
              <a:buClr>
                <a:schemeClr val="dk1"/>
              </a:buClr>
              <a:buSzPct val="96875"/>
              <a:buFont typeface="Calibri"/>
              <a:buChar char="–"/>
            </a:pPr>
            <a:r>
              <a:rPr lang="en" sz="15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Crash recovery mechanism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10"/>
              </a:spcBef>
              <a:buClr>
                <a:schemeClr val="dk1"/>
              </a:buClr>
              <a:buSzPct val="96875"/>
              <a:buFont typeface="Calibri"/>
              <a:buChar char="–"/>
            </a:pPr>
            <a:r>
              <a:rPr lang="en" sz="15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not successful until recorded in commit log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10"/>
              </a:spcBef>
              <a:buClr>
                <a:schemeClr val="dk1"/>
              </a:buClr>
              <a:buSzPct val="96875"/>
              <a:buFont typeface="Calibri"/>
              <a:buChar char="–"/>
            </a:pPr>
            <a:r>
              <a:rPr lang="en" sz="15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recorded in commit log, data is written t</a:t>
            </a:r>
            <a:r>
              <a:rPr lang="en" sz="15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Memtable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50"/>
              </a:spcBef>
              <a:buClr>
                <a:schemeClr val="dk1"/>
              </a:buClr>
              <a:buSzPct val="97222"/>
              <a:buFont typeface="Calibri"/>
              <a:buChar char="•"/>
            </a:pPr>
            <a:r>
              <a:rPr lang="en" sz="17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Memtable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10"/>
              </a:spcBef>
              <a:buClr>
                <a:schemeClr val="dk1"/>
              </a:buClr>
              <a:buSzPct val="96875"/>
              <a:buFont typeface="Calibri"/>
              <a:buChar char="–"/>
            </a:pPr>
            <a:r>
              <a:rPr lang="en" sz="15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structure in memory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10"/>
              </a:spcBef>
              <a:buClr>
                <a:schemeClr val="dk1"/>
              </a:buClr>
              <a:buSzPct val="96875"/>
              <a:buFont typeface="Calibri"/>
              <a:buChar char="–"/>
            </a:pPr>
            <a:r>
              <a:rPr lang="en" sz="15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memtable size reaches a threshold, it is flushed (appended) to SSTable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10"/>
              </a:spcBef>
              <a:buClr>
                <a:schemeClr val="dk1"/>
              </a:buClr>
              <a:buSzPct val="96875"/>
              <a:buFont typeface="Calibri"/>
              <a:buChar char="–"/>
            </a:pPr>
            <a:r>
              <a:rPr lang="en" sz="15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Several may exist at once (1 current, any others waiting to be flushed)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10"/>
              </a:spcBef>
              <a:buClr>
                <a:schemeClr val="dk1"/>
              </a:buClr>
              <a:buSzPct val="96875"/>
              <a:buFont typeface="Calibri"/>
              <a:buChar char="–"/>
            </a:pPr>
            <a:r>
              <a:rPr lang="en" sz="15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place read operations look for data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50"/>
              </a:spcBef>
              <a:buClr>
                <a:schemeClr val="dk1"/>
              </a:buClr>
              <a:buSzPct val="97222"/>
              <a:buFont typeface="Calibri"/>
              <a:buChar char="•"/>
            </a:pPr>
            <a:r>
              <a:rPr lang="en" sz="17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sz="17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" sz="17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10"/>
              </a:spcBef>
              <a:buClr>
                <a:schemeClr val="dk1"/>
              </a:buClr>
              <a:buSzPct val="96875"/>
              <a:buFont typeface="Calibri"/>
              <a:buChar char="–"/>
            </a:pPr>
            <a:r>
              <a:rPr lang="en" sz="15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Kept on disk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10"/>
              </a:spcBef>
              <a:buClr>
                <a:schemeClr val="dk1"/>
              </a:buClr>
              <a:buSzPct val="96875"/>
              <a:buFont typeface="Calibri"/>
              <a:buChar char="–"/>
            </a:pPr>
            <a:r>
              <a:rPr lang="en" sz="15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Immutable once written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10"/>
              </a:spcBef>
              <a:buClr>
                <a:schemeClr val="dk1"/>
              </a:buClr>
              <a:buSzPct val="96875"/>
              <a:buFont typeface="Calibri"/>
              <a:buChar char="–"/>
            </a:pPr>
            <a:r>
              <a:rPr lang="en" sz="15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Periodically compacted for performance</a:t>
            </a:r>
          </a:p>
        </p:txBody>
      </p:sp>
    </p:spTree>
    <p:extLst>
      <p:ext uri="{BB962C8B-B14F-4D97-AF65-F5344CB8AC3E}">
        <p14:creationId xmlns:p14="http://schemas.microsoft.com/office/powerpoint/2010/main" val="18385770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Write Operations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90636"/>
            <a:ext cx="7315200" cy="2909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255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Consistency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Read Consistency</a:t>
            </a:r>
          </a:p>
          <a:p>
            <a:pPr lvl="1"/>
            <a:r>
              <a:rPr lang="en-US" dirty="0" smtClean="0"/>
              <a:t>Number of nodes that must agree before read request returns</a:t>
            </a:r>
          </a:p>
          <a:p>
            <a:pPr lvl="1"/>
            <a:r>
              <a:rPr lang="en-US" dirty="0" smtClean="0"/>
              <a:t>ONE to ALL</a:t>
            </a:r>
          </a:p>
          <a:p>
            <a:r>
              <a:rPr lang="en-US" dirty="0" smtClean="0"/>
              <a:t>Write Consistency</a:t>
            </a:r>
          </a:p>
          <a:p>
            <a:pPr lvl="1"/>
            <a:r>
              <a:rPr lang="en-US" dirty="0" smtClean="0"/>
              <a:t>Number of nodes that must be updated before a write is considered successful</a:t>
            </a:r>
          </a:p>
          <a:p>
            <a:pPr lvl="1"/>
            <a:r>
              <a:rPr lang="en-US" dirty="0" smtClean="0"/>
              <a:t>ANY to ALL</a:t>
            </a:r>
          </a:p>
          <a:p>
            <a:pPr lvl="1"/>
            <a:r>
              <a:rPr lang="en-US" dirty="0" smtClean="0"/>
              <a:t>At ANY, a hinted handoff is all that is needed to return.</a:t>
            </a:r>
          </a:p>
          <a:p>
            <a:r>
              <a:rPr lang="en-US" dirty="0" smtClean="0"/>
              <a:t>QUORUM</a:t>
            </a:r>
          </a:p>
          <a:p>
            <a:pPr lvl="1"/>
            <a:r>
              <a:rPr lang="en-US" dirty="0" smtClean="0"/>
              <a:t>Commonly used middle-ground consistency level</a:t>
            </a:r>
          </a:p>
          <a:p>
            <a:pPr lvl="1"/>
            <a:r>
              <a:rPr lang="en-US" dirty="0" smtClean="0"/>
              <a:t>Defined as (</a:t>
            </a:r>
            <a:r>
              <a:rPr lang="en-US" dirty="0" err="1" smtClean="0"/>
              <a:t>replication_factor</a:t>
            </a:r>
            <a:r>
              <a:rPr lang="en-US" dirty="0" smtClean="0"/>
              <a:t> / 2) + 1</a:t>
            </a:r>
          </a:p>
        </p:txBody>
      </p:sp>
    </p:spTree>
    <p:extLst>
      <p:ext uri="{BB962C8B-B14F-4D97-AF65-F5344CB8AC3E}">
        <p14:creationId xmlns:p14="http://schemas.microsoft.com/office/powerpoint/2010/main" val="346694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Consistency (ONE)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429944" y="1278529"/>
            <a:ext cx="4256856" cy="2749841"/>
            <a:chOff x="680848" y="1847607"/>
            <a:chExt cx="4256856" cy="3666455"/>
          </a:xfrm>
        </p:grpSpPr>
        <p:grpSp>
          <p:nvGrpSpPr>
            <p:cNvPr id="3" name="Group 2"/>
            <p:cNvGrpSpPr/>
            <p:nvPr/>
          </p:nvGrpSpPr>
          <p:grpSpPr>
            <a:xfrm>
              <a:off x="1232616" y="1847607"/>
              <a:ext cx="3277298" cy="3666455"/>
              <a:chOff x="710080" y="1335708"/>
              <a:chExt cx="3277298" cy="366645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710080" y="1789579"/>
                <a:ext cx="3277298" cy="3212584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206800" y="1335708"/>
                <a:ext cx="284052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cxnSp>
            <p:nvCxnSpPr>
              <p:cNvPr id="6" name="Straight Connector 5"/>
              <p:cNvCxnSpPr>
                <a:endCxn id="4" idx="0"/>
              </p:cNvCxnSpPr>
              <p:nvPr/>
            </p:nvCxnSpPr>
            <p:spPr>
              <a:xfrm>
                <a:off x="2348729" y="1647657"/>
                <a:ext cx="0" cy="14192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3406379" y="2301783"/>
              <a:ext cx="1103535" cy="6045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1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834169" y="3514533"/>
              <a:ext cx="1103535" cy="60453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2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406379" y="4766627"/>
              <a:ext cx="1103535" cy="60453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3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232615" y="4766627"/>
              <a:ext cx="1103535" cy="60453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4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80848" y="3514533"/>
              <a:ext cx="1103535" cy="60453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</a:t>
              </a:r>
              <a:r>
                <a:rPr lang="en-US" dirty="0"/>
                <a:t>5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232615" y="2301783"/>
              <a:ext cx="1103535" cy="60453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6</a:t>
              </a:r>
              <a:endParaRPr lang="en-US" dirty="0"/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>
            <a:off x="2045370" y="3574177"/>
            <a:ext cx="29363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" idx="1"/>
          </p:cNvCxnSpPr>
          <p:nvPr/>
        </p:nvCxnSpPr>
        <p:spPr>
          <a:xfrm flipV="1">
            <a:off x="5748421" y="1845859"/>
            <a:ext cx="1407054" cy="1621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8" idx="1"/>
          </p:cNvCxnSpPr>
          <p:nvPr/>
        </p:nvCxnSpPr>
        <p:spPr>
          <a:xfrm flipV="1">
            <a:off x="6085247" y="2755422"/>
            <a:ext cx="1498019" cy="793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9" idx="1"/>
          </p:cNvCxnSpPr>
          <p:nvPr/>
        </p:nvCxnSpPr>
        <p:spPr>
          <a:xfrm>
            <a:off x="6085247" y="3694493"/>
            <a:ext cx="10702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ular Callout 26"/>
          <p:cNvSpPr/>
          <p:nvPr/>
        </p:nvSpPr>
        <p:spPr>
          <a:xfrm>
            <a:off x="2045370" y="2982122"/>
            <a:ext cx="2245895" cy="340632"/>
          </a:xfrm>
          <a:prstGeom prst="wedgeRectCallout">
            <a:avLst>
              <a:gd name="adj1" fmla="val 36767"/>
              <a:gd name="adj2" fmla="val 103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r</a:t>
            </a:r>
            <a:r>
              <a:rPr lang="en-US" i="1" dirty="0" err="1" smtClean="0"/>
              <a:t>eplication_factor</a:t>
            </a:r>
            <a:r>
              <a:rPr lang="en-US" dirty="0" smtClean="0"/>
              <a:t> = 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045513" y="1480432"/>
            <a:ext cx="41389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501520" y="2390223"/>
            <a:ext cx="41389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121457" y="3751370"/>
            <a:ext cx="41389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R3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5989053" y="2072559"/>
            <a:ext cx="1283368" cy="1395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1130968" y="3485367"/>
            <a:ext cx="914400" cy="43582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2045369" y="3751370"/>
            <a:ext cx="29363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57200" y="4526882"/>
            <a:ext cx="822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INTO table  (column1, …) VALUES (value1, …) USING CONSISTENCY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49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Consistency (QUORUM)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429944" y="1278529"/>
            <a:ext cx="4256856" cy="2749841"/>
            <a:chOff x="680848" y="1847607"/>
            <a:chExt cx="4256856" cy="3666455"/>
          </a:xfrm>
        </p:grpSpPr>
        <p:grpSp>
          <p:nvGrpSpPr>
            <p:cNvPr id="3" name="Group 2"/>
            <p:cNvGrpSpPr/>
            <p:nvPr/>
          </p:nvGrpSpPr>
          <p:grpSpPr>
            <a:xfrm>
              <a:off x="1232616" y="1847607"/>
              <a:ext cx="3277298" cy="3666455"/>
              <a:chOff x="710080" y="1335708"/>
              <a:chExt cx="3277298" cy="366645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710080" y="1789579"/>
                <a:ext cx="3277298" cy="3212584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206800" y="1335708"/>
                <a:ext cx="284052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cxnSp>
            <p:nvCxnSpPr>
              <p:cNvPr id="6" name="Straight Connector 5"/>
              <p:cNvCxnSpPr>
                <a:endCxn id="4" idx="0"/>
              </p:cNvCxnSpPr>
              <p:nvPr/>
            </p:nvCxnSpPr>
            <p:spPr>
              <a:xfrm>
                <a:off x="2348729" y="1647657"/>
                <a:ext cx="0" cy="14192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3406379" y="2301783"/>
              <a:ext cx="1103535" cy="6045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1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834169" y="3514533"/>
              <a:ext cx="1103535" cy="60453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2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406379" y="4766627"/>
              <a:ext cx="1103535" cy="60453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3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232615" y="4766627"/>
              <a:ext cx="1103535" cy="60453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4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80848" y="3514533"/>
              <a:ext cx="1103535" cy="60453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</a:t>
              </a:r>
              <a:r>
                <a:rPr lang="en-US" dirty="0"/>
                <a:t>5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232615" y="2301783"/>
              <a:ext cx="1103535" cy="60453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6</a:t>
              </a:r>
              <a:endParaRPr lang="en-US" dirty="0"/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>
            <a:off x="2045370" y="3574177"/>
            <a:ext cx="29363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" idx="1"/>
          </p:cNvCxnSpPr>
          <p:nvPr/>
        </p:nvCxnSpPr>
        <p:spPr>
          <a:xfrm flipV="1">
            <a:off x="5748421" y="1845859"/>
            <a:ext cx="1407054" cy="1621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8" idx="1"/>
          </p:cNvCxnSpPr>
          <p:nvPr/>
        </p:nvCxnSpPr>
        <p:spPr>
          <a:xfrm flipV="1">
            <a:off x="6085247" y="2755422"/>
            <a:ext cx="1498019" cy="793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9" idx="1"/>
          </p:cNvCxnSpPr>
          <p:nvPr/>
        </p:nvCxnSpPr>
        <p:spPr>
          <a:xfrm>
            <a:off x="6085247" y="3694493"/>
            <a:ext cx="10702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ular Callout 26"/>
          <p:cNvSpPr/>
          <p:nvPr/>
        </p:nvSpPr>
        <p:spPr>
          <a:xfrm>
            <a:off x="2045370" y="2982122"/>
            <a:ext cx="2245895" cy="340632"/>
          </a:xfrm>
          <a:prstGeom prst="wedgeRectCallout">
            <a:avLst>
              <a:gd name="adj1" fmla="val 36767"/>
              <a:gd name="adj2" fmla="val 103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r</a:t>
            </a:r>
            <a:r>
              <a:rPr lang="en-US" i="1" dirty="0" err="1" smtClean="0"/>
              <a:t>eplication_factor</a:t>
            </a:r>
            <a:r>
              <a:rPr lang="en-US" dirty="0" smtClean="0"/>
              <a:t> = 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045513" y="1480432"/>
            <a:ext cx="41389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501520" y="2390223"/>
            <a:ext cx="41389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121457" y="3751370"/>
            <a:ext cx="41389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R3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5989053" y="2072559"/>
            <a:ext cx="1283368" cy="1395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1130968" y="3485367"/>
            <a:ext cx="914400" cy="43582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2045369" y="3751370"/>
            <a:ext cx="29363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57201" y="4526882"/>
            <a:ext cx="822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INTO table  (column1, …) VALUES (value1, …) USING CONSISTENCY QUORUM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10" idx="3"/>
          </p:cNvCxnSpPr>
          <p:nvPr/>
        </p:nvCxnSpPr>
        <p:spPr>
          <a:xfrm flipH="1">
            <a:off x="6085247" y="2982122"/>
            <a:ext cx="1498019" cy="7123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27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title"/>
          </p:nvPr>
        </p:nvSpPr>
        <p:spPr>
          <a:xfrm>
            <a:off x="457200" y="19952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l">
              <a:buNone/>
            </a:pPr>
            <a:r>
              <a:rPr lang="en" dirty="0"/>
              <a:t>Write Operations: Hinted Handoff</a:t>
            </a:r>
          </a:p>
        </p:txBody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279400" rtl="0">
              <a:lnSpc>
                <a:spcPct val="80000"/>
              </a:lnSpc>
              <a:spcBef>
                <a:spcPts val="31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intended for a node that’s offline</a:t>
            </a:r>
          </a:p>
          <a:p>
            <a:pPr marL="342900" lvl="0" indent="-279400" rtl="0">
              <a:lnSpc>
                <a:spcPct val="80000"/>
              </a:lnSpc>
              <a:spcBef>
                <a:spcPts val="31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online node, processing the request, makes a note to carry out the write once the node comes back online.</a:t>
            </a:r>
          </a:p>
        </p:txBody>
      </p:sp>
    </p:spTree>
    <p:extLst>
      <p:ext uri="{BB962C8B-B14F-4D97-AF65-F5344CB8AC3E}">
        <p14:creationId xmlns:p14="http://schemas.microsoft.com/office/powerpoint/2010/main" val="29396102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Hinted Handoff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269528" y="1067983"/>
            <a:ext cx="4256856" cy="2749841"/>
            <a:chOff x="680848" y="1847607"/>
            <a:chExt cx="4256856" cy="3666455"/>
          </a:xfrm>
        </p:grpSpPr>
        <p:grpSp>
          <p:nvGrpSpPr>
            <p:cNvPr id="3" name="Group 2"/>
            <p:cNvGrpSpPr/>
            <p:nvPr/>
          </p:nvGrpSpPr>
          <p:grpSpPr>
            <a:xfrm>
              <a:off x="1232616" y="1847607"/>
              <a:ext cx="3277298" cy="3666455"/>
              <a:chOff x="710080" y="1335708"/>
              <a:chExt cx="3277298" cy="366645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710080" y="1789579"/>
                <a:ext cx="3277298" cy="3212584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206800" y="1335708"/>
                <a:ext cx="284052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cxnSp>
            <p:nvCxnSpPr>
              <p:cNvPr id="6" name="Straight Connector 5"/>
              <p:cNvCxnSpPr>
                <a:endCxn id="4" idx="0"/>
              </p:cNvCxnSpPr>
              <p:nvPr/>
            </p:nvCxnSpPr>
            <p:spPr>
              <a:xfrm>
                <a:off x="2348729" y="1647657"/>
                <a:ext cx="0" cy="14192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3406379" y="2301783"/>
              <a:ext cx="1103535" cy="6045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1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834169" y="3514533"/>
              <a:ext cx="1103535" cy="60453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2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406379" y="4766627"/>
              <a:ext cx="1103535" cy="60453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3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232615" y="4766627"/>
              <a:ext cx="1103535" cy="60453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4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80848" y="3514533"/>
              <a:ext cx="1103535" cy="60453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</a:t>
              </a:r>
              <a:r>
                <a:rPr lang="en-US" dirty="0"/>
                <a:t>5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232615" y="2301783"/>
              <a:ext cx="1103535" cy="60453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6</a:t>
              </a:r>
              <a:endParaRPr lang="en-US" dirty="0"/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>
            <a:off x="1884954" y="3363631"/>
            <a:ext cx="29363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" idx="1"/>
          </p:cNvCxnSpPr>
          <p:nvPr/>
        </p:nvCxnSpPr>
        <p:spPr>
          <a:xfrm flipV="1">
            <a:off x="5588005" y="1635313"/>
            <a:ext cx="1407054" cy="1621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8" idx="1"/>
          </p:cNvCxnSpPr>
          <p:nvPr/>
        </p:nvCxnSpPr>
        <p:spPr>
          <a:xfrm flipV="1">
            <a:off x="5924831" y="2544876"/>
            <a:ext cx="1498019" cy="793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9" idx="1"/>
          </p:cNvCxnSpPr>
          <p:nvPr/>
        </p:nvCxnSpPr>
        <p:spPr>
          <a:xfrm>
            <a:off x="5924831" y="3483947"/>
            <a:ext cx="10702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ular Callout 26"/>
          <p:cNvSpPr/>
          <p:nvPr/>
        </p:nvSpPr>
        <p:spPr>
          <a:xfrm>
            <a:off x="970553" y="2156378"/>
            <a:ext cx="3160297" cy="655532"/>
          </a:xfrm>
          <a:prstGeom prst="wedgeRectCallout">
            <a:avLst>
              <a:gd name="adj1" fmla="val 36767"/>
              <a:gd name="adj2" fmla="val 103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r</a:t>
            </a:r>
            <a:r>
              <a:rPr lang="en-US" i="1" dirty="0" err="1" smtClean="0"/>
              <a:t>eplication_factor</a:t>
            </a:r>
            <a:r>
              <a:rPr lang="en-US" dirty="0" smtClean="0"/>
              <a:t> = 3</a:t>
            </a:r>
          </a:p>
          <a:p>
            <a:pPr algn="ctr"/>
            <a:r>
              <a:rPr lang="en-US" dirty="0"/>
              <a:t>a</a:t>
            </a:r>
            <a:r>
              <a:rPr lang="en-US" dirty="0" smtClean="0"/>
              <a:t>nd</a:t>
            </a:r>
          </a:p>
          <a:p>
            <a:pPr algn="ctr"/>
            <a:r>
              <a:rPr lang="en-US" i="1" dirty="0" err="1" smtClean="0"/>
              <a:t>hinted_handoff_enabled</a:t>
            </a:r>
            <a:r>
              <a:rPr lang="en-US" i="1" dirty="0"/>
              <a:t> </a:t>
            </a:r>
            <a:r>
              <a:rPr lang="en-US" dirty="0" smtClean="0"/>
              <a:t>= true</a:t>
            </a:r>
            <a:endParaRPr lang="en-US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7885097" y="1269886"/>
            <a:ext cx="41389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341104" y="2179677"/>
            <a:ext cx="41389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961041" y="3540824"/>
            <a:ext cx="41389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R3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970552" y="3274821"/>
            <a:ext cx="914400" cy="43582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1884953" y="3540824"/>
            <a:ext cx="29363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7200" y="4403421"/>
            <a:ext cx="822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INTO table  (column1, …) VALUES (value1, …) USING CONSISTENCY ANY</a:t>
            </a:r>
            <a:endParaRPr lang="en-US" dirty="0"/>
          </a:p>
        </p:txBody>
      </p:sp>
      <p:cxnSp>
        <p:nvCxnSpPr>
          <p:cNvPr id="34" name="Curved Connector 33"/>
          <p:cNvCxnSpPr>
            <a:stCxn id="10" idx="3"/>
            <a:endCxn id="10" idx="2"/>
          </p:cNvCxnSpPr>
          <p:nvPr/>
        </p:nvCxnSpPr>
        <p:spPr>
          <a:xfrm flipH="1">
            <a:off x="5373064" y="3483946"/>
            <a:ext cx="551767" cy="226700"/>
          </a:xfrm>
          <a:prstGeom prst="curvedConnector4">
            <a:avLst>
              <a:gd name="adj1" fmla="val -58391"/>
              <a:gd name="adj2" fmla="val 26850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Multiply 48"/>
          <p:cNvSpPr/>
          <p:nvPr/>
        </p:nvSpPr>
        <p:spPr>
          <a:xfrm>
            <a:off x="6192388" y="3310439"/>
            <a:ext cx="535114" cy="347015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y 49"/>
          <p:cNvSpPr/>
          <p:nvPr/>
        </p:nvSpPr>
        <p:spPr>
          <a:xfrm>
            <a:off x="6896511" y="3075747"/>
            <a:ext cx="1258927" cy="816400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ular Callout 50"/>
          <p:cNvSpPr/>
          <p:nvPr/>
        </p:nvSpPr>
        <p:spPr>
          <a:xfrm>
            <a:off x="2762017" y="3940874"/>
            <a:ext cx="2245895" cy="462547"/>
          </a:xfrm>
          <a:prstGeom prst="wedgeRectCallout">
            <a:avLst>
              <a:gd name="adj1" fmla="val 39147"/>
              <a:gd name="adj2" fmla="val -1023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locally: </a:t>
            </a:r>
            <a:r>
              <a:rPr lang="en-US" i="1" dirty="0" err="1" smtClean="0"/>
              <a:t>system.hints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106844" y="4692315"/>
            <a:ext cx="5161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Doesn’t not count toward consistency level (except ANY)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8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title"/>
          </p:nvPr>
        </p:nvSpPr>
        <p:spPr>
          <a:xfrm>
            <a:off x="457200" y="154483"/>
            <a:ext cx="8229600" cy="643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Operations</a:t>
            </a:r>
          </a:p>
        </p:txBody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457200" y="900112"/>
            <a:ext cx="8229600" cy="2545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Tombstones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delete request, records are marked for deletion.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 to “Recycle Bin.”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is </a:t>
            </a:r>
            <a:r>
              <a:rPr lang="en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actually deleted </a:t>
            </a:r>
            <a:r>
              <a:rPr lang="en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major compaction or configurable timer</a:t>
            </a:r>
          </a:p>
          <a:p>
            <a:endParaRPr lang="en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42811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457200" y="154483"/>
            <a:ext cx="8229600" cy="643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Compaction</a:t>
            </a:r>
          </a:p>
        </p:txBody>
      </p:sp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457200" y="900112"/>
            <a:ext cx="8229600" cy="2545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07975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Compaction runs periodically to merge multiple S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ables</a:t>
            </a:r>
          </a:p>
          <a:p>
            <a:pPr marL="742950" marR="0" lvl="1" indent="-234950" algn="l" rtl="0">
              <a:lnSpc>
                <a:spcPct val="80000"/>
              </a:lnSpc>
              <a:spcBef>
                <a:spcPts val="52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Reclaims space</a:t>
            </a:r>
          </a:p>
          <a:p>
            <a:pPr marL="742950" marR="0" lvl="1" indent="-234950" algn="l" rtl="0">
              <a:lnSpc>
                <a:spcPct val="80000"/>
              </a:lnSpc>
              <a:spcBef>
                <a:spcPts val="52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new index</a:t>
            </a:r>
          </a:p>
          <a:p>
            <a:pPr marL="742950" marR="0" lvl="1" indent="-234950" algn="l" rtl="0">
              <a:lnSpc>
                <a:spcPct val="80000"/>
              </a:lnSpc>
              <a:spcBef>
                <a:spcPts val="52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Merges keys</a:t>
            </a:r>
          </a:p>
          <a:p>
            <a:pPr marL="742950" marR="0" lvl="1" indent="-234950" algn="l" rtl="0">
              <a:lnSpc>
                <a:spcPct val="80000"/>
              </a:lnSpc>
              <a:spcBef>
                <a:spcPts val="52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Combines columns</a:t>
            </a:r>
          </a:p>
          <a:p>
            <a:pPr marL="742950" marR="0" lvl="1" indent="-234950" algn="l" rtl="0">
              <a:lnSpc>
                <a:spcPct val="80000"/>
              </a:lnSpc>
              <a:spcBef>
                <a:spcPts val="52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Discards tombstones</a:t>
            </a:r>
          </a:p>
          <a:p>
            <a:pPr marL="742950" marR="0" lvl="1" indent="-234950" algn="l" rtl="0">
              <a:lnSpc>
                <a:spcPct val="80000"/>
              </a:lnSpc>
              <a:spcBef>
                <a:spcPts val="52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Improves performance by minimizing disk seeks</a:t>
            </a:r>
          </a:p>
          <a:p>
            <a:pPr marL="342900" marR="0" lvl="0" indent="-307975" algn="l" rtl="0">
              <a:lnSpc>
                <a:spcPct val="80000"/>
              </a:lnSpc>
              <a:spcBef>
                <a:spcPts val="59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types</a:t>
            </a:r>
          </a:p>
          <a:p>
            <a:pPr marL="742950" marR="0" lvl="1" indent="-234950" algn="l" rtl="0">
              <a:lnSpc>
                <a:spcPct val="80000"/>
              </a:lnSpc>
              <a:spcBef>
                <a:spcPts val="52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</a:t>
            </a:r>
          </a:p>
          <a:p>
            <a:pPr marL="742950" marR="0" lvl="1" indent="-234950" algn="l" rtl="0">
              <a:lnSpc>
                <a:spcPct val="80000"/>
              </a:lnSpc>
              <a:spcBef>
                <a:spcPts val="52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Read-only</a:t>
            </a:r>
          </a:p>
          <a:p>
            <a:endParaRPr lang="en"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274796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Compaction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00150"/>
            <a:ext cx="4419600" cy="267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381250"/>
            <a:ext cx="3790998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04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History of Cassandra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28180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Cassandra was created to power 				the Facebook Inbox Search</a:t>
            </a:r>
          </a:p>
          <a:p>
            <a:pPr marL="457200" lvl="0" indent="-4191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Facebook open-sourced Cassandra in 2008 and became an Apache Incubator project</a:t>
            </a:r>
          </a:p>
          <a:p>
            <a:pPr marL="457200" lvl="0" indent="-4191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In 2010, Cassandra graduated to a top-level project, regular update and releases followed</a:t>
            </a:r>
          </a:p>
          <a:p>
            <a:endParaRPr lang="en"/>
          </a:p>
        </p:txBody>
      </p:sp>
      <p:pic>
        <p:nvPicPr>
          <p:cNvPr id="49" name="Shape 4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091275" y="310950"/>
            <a:ext cx="1478899" cy="158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214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title"/>
          </p:nvPr>
        </p:nvSpPr>
        <p:spPr>
          <a:xfrm>
            <a:off x="457200" y="154483"/>
            <a:ext cx="8229600" cy="643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Anti-Entropy</a:t>
            </a:r>
          </a:p>
        </p:txBody>
      </p:sp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457200" y="900112"/>
            <a:ext cx="8229600" cy="2545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921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Ensures synchronization of data across nodes</a:t>
            </a:r>
          </a:p>
          <a:p>
            <a:pPr marL="342900" marR="0" lvl="0" indent="-292100" algn="l" rtl="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Compares data checksums against neighboring nodes</a:t>
            </a:r>
          </a:p>
          <a:p>
            <a:pPr marL="342900" marR="0" lvl="0" indent="-292100" algn="l" rtl="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Merkle trees (hash trees)</a:t>
            </a:r>
          </a:p>
          <a:p>
            <a:pPr marL="1143000" marR="0" lvl="2" indent="-203200" algn="l" rtl="0">
              <a:spcBef>
                <a:spcPts val="48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Snapshot of data sent to neighboring nodes</a:t>
            </a:r>
          </a:p>
          <a:p>
            <a:pPr marL="1143000" marR="0" lvl="2" indent="-203200" algn="l" rtl="0">
              <a:spcBef>
                <a:spcPts val="48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and broadcasted on every major compaction</a:t>
            </a:r>
          </a:p>
          <a:p>
            <a:pPr marL="1143000" marR="0" lvl="2" indent="-203200" algn="l" rtl="0">
              <a:spcBef>
                <a:spcPts val="48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two nodes take snapshots within TREE_STORE_TIMEOUT of each other, snapshots are compared and data is 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synced</a:t>
            </a:r>
            <a:r>
              <a:rPr lang="en" sz="2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endParaRPr lang="en" sz="20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4696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Merkle</a:t>
            </a:r>
            <a:r>
              <a:rPr lang="en-US" dirty="0" smtClean="0"/>
              <a:t> Tree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276350"/>
            <a:ext cx="436245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253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Operations</a:t>
            </a:r>
          </a:p>
        </p:txBody>
      </p:sp>
      <p:sp>
        <p:nvSpPr>
          <p:cNvPr id="512" name="Shape 512"/>
          <p:cNvSpPr txBox="1">
            <a:spLocks noGrp="1"/>
          </p:cNvSpPr>
          <p:nvPr>
            <p:ph type="body" idx="1"/>
          </p:nvPr>
        </p:nvSpPr>
        <p:spPr>
          <a:xfrm>
            <a:off x="457200" y="900112"/>
            <a:ext cx="8229600" cy="254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95275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</a:t>
            </a:r>
            <a:r>
              <a:rPr lang="en" sz="2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Repair</a:t>
            </a:r>
          </a:p>
          <a:p>
            <a:pPr marL="742950" marR="0" lvl="1" indent="-247650" algn="l" rtl="0">
              <a:lnSpc>
                <a:spcPct val="90000"/>
              </a:lnSpc>
              <a:spcBef>
                <a:spcPts val="52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2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read, nodes are queried until the number of nodes which respond with the most recent value meet a specified consistency level from ONE to ALL.</a:t>
            </a:r>
          </a:p>
          <a:p>
            <a:pPr marL="742950" marR="0" lvl="1" indent="-247650" algn="l" rtl="0">
              <a:lnSpc>
                <a:spcPct val="90000"/>
              </a:lnSpc>
              <a:spcBef>
                <a:spcPts val="52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2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consistency level is not met, nodes are updated with the most recent value which is then returned.</a:t>
            </a:r>
          </a:p>
          <a:p>
            <a:pPr marL="742950" marR="0" lvl="1" indent="-247650" algn="l" rtl="0">
              <a:lnSpc>
                <a:spcPct val="90000"/>
              </a:lnSpc>
              <a:spcBef>
                <a:spcPts val="52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2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consistency level is met, the value is returned and any nodes that reported old values are then updated</a:t>
            </a:r>
            <a:r>
              <a:rPr lang="en" sz="20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" sz="24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80326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Repair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429944" y="1278529"/>
            <a:ext cx="4256856" cy="2749841"/>
            <a:chOff x="680848" y="1847607"/>
            <a:chExt cx="4256856" cy="3666455"/>
          </a:xfrm>
        </p:grpSpPr>
        <p:grpSp>
          <p:nvGrpSpPr>
            <p:cNvPr id="3" name="Group 2"/>
            <p:cNvGrpSpPr/>
            <p:nvPr/>
          </p:nvGrpSpPr>
          <p:grpSpPr>
            <a:xfrm>
              <a:off x="1232616" y="1847607"/>
              <a:ext cx="3277298" cy="3666455"/>
              <a:chOff x="710080" y="1335708"/>
              <a:chExt cx="3277298" cy="366645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710080" y="1789579"/>
                <a:ext cx="3277298" cy="3212584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206800" y="1335708"/>
                <a:ext cx="284052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cxnSp>
            <p:nvCxnSpPr>
              <p:cNvPr id="6" name="Straight Connector 5"/>
              <p:cNvCxnSpPr>
                <a:endCxn id="4" idx="0"/>
              </p:cNvCxnSpPr>
              <p:nvPr/>
            </p:nvCxnSpPr>
            <p:spPr>
              <a:xfrm>
                <a:off x="2348729" y="1647657"/>
                <a:ext cx="0" cy="14192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3406379" y="2301783"/>
              <a:ext cx="1103535" cy="6045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1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834169" y="3514533"/>
              <a:ext cx="1103535" cy="60453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2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406379" y="4766627"/>
              <a:ext cx="1103535" cy="60453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3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232615" y="4766627"/>
              <a:ext cx="1103535" cy="60453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4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80848" y="3514533"/>
              <a:ext cx="1103535" cy="60453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</a:t>
              </a:r>
              <a:r>
                <a:rPr lang="en-US" dirty="0"/>
                <a:t>5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232615" y="2301783"/>
              <a:ext cx="1103535" cy="60453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6</a:t>
              </a:r>
              <a:endParaRPr lang="en-US" dirty="0"/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>
            <a:off x="2045370" y="3574177"/>
            <a:ext cx="29363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" idx="1"/>
          </p:cNvCxnSpPr>
          <p:nvPr/>
        </p:nvCxnSpPr>
        <p:spPr>
          <a:xfrm flipV="1">
            <a:off x="5748421" y="1845859"/>
            <a:ext cx="1407054" cy="1621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45513" y="1480432"/>
            <a:ext cx="41389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501520" y="2390223"/>
            <a:ext cx="41389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121457" y="3751370"/>
            <a:ext cx="41389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R3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5989053" y="2072559"/>
            <a:ext cx="1283368" cy="1395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1130968" y="3485367"/>
            <a:ext cx="914400" cy="43582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2045369" y="3751370"/>
            <a:ext cx="29363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562035" y="4526882"/>
            <a:ext cx="6021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* FROM table USING CONSISTENCY ONE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0" idx="3"/>
            <a:endCxn id="8" idx="1"/>
          </p:cNvCxnSpPr>
          <p:nvPr/>
        </p:nvCxnSpPr>
        <p:spPr>
          <a:xfrm flipV="1">
            <a:off x="6085247" y="2755422"/>
            <a:ext cx="1498019" cy="93907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9" idx="1"/>
          </p:cNvCxnSpPr>
          <p:nvPr/>
        </p:nvCxnSpPr>
        <p:spPr>
          <a:xfrm>
            <a:off x="6085247" y="3694493"/>
            <a:ext cx="1070229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ular Callout 31"/>
          <p:cNvSpPr/>
          <p:nvPr/>
        </p:nvSpPr>
        <p:spPr>
          <a:xfrm>
            <a:off x="1002633" y="2544111"/>
            <a:ext cx="2914317" cy="608326"/>
          </a:xfrm>
          <a:prstGeom prst="wedgeRectCallout">
            <a:avLst>
              <a:gd name="adj1" fmla="val 32639"/>
              <a:gd name="adj2" fmla="val 758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r</a:t>
            </a:r>
            <a:r>
              <a:rPr lang="en-US" i="1" dirty="0" err="1" smtClean="0"/>
              <a:t>eplication_factor</a:t>
            </a:r>
            <a:r>
              <a:rPr lang="en-US" dirty="0" smtClean="0"/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386375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Operations: Bloom Filters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1066800"/>
          </a:xfrm>
        </p:spPr>
        <p:txBody>
          <a:bodyPr/>
          <a:lstStyle/>
          <a:p>
            <a:pPr lvl="0"/>
            <a:r>
              <a:rPr lang="en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Bloom filters provide a fast way of checking if a value is not in a set</a:t>
            </a:r>
            <a:r>
              <a:rPr lang="e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.</a:t>
            </a:r>
            <a:endParaRPr lang="en" sz="2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1"/>
            <a:endParaRPr lang="en-US" dirty="0">
              <a:ea typeface="Calibri"/>
            </a:endParaRPr>
          </a:p>
        </p:txBody>
      </p:sp>
      <p:pic>
        <p:nvPicPr>
          <p:cNvPr id="4" name="Picture 3" descr="1000px-Bloom_fil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7" y="2419350"/>
            <a:ext cx="8473699" cy="228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1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116" y="226838"/>
            <a:ext cx="8229600" cy="857250"/>
          </a:xfrm>
        </p:spPr>
        <p:txBody>
          <a:bodyPr/>
          <a:lstStyle/>
          <a:p>
            <a:r>
              <a:rPr lang="en-US" dirty="0" smtClean="0"/>
              <a:t>Read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60197" y="2712126"/>
            <a:ext cx="8002579" cy="584776"/>
            <a:chOff x="1174365" y="2347925"/>
            <a:chExt cx="6308796" cy="77970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174365" y="2717257"/>
              <a:ext cx="6308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6697304" y="2347925"/>
              <a:ext cx="785857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08289" y="2717257"/>
              <a:ext cx="421072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Disk</a:t>
              </a:r>
              <a:endParaRPr lang="en-US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2752542" y="1345767"/>
            <a:ext cx="914400" cy="5650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Bloom Filter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36907" y="1345767"/>
            <a:ext cx="914400" cy="565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 Cache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>
            <a:off x="3666943" y="1628306"/>
            <a:ext cx="14699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738887" y="2207654"/>
            <a:ext cx="1242130" cy="5650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 Summary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86192" y="2207654"/>
            <a:ext cx="1671436" cy="5650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Compression Offsets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738887" y="3253877"/>
            <a:ext cx="1242130" cy="565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 Index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000845" y="3306552"/>
            <a:ext cx="1242130" cy="565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</p:txBody>
      </p:sp>
      <p:cxnSp>
        <p:nvCxnSpPr>
          <p:cNvPr id="43" name="Elbow Connector 42"/>
          <p:cNvCxnSpPr>
            <a:stCxn id="9" idx="2"/>
            <a:endCxn id="13" idx="0"/>
          </p:cNvCxnSpPr>
          <p:nvPr/>
        </p:nvCxnSpPr>
        <p:spPr>
          <a:xfrm rot="5400000">
            <a:off x="4328626" y="942172"/>
            <a:ext cx="296810" cy="22341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" idx="2"/>
            <a:endCxn id="39" idx="0"/>
          </p:cNvCxnSpPr>
          <p:nvPr/>
        </p:nvCxnSpPr>
        <p:spPr>
          <a:xfrm>
            <a:off x="3359952" y="2772732"/>
            <a:ext cx="0" cy="4811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9" idx="3"/>
            <a:endCxn id="14" idx="0"/>
          </p:cNvCxnSpPr>
          <p:nvPr/>
        </p:nvCxnSpPr>
        <p:spPr>
          <a:xfrm>
            <a:off x="6051308" y="1628306"/>
            <a:ext cx="570603" cy="57934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3" idx="3"/>
            <a:endCxn id="14" idx="1"/>
          </p:cNvCxnSpPr>
          <p:nvPr/>
        </p:nvCxnSpPr>
        <p:spPr>
          <a:xfrm>
            <a:off x="3981018" y="2490193"/>
            <a:ext cx="18051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769282" y="1489806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 Hit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789842" y="1787777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 Miss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14" idx="2"/>
            <a:endCxn id="40" idx="0"/>
          </p:cNvCxnSpPr>
          <p:nvPr/>
        </p:nvCxnSpPr>
        <p:spPr>
          <a:xfrm>
            <a:off x="6621910" y="2772732"/>
            <a:ext cx="0" cy="533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568860" y="4567094"/>
            <a:ext cx="705846" cy="2869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274707" y="456709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Off-heap</a:t>
            </a:r>
            <a:endParaRPr lang="en-US" dirty="0"/>
          </a:p>
        </p:txBody>
      </p:sp>
      <p:cxnSp>
        <p:nvCxnSpPr>
          <p:cNvPr id="75" name="Straight Arrow Connector 74"/>
          <p:cNvCxnSpPr>
            <a:endCxn id="8" idx="1"/>
          </p:cNvCxnSpPr>
          <p:nvPr/>
        </p:nvCxnSpPr>
        <p:spPr>
          <a:xfrm flipV="1">
            <a:off x="210080" y="1628305"/>
            <a:ext cx="2542462" cy="42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ular Callout 85"/>
          <p:cNvSpPr/>
          <p:nvPr/>
        </p:nvSpPr>
        <p:spPr>
          <a:xfrm>
            <a:off x="5614105" y="716864"/>
            <a:ext cx="2852018" cy="355533"/>
          </a:xfrm>
          <a:prstGeom prst="wedgeRectCallout">
            <a:avLst>
              <a:gd name="adj1" fmla="val -39506"/>
              <a:gd name="adj2" fmla="val 870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key_cache_size_in_mb</a:t>
            </a:r>
            <a:r>
              <a:rPr lang="en-US" dirty="0" smtClean="0"/>
              <a:t> &gt; 0</a:t>
            </a:r>
            <a:endParaRPr lang="en-US" dirty="0"/>
          </a:p>
        </p:txBody>
      </p:sp>
      <p:sp>
        <p:nvSpPr>
          <p:cNvPr id="87" name="Rectangular Callout 86"/>
          <p:cNvSpPr/>
          <p:nvPr/>
        </p:nvSpPr>
        <p:spPr>
          <a:xfrm>
            <a:off x="210080" y="1910844"/>
            <a:ext cx="2302514" cy="434326"/>
          </a:xfrm>
          <a:prstGeom prst="wedgeRectCallout">
            <a:avLst>
              <a:gd name="adj1" fmla="val 48821"/>
              <a:gd name="adj2" fmla="val 9722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index_interval</a:t>
            </a:r>
            <a:r>
              <a:rPr lang="en-US" i="1" dirty="0" smtClean="0"/>
              <a:t> </a:t>
            </a:r>
            <a:r>
              <a:rPr lang="en-US" dirty="0" smtClean="0"/>
              <a:t>= 128 (default)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32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ctrTitle"/>
          </p:nvPr>
        </p:nvSpPr>
        <p:spPr>
          <a:xfrm>
            <a:off x="685800" y="1583350"/>
            <a:ext cx="79469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Cassandra: Conclusion</a:t>
            </a:r>
          </a:p>
        </p:txBody>
      </p:sp>
      <p:sp>
        <p:nvSpPr>
          <p:cNvPr id="530" name="Shape 53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90673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rmAutofit fontScale="92500" lnSpcReduction="10000"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dirty="0"/>
              <a:t>perfect for time-series data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dirty="0"/>
              <a:t>high performance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dirty="0" smtClean="0"/>
              <a:t>Decentralization</a:t>
            </a:r>
            <a:endParaRPr lang="en" dirty="0"/>
          </a:p>
          <a:p>
            <a:pPr marL="457200" lvl="0" indent="-419100" rtl="0"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dirty="0">
                <a:solidFill>
                  <a:schemeClr val="dk1"/>
                </a:solidFill>
              </a:rPr>
              <a:t>n</a:t>
            </a:r>
            <a:r>
              <a:rPr lang="en-US" dirty="0" smtClean="0">
                <a:solidFill>
                  <a:schemeClr val="dk1"/>
                </a:solidFill>
              </a:rPr>
              <a:t>early </a:t>
            </a:r>
            <a:r>
              <a:rPr lang="en" dirty="0" smtClean="0">
                <a:solidFill>
                  <a:schemeClr val="dk1"/>
                </a:solidFill>
              </a:rPr>
              <a:t>linear </a:t>
            </a:r>
            <a:r>
              <a:rPr lang="en" dirty="0">
                <a:solidFill>
                  <a:schemeClr val="dk1"/>
                </a:solidFill>
              </a:rPr>
              <a:t>scalability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dirty="0"/>
              <a:t>replication support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dirty="0"/>
              <a:t>no single points of failure</a:t>
            </a:r>
          </a:p>
          <a:p>
            <a:pPr marL="457200" lvl="0" indent="-419100"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dirty="0"/>
              <a:t>MapReduce support</a:t>
            </a:r>
          </a:p>
        </p:txBody>
      </p:sp>
      <p:sp>
        <p:nvSpPr>
          <p:cNvPr id="536" name="Shape 5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l">
              <a:buNone/>
            </a:pPr>
            <a:r>
              <a:rPr lang="en" dirty="0"/>
              <a:t>Cassandra Advantages</a:t>
            </a:r>
          </a:p>
        </p:txBody>
      </p:sp>
    </p:spTree>
    <p:extLst>
      <p:ext uri="{BB962C8B-B14F-4D97-AF65-F5344CB8AC3E}">
        <p14:creationId xmlns:p14="http://schemas.microsoft.com/office/powerpoint/2010/main" val="36092203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l">
              <a:buNone/>
            </a:pPr>
            <a:r>
              <a:rPr lang="en" dirty="0"/>
              <a:t>Cassandra Weaknesses</a:t>
            </a:r>
          </a:p>
        </p:txBody>
      </p:sp>
      <p:sp>
        <p:nvSpPr>
          <p:cNvPr id="542" name="Shape 5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400" dirty="0"/>
              <a:t>no referential integrity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1800" dirty="0"/>
              <a:t>no concept of JOIN</a:t>
            </a:r>
          </a:p>
          <a:p>
            <a:pPr marL="457200" lvl="0" indent="-381000" rtl="0"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400" dirty="0"/>
              <a:t>querying options for retrieving data are limited</a:t>
            </a:r>
          </a:p>
          <a:p>
            <a:pPr marL="457200" lvl="0" indent="-381000" rtl="0"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400" dirty="0"/>
              <a:t>sorting data is a design decision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1800" dirty="0"/>
              <a:t>no </a:t>
            </a:r>
            <a:r>
              <a:rPr lang="en" sz="1800" dirty="0" smtClean="0"/>
              <a:t>GROUP </a:t>
            </a:r>
            <a:r>
              <a:rPr lang="en" sz="1800" dirty="0"/>
              <a:t>BY</a:t>
            </a:r>
          </a:p>
          <a:p>
            <a:pPr marL="457200" lvl="0" indent="-381000" rtl="0"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400" dirty="0"/>
              <a:t>no support for atomic operations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1800" dirty="0"/>
              <a:t>if operation fails, changes can still occur</a:t>
            </a:r>
          </a:p>
          <a:p>
            <a:pPr marL="457200" lvl="0" indent="-381000"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400" dirty="0"/>
              <a:t>first think about queries, then about data model</a:t>
            </a:r>
          </a:p>
        </p:txBody>
      </p:sp>
    </p:spTree>
    <p:extLst>
      <p:ext uri="{BB962C8B-B14F-4D97-AF65-F5344CB8AC3E}">
        <p14:creationId xmlns:p14="http://schemas.microsoft.com/office/powerpoint/2010/main" val="27498458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l">
              <a:buNone/>
            </a:pPr>
            <a:r>
              <a:rPr lang="en" dirty="0"/>
              <a:t>Cassandra: Points to Consider</a:t>
            </a:r>
          </a:p>
        </p:txBody>
      </p:sp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400"/>
              <a:t>Cassandra is designed as a distributed database management system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1800"/>
              <a:t>use it when you have a lot of data spread across multiple servers</a:t>
            </a:r>
          </a:p>
          <a:p>
            <a:pPr marL="457200" lvl="0" indent="-381000" rtl="0"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400"/>
              <a:t>Cassandra write performance is always excellent, but read performance depends on write patterns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1800"/>
              <a:t>it is important to spend enough time to design proper schema around the query pattern</a:t>
            </a:r>
          </a:p>
          <a:p>
            <a:pPr marL="457200" lvl="0" indent="-381000" rtl="0"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400"/>
              <a:t>having a high-level understanding of some internals is a plus</a:t>
            </a:r>
          </a:p>
          <a:p>
            <a:pPr marL="914400" lvl="1" indent="-342900"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1800"/>
              <a:t>ensures a design of a strong application built atop Cassandra</a:t>
            </a:r>
          </a:p>
        </p:txBody>
      </p:sp>
    </p:spTree>
    <p:extLst>
      <p:ext uri="{BB962C8B-B14F-4D97-AF65-F5344CB8AC3E}">
        <p14:creationId xmlns:p14="http://schemas.microsoft.com/office/powerpoint/2010/main" val="39561604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Motivation and Function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800"/>
              <a:t>Designed to </a:t>
            </a:r>
            <a:r>
              <a:rPr lang="en" sz="2800" b="1"/>
              <a:t>handle large amount of data</a:t>
            </a:r>
            <a:r>
              <a:rPr lang="en" sz="2800"/>
              <a:t> across multiple servers</a:t>
            </a:r>
          </a:p>
          <a:p>
            <a:pPr marL="457200" lvl="0" indent="-4064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800"/>
              <a:t>There is a </a:t>
            </a:r>
            <a:r>
              <a:rPr lang="en" sz="2800" b="1"/>
              <a:t>lot</a:t>
            </a:r>
            <a:r>
              <a:rPr lang="en" sz="2800"/>
              <a:t> of </a:t>
            </a:r>
            <a:r>
              <a:rPr lang="en" sz="2800" b="1"/>
              <a:t>unorganized</a:t>
            </a:r>
            <a:r>
              <a:rPr lang="en" sz="2800"/>
              <a:t> </a:t>
            </a:r>
            <a:r>
              <a:rPr lang="en" sz="2800" b="1"/>
              <a:t>data</a:t>
            </a:r>
            <a:r>
              <a:rPr lang="en" sz="2800"/>
              <a:t> out there</a:t>
            </a:r>
          </a:p>
          <a:p>
            <a:pPr marL="457200" lvl="0" indent="-4064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800"/>
              <a:t>Easy to </a:t>
            </a:r>
            <a:r>
              <a:rPr lang="en" sz="2800" b="1"/>
              <a:t>implement</a:t>
            </a:r>
            <a:r>
              <a:rPr lang="en" sz="2800"/>
              <a:t> and </a:t>
            </a:r>
            <a:r>
              <a:rPr lang="en" sz="2800" b="1"/>
              <a:t>deploy</a:t>
            </a:r>
          </a:p>
          <a:p>
            <a:pPr marL="457200" lvl="0" indent="-4064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800"/>
              <a:t>Mimics traditional relational database systems, but with </a:t>
            </a:r>
            <a:r>
              <a:rPr lang="en" sz="2800" b="1"/>
              <a:t>triggers</a:t>
            </a:r>
            <a:r>
              <a:rPr lang="en" sz="2800"/>
              <a:t> and </a:t>
            </a:r>
            <a:r>
              <a:rPr lang="en" sz="2800" b="1"/>
              <a:t>lightweight transactions</a:t>
            </a:r>
          </a:p>
          <a:p>
            <a:pPr marL="457200" lvl="0" indent="-4064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800"/>
              <a:t>Raw, simple data structures</a:t>
            </a:r>
          </a:p>
          <a:p>
            <a:endParaRPr lang="en" sz="28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32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647700" indent="-457200">
              <a:buFont typeface="Arial" panose="020B0604020202020204" pitchFamily="34" charset="0"/>
              <a:buChar char="•"/>
            </a:pPr>
            <a:r>
              <a:rPr lang="en-US" dirty="0" err="1"/>
              <a:t>Lakshman</a:t>
            </a:r>
            <a:r>
              <a:rPr lang="en-US" dirty="0"/>
              <a:t>, </a:t>
            </a:r>
            <a:r>
              <a:rPr lang="en-US" dirty="0" err="1"/>
              <a:t>Avinash</a:t>
            </a:r>
            <a:r>
              <a:rPr lang="en-US" dirty="0"/>
              <a:t>, and Prashant Malik. "Cassandra: a decentralized structured storage system." </a:t>
            </a:r>
            <a:r>
              <a:rPr lang="en-US" i="1" dirty="0"/>
              <a:t>ACM SIGOPS Operating Systems Review</a:t>
            </a:r>
            <a:r>
              <a:rPr lang="en-US" dirty="0"/>
              <a:t> 44.2 (2010): 35-40</a:t>
            </a:r>
            <a:r>
              <a:rPr lang="en-US" dirty="0" smtClean="0"/>
              <a:t>.</a:t>
            </a:r>
            <a:endParaRPr lang="en-US" dirty="0"/>
          </a:p>
          <a:p>
            <a:pPr marL="647700" indent="-457200">
              <a:buFont typeface="Arial" panose="020B0604020202020204" pitchFamily="34" charset="0"/>
              <a:buChar char="•"/>
            </a:pPr>
            <a:r>
              <a:rPr lang="en-US" dirty="0"/>
              <a:t>Hewitt, </a:t>
            </a:r>
            <a:r>
              <a:rPr lang="en-US" dirty="0" err="1"/>
              <a:t>Eben</a:t>
            </a:r>
            <a:r>
              <a:rPr lang="en-US" dirty="0"/>
              <a:t>. </a:t>
            </a:r>
            <a:r>
              <a:rPr lang="en-US" i="1" dirty="0"/>
              <a:t>Cassandra: the definitive guide</a:t>
            </a:r>
            <a:r>
              <a:rPr lang="en-US" dirty="0"/>
              <a:t>. O'Reilly Media, 2010</a:t>
            </a:r>
            <a:r>
              <a:rPr lang="en-US" dirty="0" smtClean="0"/>
              <a:t>.</a:t>
            </a:r>
            <a:endParaRPr lang="en-US" dirty="0"/>
          </a:p>
          <a:p>
            <a:pPr marL="6477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www.datastax.com/documentation/cassandra/2.0/cassandra/architecture/architectureTOC.html</a:t>
            </a:r>
            <a:endParaRPr lang="en-US" dirty="0"/>
          </a:p>
          <a:p>
            <a:pPr marL="6477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http://www.slideshare.net/planetcassandra/a-deep-dive-into-understanding-apache-</a:t>
            </a:r>
            <a:r>
              <a:rPr lang="en-US" dirty="0" smtClean="0">
                <a:hlinkClick r:id="rId4"/>
              </a:rPr>
              <a:t>cassandra</a:t>
            </a:r>
            <a:endParaRPr lang="en-US" dirty="0"/>
          </a:p>
          <a:p>
            <a:pPr marL="6477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www.slideshare.net/DataStax/evaluating-apache-cassandra-as-a-cloud-database</a:t>
            </a:r>
            <a:endParaRPr lang="en-US" dirty="0"/>
          </a:p>
          <a:p>
            <a:pPr marL="647700" indent="-457200"/>
            <a:r>
              <a:rPr lang="en-US" dirty="0">
                <a:hlinkClick r:id="rId6"/>
              </a:rPr>
              <a:t>http://planetcassandra.org/functional-use-cases</a:t>
            </a:r>
            <a:r>
              <a:rPr lang="en-US" dirty="0" smtClean="0">
                <a:hlinkClick r:id="rId6"/>
              </a:rPr>
              <a:t>/</a:t>
            </a:r>
            <a:endParaRPr lang="en-US" dirty="0"/>
          </a:p>
          <a:p>
            <a:pPr marL="647700" indent="-457200"/>
            <a:r>
              <a:rPr lang="en-US" dirty="0">
                <a:hlinkClick r:id="rId7"/>
              </a:rPr>
              <a:t>http://marsmedia.info/en/cassandra-pros-cons-and-</a:t>
            </a:r>
            <a:r>
              <a:rPr lang="en-US" dirty="0" smtClean="0">
                <a:hlinkClick r:id="rId7"/>
              </a:rPr>
              <a:t>model.php</a:t>
            </a:r>
            <a:endParaRPr lang="en-US" dirty="0"/>
          </a:p>
          <a:p>
            <a:pPr marL="647700" indent="-457200"/>
            <a:r>
              <a:rPr lang="en-US" dirty="0">
                <a:hlinkClick r:id="rId8"/>
              </a:rPr>
              <a:t>http://www.slideshare.net/adrianco/migrating-netflix-from-oracle-to-global-</a:t>
            </a:r>
            <a:r>
              <a:rPr lang="en-US" dirty="0" smtClean="0">
                <a:hlinkClick r:id="rId8"/>
              </a:rPr>
              <a:t>cassandra</a:t>
            </a:r>
            <a:endParaRPr lang="en-US" dirty="0"/>
          </a:p>
          <a:p>
            <a:pPr marL="647700" indent="-457200"/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wiki.apache.org/cassandra/CassandraLimitations</a:t>
            </a:r>
            <a:endParaRPr lang="en-US" dirty="0" smtClean="0"/>
          </a:p>
          <a:p>
            <a:pPr marL="6477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15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Availability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97417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i="1"/>
              <a:t>“There is no such thing as standby infrastructure: there is stuff you always use and stuff that won’t work when you need it.”</a:t>
            </a:r>
            <a:r>
              <a:rPr lang="en" sz="2400"/>
              <a:t>		</a:t>
            </a:r>
            <a:r>
              <a:rPr lang="en" sz="1800"/>
              <a:t>-Ben Black, Founder, Boundary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051037" y="2437948"/>
            <a:ext cx="5041925" cy="249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General Design Features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592500" y="1063375"/>
            <a:ext cx="7959000" cy="370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dirty="0"/>
              <a:t>Emphasis on </a:t>
            </a:r>
            <a:r>
              <a:rPr lang="en" sz="1800" b="1" dirty="0"/>
              <a:t>performance</a:t>
            </a:r>
            <a:r>
              <a:rPr lang="en" sz="1800" dirty="0"/>
              <a:t> over analysis</a:t>
            </a:r>
          </a:p>
          <a:p>
            <a:pPr marL="457200" lvl="0" indent="-3429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Still has support for analysis tools such as Hadoop</a:t>
            </a:r>
          </a:p>
          <a:p>
            <a:endParaRPr lang="en" sz="1800" dirty="0"/>
          </a:p>
          <a:p>
            <a:pPr lvl="0" rtl="0">
              <a:buNone/>
            </a:pPr>
            <a:r>
              <a:rPr lang="en" sz="1800" b="1" dirty="0"/>
              <a:t>Organization</a:t>
            </a:r>
          </a:p>
          <a:p>
            <a:pPr marL="457200" lvl="0" indent="-3429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Rows are organized into tables</a:t>
            </a:r>
          </a:p>
          <a:p>
            <a:pPr marL="457200" lvl="0" indent="-3429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First component of a table’s primary key is the partition key</a:t>
            </a:r>
          </a:p>
          <a:p>
            <a:pPr marL="457200" lvl="0" indent="-3429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Rows are clustered by the remaining columns of the key</a:t>
            </a:r>
          </a:p>
          <a:p>
            <a:pPr marL="457200" lvl="0" indent="-3429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Columns may be indexed separately from the primary key</a:t>
            </a:r>
          </a:p>
          <a:p>
            <a:pPr marL="457200" lvl="0" indent="-3429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Tables may be created, dropped, altered at runtime without blocking queries</a:t>
            </a:r>
          </a:p>
          <a:p>
            <a:pPr lvl="0" rtl="0">
              <a:buNone/>
            </a:pPr>
            <a:r>
              <a:rPr lang="en" sz="1800" b="1" dirty="0"/>
              <a:t>Language</a:t>
            </a:r>
          </a:p>
          <a:p>
            <a:pPr marL="457200" lvl="0" indent="-3429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CQL (Cassandra Query Language) introduced, similar to SQL (flattened learning curve)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13.8|1.3|0.7|7|12.6|1.1|0.6|5|1.5|1.3|8.4|4.8|6|1.5|5.4|5.3|4.5|5.7|0.8|1|3|6.6|24.3|14.1|2.6"/>
</p:tagLst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3133</Words>
  <Application>Microsoft Office PowerPoint</Application>
  <PresentationFormat>On-screen Show (16:9)</PresentationFormat>
  <Paragraphs>545</Paragraphs>
  <Slides>71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9" baseType="lpstr">
      <vt:lpstr>MS PGothic</vt:lpstr>
      <vt:lpstr>Arial</vt:lpstr>
      <vt:lpstr>Calibri</vt:lpstr>
      <vt:lpstr>Courier New</vt:lpstr>
      <vt:lpstr>Georgia</vt:lpstr>
      <vt:lpstr>Tahoma</vt:lpstr>
      <vt:lpstr>Times New Roman</vt:lpstr>
      <vt:lpstr>light-gradient</vt:lpstr>
      <vt:lpstr>PowerPoint Presentation</vt:lpstr>
      <vt:lpstr>Outline</vt:lpstr>
      <vt:lpstr>Cassandra Background</vt:lpstr>
      <vt:lpstr>What is Cassandra?</vt:lpstr>
      <vt:lpstr>The ideal database foundation for today’s modern applications</vt:lpstr>
      <vt:lpstr>History of Cassandra</vt:lpstr>
      <vt:lpstr>Motivation and Function</vt:lpstr>
      <vt:lpstr>Availability</vt:lpstr>
      <vt:lpstr>General Design Features</vt:lpstr>
      <vt:lpstr>Peer to Peer Cluster</vt:lpstr>
      <vt:lpstr>Fault Tolerance/Durability</vt:lpstr>
      <vt:lpstr>Fault Tolerance/Durability</vt:lpstr>
      <vt:lpstr>Performance</vt:lpstr>
      <vt:lpstr>Scalability</vt:lpstr>
      <vt:lpstr>Comparisons</vt:lpstr>
      <vt:lpstr>Cassandra Use Cases</vt:lpstr>
      <vt:lpstr>Netflix</vt:lpstr>
      <vt:lpstr>Netflix: Why Cassandra</vt:lpstr>
      <vt:lpstr>Spotify</vt:lpstr>
      <vt:lpstr>Spotify: Why Cassandra</vt:lpstr>
      <vt:lpstr>Spotify: Why Cassandra</vt:lpstr>
      <vt:lpstr>Hulu</vt:lpstr>
      <vt:lpstr>Hulu: Why Cassandra</vt:lpstr>
      <vt:lpstr>Reasons for Choosing Cassandra</vt:lpstr>
      <vt:lpstr>CAP Theorem</vt:lpstr>
      <vt:lpstr>Eventual Consistency</vt:lpstr>
      <vt:lpstr>Cassandra’s Data Model</vt:lpstr>
      <vt:lpstr>Key-Value Model</vt:lpstr>
      <vt:lpstr>Cassandra Row</vt:lpstr>
      <vt:lpstr>PowerPoint Presentation</vt:lpstr>
      <vt:lpstr>Column names storing values</vt:lpstr>
      <vt:lpstr>PowerPoint Presentation</vt:lpstr>
      <vt:lpstr>Comparing Cassandra (C*) and RDBMS</vt:lpstr>
      <vt:lpstr>Cassandra Query Language - CQL</vt:lpstr>
      <vt:lpstr>Cassandra Query Language - CQL</vt:lpstr>
      <vt:lpstr>Cassandra Query Language - CQL</vt:lpstr>
      <vt:lpstr>Cassandra Query Language - CQL</vt:lpstr>
      <vt:lpstr>Cassandra Architecture</vt:lpstr>
      <vt:lpstr>Cassandra Architecture Overview</vt:lpstr>
      <vt:lpstr>Transparent Elasticity</vt:lpstr>
      <vt:lpstr>Transparent Scalability</vt:lpstr>
      <vt:lpstr>High Availability</vt:lpstr>
      <vt:lpstr>Multi-Geography/Zone Aware</vt:lpstr>
      <vt:lpstr>Data Redundancy</vt:lpstr>
      <vt:lpstr>Partitioning</vt:lpstr>
      <vt:lpstr>PowerPoint Presentation</vt:lpstr>
      <vt:lpstr>Gossip Protocols</vt:lpstr>
      <vt:lpstr>Failure Detection</vt:lpstr>
      <vt:lpstr>Write Operation Stages</vt:lpstr>
      <vt:lpstr>Write Operations</vt:lpstr>
      <vt:lpstr>Write Operations</vt:lpstr>
      <vt:lpstr>Consistency</vt:lpstr>
      <vt:lpstr>Write Consistency (ONE)</vt:lpstr>
      <vt:lpstr>Write Consistency (QUORUM)</vt:lpstr>
      <vt:lpstr>Write Operations: Hinted Handoff</vt:lpstr>
      <vt:lpstr>Hinted Handoff</vt:lpstr>
      <vt:lpstr>Delete Operations</vt:lpstr>
      <vt:lpstr>Compaction</vt:lpstr>
      <vt:lpstr>Compaction</vt:lpstr>
      <vt:lpstr>Anti-Entropy</vt:lpstr>
      <vt:lpstr>Merkle Tree</vt:lpstr>
      <vt:lpstr>Read Operations</vt:lpstr>
      <vt:lpstr>Read Repair</vt:lpstr>
      <vt:lpstr>Read Operations: Bloom Filters</vt:lpstr>
      <vt:lpstr>Read</vt:lpstr>
      <vt:lpstr>Cassandra: Conclusion</vt:lpstr>
      <vt:lpstr>Cassandra Advantages</vt:lpstr>
      <vt:lpstr>Cassandra Weaknesses</vt:lpstr>
      <vt:lpstr>Cassandra: Points to Consider</vt:lpstr>
      <vt:lpstr>Questions?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Shashank Shekhar</dc:creator>
  <cp:lastModifiedBy>Mukesh Kumar</cp:lastModifiedBy>
  <cp:revision>115</cp:revision>
  <dcterms:modified xsi:type="dcterms:W3CDTF">2016-08-24T04:23:35Z</dcterms:modified>
</cp:coreProperties>
</file>