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 Light"/>
      <p:regular r:id="rId17"/>
      <p:bold r:id="rId18"/>
      <p:italic r:id="rId19"/>
      <p:boldItalic r:id="rId20"/>
    </p:embeddedFont>
    <p:embeddedFont>
      <p:font typeface="EB Garamond Regular"/>
      <p:bold r:id="rId21"/>
      <p:boldItalic r:id="rId22"/>
    </p:embeddedFont>
    <p:embeddedFont>
      <p:font typeface="Comfortaa"/>
      <p:regular r:id="rId23"/>
      <p:bold r:id="rId24"/>
    </p:embeddedFont>
    <p:embeddedFont>
      <p:font typeface="DM Serif Display"/>
      <p:regular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Italic.fntdata"/><Relationship Id="rId22" Type="http://schemas.openxmlformats.org/officeDocument/2006/relationships/font" Target="fonts/EBGaramondRegular-boldItalic.fntdata"/><Relationship Id="rId21" Type="http://schemas.openxmlformats.org/officeDocument/2006/relationships/font" Target="fonts/EBGaramondRegular-bold.fntdata"/><Relationship Id="rId24" Type="http://schemas.openxmlformats.org/officeDocument/2006/relationships/font" Target="fonts/Comfortaa-bold.fntdata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erifDisplay-italic.fntdata"/><Relationship Id="rId25" Type="http://schemas.openxmlformats.org/officeDocument/2006/relationships/font" Target="fonts/DMSerif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Light-regular.fntdata"/><Relationship Id="rId16" Type="http://schemas.openxmlformats.org/officeDocument/2006/relationships/font" Target="fonts/PlayfairDisplay-boldItalic.fntdata"/><Relationship Id="rId19" Type="http://schemas.openxmlformats.org/officeDocument/2006/relationships/font" Target="fonts/MontserratLight-italic.fntdata"/><Relationship Id="rId18" Type="http://schemas.openxmlformats.org/officeDocument/2006/relationships/font" Target="fonts/Montserrat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951c966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b951c96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b951c966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b951c966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b951c966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b951c966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951c966e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951c966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b951c966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b951c966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951c966e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951c966e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Adjustable</a:t>
            </a:r>
            <a:r>
              <a:rPr lang="en"/>
              <a:t> stand so your product doesn’t touch the floor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9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104775" y="-114300"/>
            <a:ext cx="9353700" cy="5353200"/>
          </a:xfrm>
          <a:prstGeom prst="rect">
            <a:avLst/>
          </a:prstGeom>
          <a:solidFill>
            <a:srgbClr val="EEEEEE">
              <a:alpha val="58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-104775" y="-74200"/>
            <a:ext cx="3000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>
                <a:solidFill>
                  <a:srgbClr val="C3C2C2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深圳</a:t>
            </a:r>
            <a:endParaRPr sz="17000">
              <a:solidFill>
                <a:srgbClr val="C3C2C2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50">
                <a:solidFill>
                  <a:srgbClr val="3C40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Shen</a:t>
            </a:r>
            <a:r>
              <a:rPr b="1" lang="en" sz="300">
                <a:solidFill>
                  <a:srgbClr val="3C40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</a:t>
            </a:r>
            <a:r>
              <a:rPr lang="en" sz="200">
                <a:solidFill>
                  <a:srgbClr val="3C40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fucking</a:t>
            </a:r>
            <a:r>
              <a:rPr lang="en" sz="300">
                <a:solidFill>
                  <a:srgbClr val="3C40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sz="900">
                <a:solidFill>
                  <a:srgbClr val="3C40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</a:t>
            </a:r>
            <a:r>
              <a:rPr b="1" lang="en" sz="5450">
                <a:solidFill>
                  <a:srgbClr val="3C404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zhen</a:t>
            </a:r>
            <a:endParaRPr b="1" sz="9600">
              <a:solidFill>
                <a:srgbClr val="3C404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072000" y="2376950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50">
                <a:solidFill>
                  <a:srgbClr val="494949"/>
                </a:solidFill>
                <a:latin typeface="Courier New"/>
                <a:ea typeface="Courier New"/>
                <a:cs typeface="Courier New"/>
                <a:sym typeface="Courier New"/>
              </a:rPr>
              <a:t>shen·jen</a:t>
            </a:r>
            <a:endParaRPr sz="1300">
              <a:solidFill>
                <a:srgbClr val="494949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243400" y="2968850"/>
            <a:ext cx="465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4043"/>
                </a:solidFill>
                <a:latin typeface="Comfortaa"/>
                <a:ea typeface="Comfortaa"/>
                <a:cs typeface="Comfortaa"/>
                <a:sym typeface="Comfortaa"/>
              </a:rPr>
              <a:t>Chris Bruinsma, Ruben Pascual-Gomez, Leann Kuchler, Sherry Kou</a:t>
            </a:r>
            <a:endParaRPr b="1" sz="1000">
              <a:solidFill>
                <a:srgbClr val="3C40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2362200" y="2962275"/>
            <a:ext cx="4340100" cy="1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350" y="205450"/>
            <a:ext cx="7273297" cy="51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-104775" y="-114300"/>
            <a:ext cx="7200900" cy="1352700"/>
          </a:xfrm>
          <a:prstGeom prst="rect">
            <a:avLst/>
          </a:prstGeom>
          <a:solidFill>
            <a:srgbClr val="EEEEEE">
              <a:alpha val="58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-742950" y="-381000"/>
            <a:ext cx="300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solidFill>
                  <a:srgbClr val="3C40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01</a:t>
            </a:r>
            <a:endParaRPr>
              <a:solidFill>
                <a:srgbClr val="3C4043"/>
              </a:solidFill>
            </a:endParaRPr>
          </a:p>
        </p:txBody>
      </p:sp>
      <p:cxnSp>
        <p:nvCxnSpPr>
          <p:cNvPr id="68" name="Google Shape;68;p14"/>
          <p:cNvCxnSpPr/>
          <p:nvPr/>
        </p:nvCxnSpPr>
        <p:spPr>
          <a:xfrm flipH="1" rot="10800000">
            <a:off x="3990975" y="564900"/>
            <a:ext cx="5273700" cy="66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>
            <a:alpha val="58660"/>
          </a:srgbClr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4572000" y="1639425"/>
            <a:ext cx="5886300" cy="2475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66725" y="971550"/>
            <a:ext cx="3419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layfair Display"/>
                <a:ea typeface="Playfair Display"/>
                <a:cs typeface="Playfair Display"/>
                <a:sym typeface="Playfair Display"/>
              </a:rPr>
              <a:t>What is it?</a:t>
            </a:r>
            <a:endParaRPr b="1"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It’s a </a:t>
            </a:r>
            <a:r>
              <a:rPr lang="en">
                <a:solidFill>
                  <a:schemeClr val="lt2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mirror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but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just a </a:t>
            </a:r>
            <a:r>
              <a:rPr lang="en">
                <a:solidFill>
                  <a:schemeClr val="lt2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mirror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It’s a visual closet, a clothes organizer, your personal styler and more.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14900" y="1925250"/>
            <a:ext cx="3800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layfair Display"/>
                <a:ea typeface="Playfair Display"/>
                <a:cs typeface="Playfair Display"/>
                <a:sym typeface="Playfair Display"/>
              </a:rPr>
              <a:t>Why do you need it?</a:t>
            </a:r>
            <a:endParaRPr b="1"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!Naked is your </a:t>
            </a:r>
            <a:r>
              <a:rPr lang="en">
                <a:solidFill>
                  <a:schemeClr val="lt2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real friend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and won’t let you go out of the house looking terrible.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-38100" y="3305175"/>
            <a:ext cx="5562600" cy="1838400"/>
          </a:xfrm>
          <a:prstGeom prst="rect">
            <a:avLst/>
          </a:prstGeom>
          <a:solidFill>
            <a:srgbClr val="3C40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205250" y="1468563"/>
            <a:ext cx="733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205250" y="1468563"/>
            <a:ext cx="733500" cy="685800"/>
          </a:xfrm>
          <a:prstGeom prst="rect">
            <a:avLst/>
          </a:prstGeom>
          <a:solidFill>
            <a:srgbClr val="EEEEEE">
              <a:alpha val="58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5"/>
          <p:cNvGrpSpPr/>
          <p:nvPr/>
        </p:nvGrpSpPr>
        <p:grpSpPr>
          <a:xfrm>
            <a:off x="4270761" y="1514554"/>
            <a:ext cx="599965" cy="574285"/>
            <a:chOff x="-49786250" y="2316650"/>
            <a:chExt cx="300900" cy="299450"/>
          </a:xfrm>
        </p:grpSpPr>
        <p:sp>
          <p:nvSpPr>
            <p:cNvPr id="80" name="Google Shape;80;p15"/>
            <p:cNvSpPr/>
            <p:nvPr/>
          </p:nvSpPr>
          <p:spPr>
            <a:xfrm>
              <a:off x="-49746875" y="2316650"/>
              <a:ext cx="217400" cy="299450"/>
            </a:xfrm>
            <a:custGeom>
              <a:rect b="b" l="l" r="r" t="t"/>
              <a:pathLst>
                <a:path extrusionOk="0" h="11978" w="8696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49786250" y="2422325"/>
              <a:ext cx="36250" cy="17350"/>
            </a:xfrm>
            <a:custGeom>
              <a:rect b="b" l="l" r="r" t="t"/>
              <a:pathLst>
                <a:path extrusionOk="0" h="694" w="145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-49783900" y="2362475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-49783900" y="2468800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-495208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49519250" y="2362475"/>
              <a:ext cx="31525" cy="31325"/>
            </a:xfrm>
            <a:custGeom>
              <a:rect b="b" l="l" r="r" t="t"/>
              <a:pathLst>
                <a:path extrusionOk="0" h="1253" w="1261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49519250" y="2468800"/>
              <a:ext cx="31525" cy="30150"/>
            </a:xfrm>
            <a:custGeom>
              <a:rect b="b" l="l" r="r" t="t"/>
              <a:pathLst>
                <a:path extrusionOk="0" h="1206" w="1261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5"/>
          <p:cNvSpPr/>
          <p:nvPr/>
        </p:nvSpPr>
        <p:spPr>
          <a:xfrm>
            <a:off x="790575" y="3867075"/>
            <a:ext cx="5886300" cy="2475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>
            <a:alpha val="58660"/>
          </a:srgbClr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-38100" y="-38100"/>
            <a:ext cx="4533900" cy="5238900"/>
          </a:xfrm>
          <a:prstGeom prst="rect">
            <a:avLst/>
          </a:prstGeom>
          <a:solidFill>
            <a:srgbClr val="3C40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52425" y="432150"/>
            <a:ext cx="38481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What does it do?</a:t>
            </a:r>
            <a:endParaRPr b="1" sz="16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-"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Allows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you to </a:t>
            </a: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try on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clothes without actually 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putting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them on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-"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Organizes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your clothes by color and material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-"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Keeps information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like the brand, date of purchase, washing instruction, and carbon-footprint for each clothes piece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-"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Gives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you outfit </a:t>
            </a: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suggestions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according to weather and occasion 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-"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Displays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weather forecast, calendar, and notes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876800" y="432150"/>
            <a:ext cx="3771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layfair Display"/>
                <a:ea typeface="Playfair Display"/>
                <a:cs typeface="Playfair Display"/>
                <a:sym typeface="Playfair Display"/>
              </a:rPr>
              <a:t>How to use it?</a:t>
            </a:r>
            <a:endParaRPr b="1"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Simply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hold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your new purchase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clothes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 front and !Naked will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3D scan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the piece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Scan the tag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enter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clothes information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 can also add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additional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notes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to each clothes piece through the !Naked App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Stand in front of mirror and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gesture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swipe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for outfit choices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2066925" y="3790800"/>
            <a:ext cx="7200900" cy="1352700"/>
          </a:xfrm>
          <a:prstGeom prst="rect">
            <a:avLst/>
          </a:prstGeom>
          <a:solidFill>
            <a:srgbClr val="EEEEEE">
              <a:alpha val="58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5905500" y="2409825"/>
            <a:ext cx="300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solidFill>
                  <a:srgbClr val="3C40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02</a:t>
            </a:r>
            <a:endParaRPr>
              <a:solidFill>
                <a:srgbClr val="3C4043"/>
              </a:solidFill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 flipH="1" rot="10800000">
            <a:off x="0" y="4406700"/>
            <a:ext cx="5273700" cy="66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7"/>
          <p:cNvSpPr txBox="1"/>
          <p:nvPr/>
        </p:nvSpPr>
        <p:spPr>
          <a:xfrm>
            <a:off x="1019100" y="1512675"/>
            <a:ext cx="6448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" sz="5000">
                <a:latin typeface="Montserrat Light"/>
                <a:ea typeface="Montserrat Light"/>
                <a:cs typeface="Montserrat Light"/>
                <a:sym typeface="Montserrat Light"/>
              </a:rPr>
              <a:t>i</a:t>
            </a:r>
            <a:r>
              <a:rPr lang="en" sz="5000">
                <a:latin typeface="Montserrat Light"/>
                <a:ea typeface="Montserrat Light"/>
                <a:cs typeface="Montserrat Light"/>
                <a:sym typeface="Montserrat Light"/>
              </a:rPr>
              <a:t> ’ m C l e a n</a:t>
            </a:r>
            <a:endParaRPr sz="5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-47625" y="4051275"/>
            <a:ext cx="162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iLawSuitBecause,Apple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>
            <a:alpha val="58660"/>
          </a:srgbClr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3552750" y="2858625"/>
            <a:ext cx="5886300" cy="2475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833850" y="3134925"/>
            <a:ext cx="3800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layfair Display"/>
                <a:ea typeface="Playfair Display"/>
                <a:cs typeface="Playfair Display"/>
                <a:sym typeface="Playfair Display"/>
              </a:rPr>
              <a:t>Why do you need it?</a:t>
            </a:r>
            <a:endParaRPr b="1"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After a long day grinding, dance mindlessly to your jam while taking a </a:t>
            </a:r>
            <a:r>
              <a:rPr lang="en">
                <a:solidFill>
                  <a:schemeClr val="lt2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much</a:t>
            </a:r>
            <a:r>
              <a:rPr lang="en">
                <a:solidFill>
                  <a:schemeClr val="lt2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needed shower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-219075" y="-238125"/>
            <a:ext cx="5562600" cy="2852700"/>
          </a:xfrm>
          <a:prstGeom prst="rect">
            <a:avLst/>
          </a:prstGeom>
          <a:solidFill>
            <a:srgbClr val="3C40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8072400" y="2449113"/>
            <a:ext cx="733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8072400" y="2449113"/>
            <a:ext cx="733500" cy="685800"/>
          </a:xfrm>
          <a:prstGeom prst="rect">
            <a:avLst/>
          </a:prstGeom>
          <a:solidFill>
            <a:srgbClr val="EEEEEE">
              <a:alpha val="58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276600" y="-598875"/>
            <a:ext cx="6714900" cy="1522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61950" y="1011550"/>
            <a:ext cx="3419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What is it?</a:t>
            </a:r>
            <a:endParaRPr b="1" sz="16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The ultimate </a:t>
            </a:r>
            <a:r>
              <a:rPr lang="en">
                <a:solidFill>
                  <a:schemeClr val="dk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shower caddy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for the ideal college dorm life.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8141530" y="2614576"/>
            <a:ext cx="595222" cy="495641"/>
          </a:xfrm>
          <a:custGeom>
            <a:rect b="b" l="l" r="r" t="t"/>
            <a:pathLst>
              <a:path extrusionOk="0" h="11993" w="12098">
                <a:moveTo>
                  <a:pt x="9042" y="4337"/>
                </a:moveTo>
                <a:lnTo>
                  <a:pt x="10208" y="4935"/>
                </a:lnTo>
                <a:lnTo>
                  <a:pt x="8695" y="4935"/>
                </a:lnTo>
                <a:lnTo>
                  <a:pt x="9042" y="4337"/>
                </a:lnTo>
                <a:close/>
                <a:moveTo>
                  <a:pt x="5167" y="1753"/>
                </a:moveTo>
                <a:lnTo>
                  <a:pt x="7593" y="5534"/>
                </a:lnTo>
                <a:lnTo>
                  <a:pt x="7026" y="6574"/>
                </a:lnTo>
                <a:lnTo>
                  <a:pt x="5356" y="4022"/>
                </a:lnTo>
                <a:lnTo>
                  <a:pt x="5167" y="1753"/>
                </a:lnTo>
                <a:close/>
                <a:moveTo>
                  <a:pt x="9105" y="5629"/>
                </a:moveTo>
                <a:lnTo>
                  <a:pt x="8664" y="9189"/>
                </a:lnTo>
                <a:lnTo>
                  <a:pt x="7435" y="7298"/>
                </a:lnTo>
                <a:cubicBezTo>
                  <a:pt x="7593" y="7015"/>
                  <a:pt x="8223" y="5849"/>
                  <a:pt x="8349" y="5629"/>
                </a:cubicBezTo>
                <a:close/>
                <a:moveTo>
                  <a:pt x="3088" y="1753"/>
                </a:moveTo>
                <a:lnTo>
                  <a:pt x="8034" y="9504"/>
                </a:lnTo>
                <a:lnTo>
                  <a:pt x="3623" y="7834"/>
                </a:lnTo>
                <a:lnTo>
                  <a:pt x="3088" y="1753"/>
                </a:lnTo>
                <a:close/>
                <a:moveTo>
                  <a:pt x="1355" y="9378"/>
                </a:moveTo>
                <a:lnTo>
                  <a:pt x="4096" y="10134"/>
                </a:lnTo>
                <a:lnTo>
                  <a:pt x="4757" y="11268"/>
                </a:lnTo>
                <a:lnTo>
                  <a:pt x="2773" y="11268"/>
                </a:lnTo>
                <a:lnTo>
                  <a:pt x="1355" y="9378"/>
                </a:lnTo>
                <a:close/>
                <a:moveTo>
                  <a:pt x="4064" y="8748"/>
                </a:moveTo>
                <a:lnTo>
                  <a:pt x="8380" y="10354"/>
                </a:lnTo>
                <a:lnTo>
                  <a:pt x="7971" y="11268"/>
                </a:lnTo>
                <a:lnTo>
                  <a:pt x="5545" y="11268"/>
                </a:lnTo>
                <a:cubicBezTo>
                  <a:pt x="5387" y="10984"/>
                  <a:pt x="4253" y="9063"/>
                  <a:pt x="4064" y="8748"/>
                </a:cubicBezTo>
                <a:close/>
                <a:moveTo>
                  <a:pt x="2485" y="1"/>
                </a:moveTo>
                <a:cubicBezTo>
                  <a:pt x="2453" y="1"/>
                  <a:pt x="2422" y="7"/>
                  <a:pt x="2394" y="21"/>
                </a:cubicBezTo>
                <a:cubicBezTo>
                  <a:pt x="2237" y="52"/>
                  <a:pt x="2174" y="210"/>
                  <a:pt x="2174" y="367"/>
                </a:cubicBezTo>
                <a:cubicBezTo>
                  <a:pt x="2930" y="8527"/>
                  <a:pt x="2836" y="8117"/>
                  <a:pt x="2930" y="8243"/>
                </a:cubicBezTo>
                <a:lnTo>
                  <a:pt x="3497" y="9252"/>
                </a:lnTo>
                <a:lnTo>
                  <a:pt x="473" y="8432"/>
                </a:lnTo>
                <a:cubicBezTo>
                  <a:pt x="437" y="8425"/>
                  <a:pt x="402" y="8422"/>
                  <a:pt x="368" y="8422"/>
                </a:cubicBezTo>
                <a:cubicBezTo>
                  <a:pt x="249" y="8422"/>
                  <a:pt x="143" y="8468"/>
                  <a:pt x="95" y="8590"/>
                </a:cubicBezTo>
                <a:cubicBezTo>
                  <a:pt x="0" y="8716"/>
                  <a:pt x="0" y="8874"/>
                  <a:pt x="95" y="9000"/>
                </a:cubicBezTo>
                <a:lnTo>
                  <a:pt x="2205" y="11835"/>
                </a:lnTo>
                <a:cubicBezTo>
                  <a:pt x="2300" y="11898"/>
                  <a:pt x="2363" y="11993"/>
                  <a:pt x="2489" y="11993"/>
                </a:cubicBezTo>
                <a:lnTo>
                  <a:pt x="8128" y="11993"/>
                </a:lnTo>
                <a:cubicBezTo>
                  <a:pt x="8223" y="11993"/>
                  <a:pt x="8380" y="11898"/>
                  <a:pt x="8443" y="11772"/>
                </a:cubicBezTo>
                <a:lnTo>
                  <a:pt x="9137" y="10354"/>
                </a:lnTo>
                <a:cubicBezTo>
                  <a:pt x="9137" y="10323"/>
                  <a:pt x="9168" y="10291"/>
                  <a:pt x="9168" y="10260"/>
                </a:cubicBezTo>
                <a:lnTo>
                  <a:pt x="9735" y="5629"/>
                </a:lnTo>
                <a:lnTo>
                  <a:pt x="11657" y="5629"/>
                </a:lnTo>
                <a:cubicBezTo>
                  <a:pt x="11814" y="5629"/>
                  <a:pt x="11972" y="5534"/>
                  <a:pt x="12003" y="5377"/>
                </a:cubicBezTo>
                <a:cubicBezTo>
                  <a:pt x="12098" y="5219"/>
                  <a:pt x="12003" y="4998"/>
                  <a:pt x="11846" y="4967"/>
                </a:cubicBezTo>
                <a:lnTo>
                  <a:pt x="9042" y="3549"/>
                </a:lnTo>
                <a:cubicBezTo>
                  <a:pt x="9001" y="3533"/>
                  <a:pt x="8954" y="3525"/>
                  <a:pt x="8906" y="3525"/>
                </a:cubicBezTo>
                <a:cubicBezTo>
                  <a:pt x="8767" y="3525"/>
                  <a:pt x="8616" y="3590"/>
                  <a:pt x="8569" y="3707"/>
                </a:cubicBezTo>
                <a:lnTo>
                  <a:pt x="7908" y="4841"/>
                </a:lnTo>
                <a:lnTo>
                  <a:pt x="4915" y="178"/>
                </a:lnTo>
                <a:cubicBezTo>
                  <a:pt x="4866" y="80"/>
                  <a:pt x="4740" y="1"/>
                  <a:pt x="4627" y="1"/>
                </a:cubicBezTo>
                <a:cubicBezTo>
                  <a:pt x="4595" y="1"/>
                  <a:pt x="4564" y="7"/>
                  <a:pt x="4537" y="21"/>
                </a:cubicBezTo>
                <a:cubicBezTo>
                  <a:pt x="4411" y="52"/>
                  <a:pt x="4285" y="210"/>
                  <a:pt x="4285" y="367"/>
                </a:cubicBezTo>
                <a:lnTo>
                  <a:pt x="4505" y="2762"/>
                </a:lnTo>
                <a:lnTo>
                  <a:pt x="2804" y="178"/>
                </a:lnTo>
                <a:cubicBezTo>
                  <a:pt x="2730" y="80"/>
                  <a:pt x="2599" y="1"/>
                  <a:pt x="2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>
            <a:alpha val="58660"/>
          </a:srgbClr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-57150" y="-1133475"/>
            <a:ext cx="4533900" cy="5238900"/>
          </a:xfrm>
          <a:prstGeom prst="rect">
            <a:avLst/>
          </a:prstGeom>
          <a:solidFill>
            <a:srgbClr val="3C40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333375" y="318825"/>
            <a:ext cx="3848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What does it do?</a:t>
            </a:r>
            <a:endParaRPr b="1" sz="16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-"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Auto dispense 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your shower products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-"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Plays 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music through the waterproof bluetooth speaker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-"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Waterproof </a:t>
            </a: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touchscreen</a:t>
            </a:r>
            <a:endParaRPr b="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-"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Can </a:t>
            </a: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stick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to any walls and </a:t>
            </a: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hook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on any size of rod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-"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Includes an adjustable </a:t>
            </a: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stand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-"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 customizable compartments</a:t>
            </a:r>
            <a:endParaRPr b="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800600" y="2013300"/>
            <a:ext cx="3771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layfair Display"/>
                <a:ea typeface="Playfair Display"/>
                <a:cs typeface="Playfair Display"/>
                <a:sym typeface="Playfair Display"/>
              </a:rPr>
              <a:t>How to use it?</a:t>
            </a:r>
            <a:endParaRPr b="1"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your hand under the caddy and i’mClean will dispense the right product according to your personalized shower routine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the touchscreen or use a programmed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gesture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to play music, podcasts, or any show you enjoy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