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unknown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3" r:id="rId21"/>
    <p:sldId id="262" r:id="rId22"/>
    <p:sldId id="264" r:id="rId23"/>
    <p:sldId id="265" r:id="rId24"/>
    <p:sldId id="266" r:id="rId25"/>
    <p:sldId id="267" r:id="rId26"/>
    <p:sldId id="269" r:id="rId27"/>
    <p:sldId id="268" r:id="rId28"/>
    <p:sldId id="270" r:id="rId29"/>
    <p:sldId id="272" r:id="rId30"/>
    <p:sldId id="275" r:id="rId31"/>
    <p:sldId id="271" r:id="rId32"/>
    <p:sldId id="273" r:id="rId33"/>
    <p:sldId id="274" r:id="rId34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884254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602378467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bong/AppData/Roaming/PolarisOffice/ETemp/13452_7166376/fImage688425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1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bong/AppData/Roaming/PolarisOffice/ETemp/13452_7166376/fImage236023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4/11/2018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1343312141.jpeg"></Relationship><Relationship Id="rId2" Type="http://schemas.openxmlformats.org/officeDocument/2006/relationships/image" Target="../media/fImage136791248467.jpeg"></Relationship><Relationship Id="rId3" Type="http://schemas.openxmlformats.org/officeDocument/2006/relationships/image" Target="../media/fImage143221256334.jpe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1650811241.jpeg"></Relationship><Relationship Id="rId2" Type="http://schemas.openxmlformats.org/officeDocument/2006/relationships/image" Target="../media/fImage159961138467.jpeg"></Relationship><Relationship Id="rId3" Type="http://schemas.openxmlformats.org/officeDocument/2006/relationships/image" Target="../media/fImage199311156334.jpeg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6691916500.jpeg"></Relationship><Relationship Id="rId3" Type="http://schemas.openxmlformats.org/officeDocument/2006/relationships/image" Target="../media/fImage200811929169.jpeg"></Relationship><Relationship Id="rId4" Type="http://schemas.openxmlformats.org/officeDocument/2006/relationships/image" Target="../media/fImage240411935724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231861478.png"></Relationship><Relationship Id="rId3" Type="http://schemas.openxmlformats.org/officeDocument/2006/relationships/image" Target="../media/fImage67352209935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988210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755211446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4472045705.png"></Relationship><Relationship Id="rId3" Type="http://schemas.openxmlformats.org/officeDocument/2006/relationships/image" Target="../media/fImage159962128145.jpe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3854446334.png"></Relationship><Relationship Id="rId2" Type="http://schemas.openxmlformats.org/officeDocument/2006/relationships/audio" Target="../media/media1209552.wav"></Relationship><Relationship Id="rId3" Type="http://schemas.microsoft.com/office/2007/relationships/media" Target="../media/media1209552.wav"></Relationship><Relationship Id="rId4" Type="http://schemas.openxmlformats.org/officeDocument/2006/relationships/image" Target="../media/fImage65769586500.jpeg"></Relationship><Relationship Id="rId5" Type="http://schemas.openxmlformats.org/officeDocument/2006/relationships/image" Target="../media/fImage38543019169.png"></Relationship><Relationship Id="rId6" Type="http://schemas.openxmlformats.org/officeDocument/2006/relationships/audio" Target="../media/media2120428.wav"></Relationship><Relationship Id="rId7" Type="http://schemas.microsoft.com/office/2007/relationships/media" Target="../media/media2120428.wav"></Relationship><Relationship Id="rId8" Type="http://schemas.openxmlformats.org/officeDocument/2006/relationships/image" Target="../media/fImage496763025724.jpeg"></Relationship><Relationship Id="rId9" Type="http://schemas.openxmlformats.org/officeDocument/2006/relationships/image" Target="../media/fImage38543031478.png"></Relationship><Relationship Id="rId10" Type="http://schemas.openxmlformats.org/officeDocument/2006/relationships/audio" Target="../media/media374796.WAV"></Relationship><Relationship Id="rId11" Type="http://schemas.microsoft.com/office/2007/relationships/media" Target="../media/media374796.WAV"></Relationship><Relationship Id="rId12" Type="http://schemas.openxmlformats.org/officeDocument/2006/relationships/image" Target="../media/fImage496013049358.jpeg"></Relationship><Relationship Id="rId1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247483506962.png"></Relationship><Relationship Id="rId2" Type="http://schemas.openxmlformats.org/officeDocument/2006/relationships/image" Target="../media/fImage655903084464.png"></Relationship><Relationship Id="rId3" Type="http://schemas.openxmlformats.org/officeDocument/2006/relationships/image" Target="../media/fImage704053095705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175943148145.png"></Relationship><Relationship Id="rId3" Type="http://schemas.openxmlformats.org/officeDocument/2006/relationships/image" Target="../media/fImage604043153281.png"></Relationship><Relationship Id="rId4" Type="http://schemas.openxmlformats.org/officeDocument/2006/relationships/image" Target="../media/fImage823573166827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특정 소리 탐지기</a:t>
            </a:r>
            <a:endParaRPr lang="ko-KR" altLang="en-US" sz="5000" cap="none" dirty="0" smtClean="0" b="1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소리분석 그래프화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12592_7111192/fImage1343312141.jpe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9"/>
          <a:stretch>
            <a:fillRect/>
          </a:stretch>
        </p:blipFill>
        <p:spPr>
          <a:xfrm rot="0">
            <a:off x="598805" y="1304290"/>
            <a:ext cx="6256655" cy="2636520"/>
          </a:xfrm>
          <a:prstGeom prst="rect"/>
          <a:noFill/>
        </p:spPr>
      </p:pic>
      <p:pic>
        <p:nvPicPr>
          <p:cNvPr id="4" name="그림 3" descr="C:/Users/bong/AppData/Roaming/PolarisOffice/ETemp/12592_7111192/fImage1367912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76"/>
          <a:stretch>
            <a:fillRect/>
          </a:stretch>
        </p:blipFill>
        <p:spPr>
          <a:xfrm rot="0">
            <a:off x="6480175" y="1518920"/>
            <a:ext cx="5334635" cy="2421890"/>
          </a:xfrm>
          <a:prstGeom prst="rect"/>
          <a:noFill/>
        </p:spPr>
      </p:pic>
      <p:pic>
        <p:nvPicPr>
          <p:cNvPr id="5" name="그림 4" descr="C:/Users/bong/AppData/Roaming/PolarisOffice/ETemp/12592_7111192/fImage14322125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2"/>
          <a:stretch>
            <a:fillRect/>
          </a:stretch>
        </p:blipFill>
        <p:spPr>
          <a:xfrm rot="0">
            <a:off x="3338830" y="4068445"/>
            <a:ext cx="5334635" cy="2061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10517505" cy="46939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방법 1 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주파수구역별 평균값으로 구별한다.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방법2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Magnitude의 최대값을 구하여 그 주파수의 값을 통해 구별한다.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평균이용 - 그래프 분석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1650811241.jpe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290" y="1764030"/>
            <a:ext cx="3560445" cy="2485390"/>
          </a:xfrm>
          <a:prstGeom prst="rect"/>
          <a:noFill/>
        </p:spPr>
      </p:pic>
      <p:pic>
        <p:nvPicPr>
          <p:cNvPr id="4" name="그림 3" descr="C:/Users/bong/AppData/Roaming/PolarisOffice/ETemp/6888_4555872/fImage1599611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63395"/>
            <a:ext cx="3485515" cy="2614930"/>
          </a:xfrm>
          <a:prstGeom prst="rect"/>
          <a:noFill/>
        </p:spPr>
      </p:pic>
      <p:pic>
        <p:nvPicPr>
          <p:cNvPr id="5" name="그림 4" descr="C:/Users/bong/AppData/Roaming/PolarisOffice/ETemp/6888_4555872/fImage19931115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8170" y="1673860"/>
            <a:ext cx="3305810" cy="266573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708025" y="2266315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504555" y="2260600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662805" y="2268220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평균이용 - 그래프 분석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196691916500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7815" y="2396490"/>
            <a:ext cx="3449320" cy="2187575"/>
          </a:xfrm>
          <a:prstGeom prst="rect"/>
          <a:noFill/>
        </p:spPr>
      </p:pic>
      <p:pic>
        <p:nvPicPr>
          <p:cNvPr id="4" name="그림 3" descr="C:/Users/bong/AppData/Roaming/PolarisOffice/ETemp/6888_4555872/fImage20081192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5110" y="2365375"/>
            <a:ext cx="3513455" cy="2286635"/>
          </a:xfrm>
          <a:prstGeom prst="rect"/>
          <a:noFill/>
        </p:spPr>
      </p:pic>
      <p:pic>
        <p:nvPicPr>
          <p:cNvPr id="5" name="그림 4" descr="C:/Users/bong/AppData/Roaming/PolarisOffice/ETemp/6888_4555872/fImage24041193572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045" y="2364740"/>
            <a:ext cx="3339465" cy="231902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1343025" y="2631440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280025" y="2631440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0248900" y="2631440"/>
            <a:ext cx="670560" cy="2214880"/>
          </a:xfrm>
          <a:prstGeom prst="donut">
            <a:avLst>
              <a:gd name="adj" fmla="val 9676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평균이용 - 코드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274231861478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75920" y="1884045"/>
            <a:ext cx="5863590" cy="3536950"/>
          </a:xfrm>
          <a:prstGeom prst="rect"/>
          <a:noFill/>
        </p:spPr>
      </p:pic>
      <p:pic>
        <p:nvPicPr>
          <p:cNvPr id="4" name="그림 3" descr="C:/Users/bong/AppData/Roaming/PolarisOffice/ETemp/6888_4555872/fImage67352209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9975" y="995045"/>
            <a:ext cx="3734435" cy="4867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평균이용 - 코드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389882106962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31950" y="1468755"/>
            <a:ext cx="8782685" cy="4693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평균이용 - 코드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37755211446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39825" y="1484630"/>
            <a:ext cx="9417685" cy="4693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619125"/>
            <a:ext cx="10516870" cy="555879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박수소리 - 평균값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3.0191e-04			0.0048				0.0021</a:t>
            </a:r>
            <a:endParaRPr lang="ko-KR" altLang="en-US" sz="24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1.4904e-04			6.1413e-04			8.0208e-04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8.3881e-05			1.0823e-04			3.9398e-04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2.8230e-05			2.0679e-04			2.5663e-04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1.6922e-05			2.5156e-04			1.9374e-04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유리깨지는소리 - 평균값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6.7534e-04			6.6571e-04			5.6647e-04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0.0012	</a:t>
            </a: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	0.0010				7.6053e-04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9.8118e-04			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0.0011	</a:t>
            </a: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	7.4493e-04	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1.5746e-04			1.8317e-04			7.8789e-04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5.8509e-05			5.0798e-05			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0.0012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최대값이용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6888_4555872/fImage334472045705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39460" y="1310005"/>
            <a:ext cx="4400550" cy="3008630"/>
          </a:xfrm>
          <a:prstGeom prst="rect"/>
          <a:noFill/>
        </p:spPr>
      </p:pic>
      <p:pic>
        <p:nvPicPr>
          <p:cNvPr id="4" name="그림 3" descr="C:/Users/bong/AppData/Roaming/PolarisOffice/ETemp/6888_4555872/fImage15996212814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1509395"/>
            <a:ext cx="3485515" cy="2614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최대값이용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294130"/>
            <a:ext cx="10516870" cy="469328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박수소리 - 최대값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0.0023                 	0.0315			0.0085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14784			182			230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(104748)		(4267)			(5745)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유리깨지는소리 - 최대값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0.0139		    	0.0164			0.0073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11665		    	10708			8976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(28176)		    	(25001)			(10037)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개념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10516870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장치속에 특정한 소리 주파수를 기억하여 외부에서 특정한 소리 주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파수를 얻게 되면 반응하는 장치.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870" cy="46932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결론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두 소리의 주파수별 평균값이나 최대값을 이용하여 분리 할수는 있었다.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한계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특징점이 잘 나타는 소리를 사용하였으므로 비슷한 소리와 비슷한 주파수 이면 구별할수없다.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913765" y="2407920"/>
            <a:ext cx="1417955" cy="14306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주파수 기억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18660000">
            <a:off x="2889250" y="3842385"/>
            <a:ext cx="866140" cy="188341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508750" y="2402205"/>
            <a:ext cx="1417955" cy="14306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주파수 기억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8660000">
            <a:off x="8896350" y="3836670"/>
            <a:ext cx="866140" cy="188341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961005" y="5807075"/>
            <a:ext cx="9994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B주파수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9264015" y="5724525"/>
            <a:ext cx="107569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A주파수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5400000">
            <a:off x="8839200" y="2054225"/>
            <a:ext cx="866140" cy="188341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550275" y="2190750"/>
            <a:ext cx="21761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입력된 반응 실행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9264015" y="5724525"/>
            <a:ext cx="960120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A주파수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5400000">
            <a:off x="3132455" y="2152650"/>
            <a:ext cx="653415" cy="1883410"/>
          </a:xfrm>
          <a:prstGeom prst="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884170" y="2511425"/>
            <a:ext cx="928370" cy="1223645"/>
          </a:xfrm>
          <a:prstGeom prst="mathMultiply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2995930" y="2223770"/>
            <a:ext cx="217614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무반응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분석할 소리</a:t>
            </a:r>
            <a:endParaRPr lang="ko-KR" altLang="en-US" sz="3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13452_7166376/fImage3854446334.png">
            <a:hlinkClick r:id="" action="ppaction://media"/>
          </p:cNvPr>
          <p:cNvPicPr>
            <a:picLocks noChangeAspect="1"/>
          </p:cNvPicPr>
          <p:nvPr>
            <p:ph type="obj" idx="1"/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90930" y="4432300"/>
            <a:ext cx="1080770" cy="107442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2407285" y="5073015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박수소리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bong/AppData/Roaming/PolarisOffice/ETemp/13452_7166376/fImage65769586500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400" y="1725295"/>
            <a:ext cx="2522220" cy="2519680"/>
          </a:xfrm>
          <a:prstGeom prst="rect"/>
          <a:noFill/>
        </p:spPr>
      </p:pic>
      <p:pic>
        <p:nvPicPr>
          <p:cNvPr id="6" name="C:/Users/bong/AppData/Roaming/PolarisOffice/UITemp/13452_7166376/Video/walk_crop" descr="C:/Users/bong/AppData/Roaming/PolarisOffice/ETemp/13452_7166376/fImage38543019169.png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5990" y="4423410"/>
            <a:ext cx="1080770" cy="1083310"/>
          </a:xfrm>
          <a:prstGeom prst="rect"/>
          <a:noFill/>
        </p:spPr>
      </p:pic>
      <p:pic>
        <p:nvPicPr>
          <p:cNvPr id="7" name="그림 6" descr="C:/Users/bong/AppData/Roaming/PolarisOffice/ETemp/13452_7166376/fImage496763025724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25975" y="1578610"/>
            <a:ext cx="2944495" cy="2655570"/>
          </a:xfrm>
          <a:prstGeom prst="rect"/>
          <a:noFill/>
        </p:spPr>
      </p:pic>
      <p:pic>
        <p:nvPicPr>
          <p:cNvPr id="8" name="C:/Users/bong/AppData/Roaming/PolarisOffice/UITemp/13452_7166376/Video/ORGANCH2" descr="C:/Users/bong/AppData/Roaming/PolarisOffice/ETemp/13452_7166376/fImage38543031478.png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49005" y="4431665"/>
            <a:ext cx="1080770" cy="1075690"/>
          </a:xfrm>
          <a:prstGeom prst="rect"/>
          <a:noFill/>
        </p:spPr>
      </p:pic>
      <p:pic>
        <p:nvPicPr>
          <p:cNvPr id="9" name="그림 8" descr="C:/Users/bong/AppData/Roaming/PolarisOffice/ETemp/13452_7166376/fImage496013049358.jpe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49970" y="1749425"/>
            <a:ext cx="2705735" cy="261747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6219190" y="5078095"/>
            <a:ext cx="14033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발자국 소리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0118725" y="507809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소음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audio>
              <p:cMediaNode vol="78000">
                <p:cTn>
                  <p:stCondLst>
                    <p:cond delay="0"/>
                  </p:stCondLst>
                </p:cTn>
                <p:tgtEl>
                  <p:spTgt spid="3"/>
                </p:tgtEl>
              </p:cMediaNode>
            </p:audio>
            <p:audio>
              <p:cMediaNode vol="80000">
                <p:cTn>
                  <p:stCondLst>
                    <p:cond delay="0"/>
                  </p:stCondLst>
                </p:cTn>
                <p:tgtEl>
                  <p:spTgt spid="6"/>
                </p:tgtEl>
              </p:cMediaNode>
            </p:audio>
            <p:audio>
              <p:cMediaNode vol="80000">
                <p:cTn>
                  <p:stCondLst>
                    <p:cond delay="0"/>
                  </p:st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bong/AppData/Roaming/PolarisOffice/ETemp/13452_7166376/fImage247483506962.pn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t="3589" r="36417"/>
          <a:stretch>
            <a:fillRect/>
          </a:stretch>
        </p:blipFill>
        <p:spPr>
          <a:xfrm rot="0">
            <a:off x="95250" y="142240"/>
            <a:ext cx="4508500" cy="6566535"/>
          </a:xfrm>
          <a:prstGeom prst="rect"/>
          <a:noFill/>
        </p:spPr>
      </p:pic>
      <p:pic>
        <p:nvPicPr>
          <p:cNvPr id="4" name="그림 3" descr="C:/Users/bong/AppData/Roaming/PolarisOffice/ETemp/13452_7166376/fImage65590308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4" r="43526" b="4046"/>
          <a:stretch>
            <a:fillRect/>
          </a:stretch>
        </p:blipFill>
        <p:spPr>
          <a:xfrm rot="0">
            <a:off x="4507230" y="133350"/>
            <a:ext cx="4356735" cy="6581140"/>
          </a:xfrm>
          <a:prstGeom prst="rect"/>
          <a:noFill/>
        </p:spPr>
      </p:pic>
      <p:pic>
        <p:nvPicPr>
          <p:cNvPr id="5" name="그림 4" descr="C:/Users/bong/AppData/Roaming/PolarisOffice/ETemp/13452_7166376/fImage70405309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7" t="4157" r="50234" b="16527"/>
          <a:stretch>
            <a:fillRect/>
          </a:stretch>
        </p:blipFill>
        <p:spPr>
          <a:xfrm rot="0">
            <a:off x="8463915" y="703580"/>
            <a:ext cx="3348355" cy="5440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코드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2416810" y="532130"/>
            <a:ext cx="7703185" cy="633476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import librosa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from scipy import signal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iport librosa.display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import matplotlib.pyplot as plt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import numpy as np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clap,sr1=librosa.load(path='PCMSoundSample.wav',sr=48000,mono=True,duration=8) 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#path -&gt; 사운드파일경로 sr -&gt; sample rate mono -&gt; 사운드 채널수 duration -&gt; 사운드길이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D=librosa.stft(clap,n_fft=2**11)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 = np.abs(D)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y_mag_db=librosa.amplitude_to_db(y_mag,ref=np.max)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librosa.display.specshow(y_mag_db,y_axis='log',x_axis='time')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plt.title('Specctrogram')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plt.colorbar(label="dB")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plt.tight_layout()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plt.show()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493010" y="247650"/>
            <a:ext cx="6481445" cy="6938645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step,sr2=librosa.load(path='walk_crop.wav')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D2=librosa.stft(step,n_fft=2**11)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y_mag2=np.abs(D2)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y_mag2_db=librosa.amplitude_to_db(y_mag2,ref=np.max)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librosa.display.specshow(y_mag2_db,y_axis='log',x_axis='time')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plt.title('Specctrogram')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plt.colorbar(label="dB")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plt.tight_layout()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plt.show()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org,sr3=librosa.load(path='ORGANCH2.wav')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D3=librosa.stft(org,n_fft=2**11)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y_mag3=np.abs(D3)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y_mag3_db=librosa.amplitude_to_db(y_mag3,ref=np.max)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librosa.display.specshow(y_mag2_db,y_axis='log',x_axis='time')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plt.title('Specctrogram')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plt.colorbar(label="dB")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plt.tight_layout()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plt.show()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소리분석 스펙트럼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2740" y="1960245"/>
            <a:ext cx="3600450" cy="230441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4980" y="1955800"/>
            <a:ext cx="3600450" cy="240030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2140" y="1965325"/>
            <a:ext cx="3600450" cy="2400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10517505" cy="469392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[x,fs,nb] = wavread('PCMSoundSample.wav');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n = length(x);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t = [0 : 1/fs : (n-1)/fs]';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subplot(2,2,1); plot(t,x);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X = fft(x)/n;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f = [0 : fs/n : (n-1)*fs/n]';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subplot(2,2,2); plot(f,abs(X))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0</Paragraphs>
  <Words>18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정봉준</dc:creator>
  <cp:lastModifiedBy>정봉준</cp:lastModifiedBy>
</cp:coreProperties>
</file>