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ca52a01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6ca52a01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69d2fe23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c69d2fe2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c69d2fe23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c69d2fe23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c6d6a21a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c6d6a21a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cc221b98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cc221b98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 name="Google Shape;14;p2"/>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5" name="Google Shape;15;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6"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6"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1"/>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
        <p:cNvGrpSpPr/>
        <p:nvPr/>
      </p:nvGrpSpPr>
      <p:grpSpPr>
        <a:xfrm>
          <a:off x="0" y="0"/>
          <a:ext cx="0" cy="0"/>
          <a:chOff x="0" y="0"/>
          <a:chExt cx="0" cy="0"/>
        </a:xfrm>
      </p:grpSpPr>
      <p:sp>
        <p:nvSpPr>
          <p:cNvPr id="17" name="Google Shape;17;p3"/>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255991" y="-118"/>
            <a:ext cx="2251347" cy="1043408"/>
            <a:chOff x="3961956" y="4383950"/>
            <a:chExt cx="1160548" cy="548700"/>
          </a:xfrm>
        </p:grpSpPr>
        <p:sp>
          <p:nvSpPr>
            <p:cNvPr id="20" name="Google Shape;20;p3"/>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 name="Google Shape;24;p3"/>
          <p:cNvGrpSpPr/>
          <p:nvPr/>
        </p:nvGrpSpPr>
        <p:grpSpPr>
          <a:xfrm>
            <a:off x="34934" y="4522125"/>
            <a:ext cx="1593305" cy="617072"/>
            <a:chOff x="6917201" y="0"/>
            <a:chExt cx="2227776" cy="863400"/>
          </a:xfrm>
        </p:grpSpPr>
        <p:sp>
          <p:nvSpPr>
            <p:cNvPr id="25" name="Google Shape;25;p3"/>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3"/>
          <p:cNvGrpSpPr/>
          <p:nvPr/>
        </p:nvGrpSpPr>
        <p:grpSpPr>
          <a:xfrm>
            <a:off x="5886353" y="1243"/>
            <a:ext cx="3257454" cy="1261514"/>
            <a:chOff x="6917201" y="0"/>
            <a:chExt cx="2227776" cy="863400"/>
          </a:xfrm>
        </p:grpSpPr>
        <p:sp>
          <p:nvSpPr>
            <p:cNvPr id="29" name="Google Shape;29;p3"/>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3"/>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33" name="Google Shape;33;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9" name="Google Shape;39;p4"/>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0" name="Google Shape;40;p4"/>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1" name="Google Shape;41;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5"/>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5"/>
          <p:cNvGrpSpPr/>
          <p:nvPr/>
        </p:nvGrpSpPr>
        <p:grpSpPr>
          <a:xfrm>
            <a:off x="255200" y="592"/>
            <a:ext cx="2250363" cy="1044300"/>
            <a:chOff x="255200" y="592"/>
            <a:chExt cx="2250363" cy="1044300"/>
          </a:xfrm>
        </p:grpSpPr>
        <p:sp>
          <p:nvSpPr>
            <p:cNvPr id="48" name="Google Shape;48;p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 name="Google Shape;51;p5"/>
          <p:cNvGrpSpPr/>
          <p:nvPr/>
        </p:nvGrpSpPr>
        <p:grpSpPr>
          <a:xfrm>
            <a:off x="905395" y="592"/>
            <a:ext cx="2250363" cy="1044300"/>
            <a:chOff x="905395" y="592"/>
            <a:chExt cx="2250363" cy="1044300"/>
          </a:xfrm>
        </p:grpSpPr>
        <p:sp>
          <p:nvSpPr>
            <p:cNvPr id="52" name="Google Shape;52;p5"/>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5"/>
          <p:cNvGrpSpPr/>
          <p:nvPr/>
        </p:nvGrpSpPr>
        <p:grpSpPr>
          <a:xfrm>
            <a:off x="7057468" y="5088"/>
            <a:ext cx="1851281" cy="752108"/>
            <a:chOff x="6917201" y="0"/>
            <a:chExt cx="2227776" cy="863400"/>
          </a:xfrm>
        </p:grpSpPr>
        <p:sp>
          <p:nvSpPr>
            <p:cNvPr id="56" name="Google Shape;56;p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5"/>
          <p:cNvGrpSpPr/>
          <p:nvPr/>
        </p:nvGrpSpPr>
        <p:grpSpPr>
          <a:xfrm>
            <a:off x="6553032" y="4217852"/>
            <a:ext cx="2389067" cy="925737"/>
            <a:chOff x="6917201" y="0"/>
            <a:chExt cx="2227776" cy="863400"/>
          </a:xfrm>
        </p:grpSpPr>
        <p:sp>
          <p:nvSpPr>
            <p:cNvPr id="60" name="Google Shape;60;p5"/>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5"/>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 name="Google Shape;63;p5"/>
          <p:cNvGrpSpPr/>
          <p:nvPr/>
        </p:nvGrpSpPr>
        <p:grpSpPr>
          <a:xfrm>
            <a:off x="199149" y="4055652"/>
            <a:ext cx="2795413" cy="1083308"/>
            <a:chOff x="6917201" y="0"/>
            <a:chExt cx="2227776" cy="863400"/>
          </a:xfrm>
        </p:grpSpPr>
        <p:sp>
          <p:nvSpPr>
            <p:cNvPr id="64" name="Google Shape;64;p5"/>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5"/>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68" name="Google Shape;68;p5"/>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69" name="Google Shape;69;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6"/>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 name="Google Shape;72;p6"/>
          <p:cNvGrpSpPr/>
          <p:nvPr/>
        </p:nvGrpSpPr>
        <p:grpSpPr>
          <a:xfrm>
            <a:off x="5594191" y="3961115"/>
            <a:ext cx="2910144" cy="1182340"/>
            <a:chOff x="6917201" y="0"/>
            <a:chExt cx="2227776" cy="863400"/>
          </a:xfrm>
        </p:grpSpPr>
        <p:sp>
          <p:nvSpPr>
            <p:cNvPr id="73" name="Google Shape;73;p6"/>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6"/>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6"/>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6"/>
          <p:cNvGrpSpPr/>
          <p:nvPr/>
        </p:nvGrpSpPr>
        <p:grpSpPr>
          <a:xfrm>
            <a:off x="199149" y="2"/>
            <a:ext cx="2795413" cy="1083308"/>
            <a:chOff x="6917201" y="0"/>
            <a:chExt cx="2227776" cy="863400"/>
          </a:xfrm>
        </p:grpSpPr>
        <p:sp>
          <p:nvSpPr>
            <p:cNvPr id="77" name="Google Shape;77;p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6"/>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81" name="Google Shape;81;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7" name="Google Shape;87;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8"/>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93" name="Google Shape;93;p8"/>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4" name="Google Shape;94;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rgbClr val="0000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59352715_Text_Analytics_An_Application_of_Text_Min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65476065_Sentiment_Analysis_with_Tweets_Behaviour_in_Twitter_Streaming_API"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51648377_Sentiment_Analysis_of_COVID-19_Tweets_How_Does_BERT_Perfor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19150" y="605725"/>
            <a:ext cx="7505700" cy="11946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15000"/>
              </a:lnSpc>
              <a:spcBef>
                <a:spcPts val="0"/>
              </a:spcBef>
              <a:spcAft>
                <a:spcPts val="0"/>
              </a:spcAft>
              <a:buSzPct val="117283"/>
              <a:buNone/>
            </a:pPr>
            <a:r>
              <a:rPr lang="en-GB" sz="3600" b="1">
                <a:solidFill>
                  <a:srgbClr val="000000"/>
                </a:solidFill>
                <a:latin typeface="Arial"/>
                <a:ea typeface="Arial"/>
                <a:cs typeface="Arial"/>
                <a:sym typeface="Arial"/>
              </a:rPr>
              <a:t>   </a:t>
            </a:r>
            <a:r>
              <a:rPr lang="en-GB" sz="2822" b="1">
                <a:solidFill>
                  <a:srgbClr val="000000"/>
                </a:solidFill>
                <a:latin typeface="Times New Roman"/>
                <a:ea typeface="Times New Roman"/>
                <a:cs typeface="Times New Roman"/>
                <a:sym typeface="Times New Roman"/>
              </a:rPr>
              <a:t>CMR College of Engineering &amp; Technology</a:t>
            </a:r>
            <a:endParaRPr sz="2822" b="1">
              <a:solidFill>
                <a:srgbClr val="000000"/>
              </a:solidFill>
              <a:latin typeface="Times New Roman"/>
              <a:ea typeface="Times New Roman"/>
              <a:cs typeface="Times New Roman"/>
              <a:sym typeface="Times New Roman"/>
            </a:endParaRPr>
          </a:p>
          <a:p>
            <a:pPr marL="0" lvl="0" indent="0" algn="ctr" rtl="0">
              <a:lnSpc>
                <a:spcPct val="115000"/>
              </a:lnSpc>
              <a:spcBef>
                <a:spcPts val="0"/>
              </a:spcBef>
              <a:spcAft>
                <a:spcPts val="0"/>
              </a:spcAft>
              <a:buSzPct val="234567"/>
              <a:buNone/>
            </a:pPr>
            <a:r>
              <a:rPr lang="en-GB" sz="1800" b="1">
                <a:solidFill>
                  <a:srgbClr val="C00000"/>
                </a:solidFill>
                <a:latin typeface="Times New Roman"/>
                <a:ea typeface="Times New Roman"/>
                <a:cs typeface="Times New Roman"/>
                <a:sym typeface="Times New Roman"/>
              </a:rPr>
              <a:t>(UGC Autonomous)</a:t>
            </a:r>
            <a:endParaRPr sz="1800" b="1">
              <a:solidFill>
                <a:srgbClr val="C00000"/>
              </a:solidFill>
              <a:latin typeface="Times New Roman"/>
              <a:ea typeface="Times New Roman"/>
              <a:cs typeface="Times New Roman"/>
              <a:sym typeface="Times New Roman"/>
            </a:endParaRPr>
          </a:p>
          <a:p>
            <a:pPr marL="0" lvl="0" indent="0" algn="ctr" rtl="0">
              <a:lnSpc>
                <a:spcPct val="115000"/>
              </a:lnSpc>
              <a:spcBef>
                <a:spcPts val="0"/>
              </a:spcBef>
              <a:spcAft>
                <a:spcPts val="0"/>
              </a:spcAft>
              <a:buSzPct val="234567"/>
              <a:buNone/>
            </a:pPr>
            <a:r>
              <a:rPr lang="en-GB" sz="1800" b="1">
                <a:solidFill>
                  <a:srgbClr val="17365D"/>
                </a:solidFill>
                <a:latin typeface="Times New Roman"/>
                <a:ea typeface="Times New Roman"/>
                <a:cs typeface="Times New Roman"/>
                <a:sym typeface="Times New Roman"/>
              </a:rPr>
              <a:t>Accredited by NAAC with “A+” Grade</a:t>
            </a:r>
            <a:endParaRPr sz="1800" b="1">
              <a:solidFill>
                <a:srgbClr val="17365D"/>
              </a:solidFill>
              <a:latin typeface="Times New Roman"/>
              <a:ea typeface="Times New Roman"/>
              <a:cs typeface="Times New Roman"/>
              <a:sym typeface="Times New Roman"/>
            </a:endParaRPr>
          </a:p>
          <a:p>
            <a:pPr marL="0" lvl="0" indent="0" algn="ctr" rtl="0">
              <a:lnSpc>
                <a:spcPct val="115000"/>
              </a:lnSpc>
              <a:spcBef>
                <a:spcPts val="0"/>
              </a:spcBef>
              <a:spcAft>
                <a:spcPts val="0"/>
              </a:spcAft>
              <a:buSzPct val="234567"/>
              <a:buNone/>
            </a:pPr>
            <a:r>
              <a:rPr lang="en-GB" sz="1800">
                <a:solidFill>
                  <a:srgbClr val="17365D"/>
                </a:solidFill>
                <a:latin typeface="Times New Roman"/>
                <a:ea typeface="Times New Roman"/>
                <a:cs typeface="Times New Roman"/>
                <a:sym typeface="Times New Roman"/>
              </a:rPr>
              <a:t>Kandlakoya, Medchal Road, Hyderabad-501401</a:t>
            </a:r>
            <a:endParaRPr sz="1800">
              <a:solidFill>
                <a:srgbClr val="17365D"/>
              </a:solidFill>
              <a:latin typeface="Times New Roman"/>
              <a:ea typeface="Times New Roman"/>
              <a:cs typeface="Times New Roman"/>
              <a:sym typeface="Times New Roman"/>
            </a:endParaRPr>
          </a:p>
          <a:p>
            <a:pPr marL="0" lvl="0" indent="0" algn="ctr" rtl="0">
              <a:lnSpc>
                <a:spcPct val="100000"/>
              </a:lnSpc>
              <a:spcBef>
                <a:spcPts val="0"/>
              </a:spcBef>
              <a:spcAft>
                <a:spcPts val="0"/>
              </a:spcAft>
              <a:buSzPct val="140740"/>
              <a:buNone/>
            </a:pPr>
            <a:endParaRPr/>
          </a:p>
        </p:txBody>
      </p:sp>
      <p:pic>
        <p:nvPicPr>
          <p:cNvPr id="129" name="Google Shape;129;p13"/>
          <p:cNvPicPr preferRelativeResize="0"/>
          <p:nvPr/>
        </p:nvPicPr>
        <p:blipFill rotWithShape="1">
          <a:blip r:embed="rId3">
            <a:alphaModFix/>
          </a:blip>
          <a:srcRect/>
          <a:stretch/>
        </p:blipFill>
        <p:spPr>
          <a:xfrm>
            <a:off x="255975" y="269775"/>
            <a:ext cx="1234850" cy="1068175"/>
          </a:xfrm>
          <a:prstGeom prst="rect">
            <a:avLst/>
          </a:prstGeom>
          <a:noFill/>
          <a:ln>
            <a:noFill/>
          </a:ln>
        </p:spPr>
      </p:pic>
      <p:sp>
        <p:nvSpPr>
          <p:cNvPr id="130" name="Google Shape;130;p13"/>
          <p:cNvSpPr txBox="1">
            <a:spLocks noGrp="1"/>
          </p:cNvSpPr>
          <p:nvPr>
            <p:ph type="body" idx="1"/>
          </p:nvPr>
        </p:nvSpPr>
        <p:spPr>
          <a:xfrm>
            <a:off x="819150" y="3429650"/>
            <a:ext cx="1900500" cy="734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400"/>
              </a:spcBef>
              <a:spcAft>
                <a:spcPts val="0"/>
              </a:spcAft>
              <a:buSzPts val="523"/>
              <a:buNone/>
            </a:pPr>
            <a:r>
              <a:rPr lang="en-GB" sz="1400" b="1">
                <a:solidFill>
                  <a:srgbClr val="002060"/>
                </a:solidFill>
                <a:latin typeface="Times New Roman"/>
                <a:ea typeface="Times New Roman"/>
                <a:cs typeface="Times New Roman"/>
                <a:sym typeface="Times New Roman"/>
              </a:rPr>
              <a:t>Under the guidance of</a:t>
            </a:r>
            <a:endParaRPr sz="1400" b="1">
              <a:solidFill>
                <a:srgbClr val="002060"/>
              </a:solidFill>
              <a:latin typeface="Times New Roman"/>
              <a:ea typeface="Times New Roman"/>
              <a:cs typeface="Times New Roman"/>
              <a:sym typeface="Times New Roman"/>
            </a:endParaRPr>
          </a:p>
          <a:p>
            <a:pPr marL="0" lvl="0" indent="0" algn="ctr" rtl="0">
              <a:lnSpc>
                <a:spcPct val="95000"/>
              </a:lnSpc>
              <a:spcBef>
                <a:spcPts val="0"/>
              </a:spcBef>
              <a:spcAft>
                <a:spcPts val="0"/>
              </a:spcAft>
              <a:buSzPts val="523"/>
              <a:buNone/>
            </a:pPr>
            <a:r>
              <a:rPr lang="en-GB" sz="1400" b="1">
                <a:solidFill>
                  <a:srgbClr val="C00000"/>
                </a:solidFill>
                <a:latin typeface="Times New Roman"/>
                <a:ea typeface="Times New Roman"/>
                <a:cs typeface="Times New Roman"/>
                <a:sym typeface="Times New Roman"/>
              </a:rPr>
              <a:t>Dr.Y.Ambica</a:t>
            </a:r>
            <a:endParaRPr sz="1400" b="1">
              <a:solidFill>
                <a:srgbClr val="7030A0"/>
              </a:solidFill>
              <a:latin typeface="Times New Roman"/>
              <a:ea typeface="Times New Roman"/>
              <a:cs typeface="Times New Roman"/>
              <a:sym typeface="Times New Roman"/>
            </a:endParaRPr>
          </a:p>
          <a:p>
            <a:pPr marL="0" lvl="0" indent="0" algn="l" rtl="0">
              <a:lnSpc>
                <a:spcPct val="80000"/>
              </a:lnSpc>
              <a:spcBef>
                <a:spcPts val="0"/>
              </a:spcBef>
              <a:spcAft>
                <a:spcPts val="0"/>
              </a:spcAft>
              <a:buSzPts val="523"/>
              <a:buNone/>
            </a:pPr>
            <a:endParaRPr sz="1400">
              <a:latin typeface="Times New Roman"/>
              <a:ea typeface="Times New Roman"/>
              <a:cs typeface="Times New Roman"/>
              <a:sym typeface="Times New Roman"/>
            </a:endParaRPr>
          </a:p>
        </p:txBody>
      </p:sp>
      <p:sp>
        <p:nvSpPr>
          <p:cNvPr id="131" name="Google Shape;131;p13"/>
          <p:cNvSpPr txBox="1"/>
          <p:nvPr/>
        </p:nvSpPr>
        <p:spPr>
          <a:xfrm>
            <a:off x="1857650" y="2283650"/>
            <a:ext cx="5652300" cy="10683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800" b="1" i="0" u="none" strike="noStrike" cap="none">
                <a:solidFill>
                  <a:srgbClr val="0000FF"/>
                </a:solidFill>
                <a:latin typeface="Times New Roman"/>
                <a:ea typeface="Times New Roman"/>
                <a:cs typeface="Times New Roman"/>
                <a:sym typeface="Times New Roman"/>
              </a:rPr>
              <a:t>Analyzing customer sentiments on E-Tail applications using NLP</a:t>
            </a:r>
            <a:endParaRPr sz="2800" b="1" i="0" u="none" strike="noStrike" cap="none">
              <a:solidFill>
                <a:srgbClr val="0000FF"/>
              </a:solidFill>
              <a:latin typeface="Times New Roman"/>
              <a:ea typeface="Times New Roman"/>
              <a:cs typeface="Times New Roman"/>
              <a:sym typeface="Times New Roman"/>
            </a:endParaRPr>
          </a:p>
        </p:txBody>
      </p:sp>
      <p:sp>
        <p:nvSpPr>
          <p:cNvPr id="132" name="Google Shape;132;p13"/>
          <p:cNvSpPr txBox="1"/>
          <p:nvPr/>
        </p:nvSpPr>
        <p:spPr>
          <a:xfrm>
            <a:off x="2965819" y="3429650"/>
            <a:ext cx="2098800" cy="1143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a:solidFill>
                  <a:srgbClr val="C00000"/>
                </a:solidFill>
                <a:latin typeface="Times New Roman"/>
                <a:ea typeface="Times New Roman"/>
                <a:cs typeface="Times New Roman"/>
                <a:sym typeface="Times New Roman"/>
              </a:rPr>
              <a:t>      </a:t>
            </a:r>
            <a:r>
              <a:rPr lang="en-GB" sz="1400" b="1" i="0" u="none" strike="noStrike" cap="none">
                <a:solidFill>
                  <a:srgbClr val="002060"/>
                </a:solidFill>
                <a:latin typeface="Times New Roman"/>
                <a:ea typeface="Times New Roman"/>
                <a:cs typeface="Times New Roman"/>
                <a:sym typeface="Times New Roman"/>
              </a:rPr>
              <a:t>Head Of Department</a:t>
            </a:r>
            <a:endParaRPr sz="1400" b="1" i="0" u="none" strike="noStrike" cap="none">
              <a:solidFill>
                <a:srgbClr val="002060"/>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a:solidFill>
                  <a:srgbClr val="C00000"/>
                </a:solidFill>
                <a:latin typeface="Times New Roman"/>
                <a:ea typeface="Times New Roman"/>
                <a:cs typeface="Times New Roman"/>
                <a:sym typeface="Times New Roman"/>
              </a:rPr>
              <a:t>Dr. P. Sruthi</a:t>
            </a:r>
            <a:endParaRPr sz="1400" b="1" i="0" u="none" strike="noStrike" cap="none">
              <a:solidFill>
                <a:srgbClr val="C00000"/>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a:solidFill>
                  <a:srgbClr val="000000"/>
                </a:solidFill>
                <a:latin typeface="Times New Roman"/>
                <a:ea typeface="Times New Roman"/>
                <a:cs typeface="Times New Roman"/>
                <a:sym typeface="Times New Roman"/>
              </a:rPr>
              <a:t>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3" name="Google Shape;133;p13"/>
          <p:cNvSpPr txBox="1"/>
          <p:nvPr/>
        </p:nvSpPr>
        <p:spPr>
          <a:xfrm>
            <a:off x="5371654" y="3394325"/>
            <a:ext cx="3732000" cy="1494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GB" sz="1400" b="1" i="0" u="none" strike="noStrike" cap="none">
                <a:solidFill>
                  <a:srgbClr val="002060"/>
                </a:solidFill>
                <a:latin typeface="Times New Roman"/>
                <a:ea typeface="Times New Roman"/>
                <a:cs typeface="Times New Roman"/>
                <a:sym typeface="Times New Roman"/>
              </a:rPr>
              <a:t>Name of the students  &amp;  Roll No’s.</a:t>
            </a:r>
            <a:endParaRPr sz="1400" b="1"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151515"/>
                </a:solidFill>
                <a:latin typeface="Times New Roman"/>
                <a:ea typeface="Times New Roman"/>
                <a:cs typeface="Times New Roman"/>
                <a:sym typeface="Times New Roman"/>
              </a:rPr>
              <a:t>20H51A6647 - TEEGALA JUSTIN ROY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151515"/>
                </a:solidFill>
                <a:latin typeface="Times New Roman"/>
                <a:ea typeface="Times New Roman"/>
                <a:cs typeface="Times New Roman"/>
                <a:sym typeface="Times New Roman"/>
              </a:rPr>
              <a:t>20H51A6687 - PALLE SAI TEJA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151515"/>
                </a:solidFill>
                <a:latin typeface="Times New Roman"/>
                <a:ea typeface="Times New Roman"/>
                <a:cs typeface="Times New Roman"/>
                <a:sym typeface="Times New Roman"/>
              </a:rPr>
              <a:t>20H51A6693 </a:t>
            </a:r>
            <a:r>
              <a:rPr lang="en-GB" sz="1400" b="1" i="0" u="none" strike="noStrike" cap="none">
                <a:solidFill>
                  <a:srgbClr val="C00000"/>
                </a:solidFill>
                <a:latin typeface="Times New Roman"/>
                <a:ea typeface="Times New Roman"/>
                <a:cs typeface="Times New Roman"/>
                <a:sym typeface="Times New Roman"/>
              </a:rPr>
              <a:t>- </a:t>
            </a:r>
            <a:r>
              <a:rPr lang="en-GB" sz="1400" b="1" i="0" u="none" strike="noStrike" cap="none">
                <a:solidFill>
                  <a:srgbClr val="151515"/>
                </a:solidFill>
                <a:latin typeface="Times New Roman"/>
                <a:ea typeface="Times New Roman"/>
                <a:cs typeface="Times New Roman"/>
                <a:sym typeface="Times New Roman"/>
              </a:rPr>
              <a:t>V.UDAY KIRAN REDDY</a:t>
            </a:r>
            <a:endParaRPr sz="1400" b="1" i="0" u="none" strike="noStrike" cap="none">
              <a:solidFill>
                <a:srgbClr val="15151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151515"/>
                </a:solidFill>
                <a:latin typeface="Times New Roman"/>
                <a:ea typeface="Times New Roman"/>
                <a:cs typeface="Times New Roman"/>
                <a:sym typeface="Times New Roman"/>
              </a:rPr>
              <a:t>20H51A66A1 - B.HARSHITH</a:t>
            </a:r>
            <a:endParaRPr sz="1400" b="1" i="0" u="none" strike="noStrike" cap="none">
              <a:solidFill>
                <a:srgbClr val="151515"/>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300"/>
              <a:buFont typeface="Arial"/>
              <a:buNone/>
            </a:pPr>
            <a:endParaRPr sz="1300" b="1" i="0" u="none" strike="noStrike" cap="none">
              <a:solidFill>
                <a:srgbClr val="C00000"/>
              </a:solidFill>
              <a:latin typeface="Times New Roman"/>
              <a:ea typeface="Times New Roman"/>
              <a:cs typeface="Times New Roman"/>
              <a:sym typeface="Times New Roman"/>
            </a:endParaRPr>
          </a:p>
        </p:txBody>
      </p:sp>
      <p:sp>
        <p:nvSpPr>
          <p:cNvPr id="134" name="Google Shape;134;p1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a:t>
            </a:fld>
            <a:endParaRPr/>
          </a:p>
        </p:txBody>
      </p:sp>
      <p:sp>
        <p:nvSpPr>
          <p:cNvPr id="135" name="Google Shape;135;p13"/>
          <p:cNvSpPr txBox="1"/>
          <p:nvPr/>
        </p:nvSpPr>
        <p:spPr>
          <a:xfrm>
            <a:off x="2888100" y="1754525"/>
            <a:ext cx="3066300" cy="6726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GB" sz="1500" b="1" i="0" u="none" strike="noStrike" cap="none">
                <a:solidFill>
                  <a:srgbClr val="002060"/>
                </a:solidFill>
                <a:latin typeface="Times New Roman"/>
                <a:ea typeface="Times New Roman"/>
                <a:cs typeface="Times New Roman"/>
                <a:sym typeface="Times New Roman"/>
              </a:rPr>
              <a:t>Major Project </a:t>
            </a:r>
            <a:endParaRPr sz="1500" b="1" i="0" u="none" strike="noStrike" cap="none">
              <a:solidFill>
                <a:srgbClr val="00206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r>
              <a:rPr lang="en-GB" sz="1500" b="1" i="0" u="none" strike="noStrike" cap="none">
                <a:solidFill>
                  <a:srgbClr val="002060"/>
                </a:solidFill>
                <a:latin typeface="Times New Roman"/>
                <a:ea typeface="Times New Roman"/>
                <a:cs typeface="Times New Roman"/>
                <a:sym typeface="Times New Roman"/>
              </a:rPr>
              <a:t>TEAM - 2</a:t>
            </a:r>
            <a:r>
              <a:rPr lang="en-GB" sz="1500" b="1">
                <a:solidFill>
                  <a:srgbClr val="002060"/>
                </a:solidFill>
                <a:latin typeface="Times New Roman"/>
                <a:ea typeface="Times New Roman"/>
                <a:cs typeface="Times New Roman"/>
                <a:sym typeface="Times New Roman"/>
              </a:rPr>
              <a:t>9</a:t>
            </a:r>
            <a:endParaRPr sz="1500" b="0" i="0" u="none" strike="noStrike" cap="none">
              <a:solidFill>
                <a:schemeClr val="dk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body" idx="1"/>
          </p:nvPr>
        </p:nvSpPr>
        <p:spPr>
          <a:xfrm>
            <a:off x="675275" y="429675"/>
            <a:ext cx="7949400" cy="4349700"/>
          </a:xfrm>
          <a:prstGeom prst="rect">
            <a:avLst/>
          </a:prstGeom>
        </p:spPr>
        <p:txBody>
          <a:bodyPr spcFirstLastPara="1" wrap="square" lIns="91425" tIns="91425" rIns="91425" bIns="91425" anchor="t" anchorCtr="0">
            <a:noAutofit/>
          </a:bodyPr>
          <a:lstStyle/>
          <a:p>
            <a:pPr marL="0" lvl="0" indent="0" algn="l" rtl="0">
              <a:lnSpc>
                <a:spcPct val="60000"/>
              </a:lnSpc>
              <a:spcBef>
                <a:spcPts val="1200"/>
              </a:spcBef>
              <a:spcAft>
                <a:spcPts val="0"/>
              </a:spcAft>
              <a:buNone/>
            </a:pPr>
            <a:r>
              <a:rPr lang="en-GB" sz="1200" b="1">
                <a:solidFill>
                  <a:srgbClr val="000000"/>
                </a:solidFill>
                <a:latin typeface="Times New Roman"/>
                <a:ea typeface="Times New Roman"/>
                <a:cs typeface="Times New Roman"/>
                <a:sym typeface="Times New Roman"/>
              </a:rPr>
              <a:t>Module</a:t>
            </a:r>
            <a:endParaRPr sz="1200" b="1">
              <a:solidFill>
                <a:srgbClr val="000000"/>
              </a:solidFill>
              <a:latin typeface="Times New Roman"/>
              <a:ea typeface="Times New Roman"/>
              <a:cs typeface="Times New Roman"/>
              <a:sym typeface="Times New Roman"/>
            </a:endParaRPr>
          </a:p>
          <a:p>
            <a:pPr marL="0" lvl="0" indent="0" algn="l" rtl="0">
              <a:lnSpc>
                <a:spcPct val="60000"/>
              </a:lnSpc>
              <a:spcBef>
                <a:spcPts val="1200"/>
              </a:spcBef>
              <a:spcAft>
                <a:spcPts val="0"/>
              </a:spcAft>
              <a:buNone/>
            </a:pPr>
            <a:r>
              <a:rPr lang="en-GB" sz="1200" b="1">
                <a:solidFill>
                  <a:srgbClr val="0D0D0D"/>
                </a:solidFill>
                <a:latin typeface="Times New Roman"/>
                <a:ea typeface="Times New Roman"/>
                <a:cs typeface="Times New Roman"/>
                <a:sym typeface="Times New Roman"/>
              </a:rPr>
              <a:t>1. User Interface (UI) Module:</a:t>
            </a:r>
            <a:endParaRPr sz="1200" b="1">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a:solidFill>
                  <a:srgbClr val="0D0D0D"/>
                </a:solidFill>
                <a:latin typeface="Times New Roman"/>
                <a:ea typeface="Times New Roman"/>
                <a:cs typeface="Times New Roman"/>
                <a:sym typeface="Times New Roman"/>
              </a:rPr>
              <a:t>Create web pages for input, analysis results, and visualization.</a:t>
            </a:r>
            <a:endParaRPr sz="1200">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b="1">
                <a:solidFill>
                  <a:srgbClr val="0D0D0D"/>
                </a:solidFill>
                <a:latin typeface="Times New Roman"/>
                <a:ea typeface="Times New Roman"/>
                <a:cs typeface="Times New Roman"/>
                <a:sym typeface="Times New Roman"/>
              </a:rPr>
              <a:t>2. Data Ingestion Module:</a:t>
            </a:r>
            <a:endParaRPr sz="1200" b="1">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a:solidFill>
                  <a:srgbClr val="0D0D0D"/>
                </a:solidFill>
                <a:latin typeface="Times New Roman"/>
                <a:ea typeface="Times New Roman"/>
                <a:cs typeface="Times New Roman"/>
                <a:sym typeface="Times New Roman"/>
              </a:rPr>
              <a:t>Collect and preprocess customer reviews for sentiment analysis.</a:t>
            </a:r>
            <a:endParaRPr sz="1200">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a:solidFill>
                  <a:srgbClr val="0D0D0D"/>
                </a:solidFill>
                <a:latin typeface="Times New Roman"/>
                <a:ea typeface="Times New Roman"/>
                <a:cs typeface="Times New Roman"/>
                <a:sym typeface="Times New Roman"/>
              </a:rPr>
              <a:t>Set up a mechanism to receive and validate user input from the UI.</a:t>
            </a:r>
            <a:endParaRPr sz="1200">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b="1">
                <a:solidFill>
                  <a:srgbClr val="0D0D0D"/>
                </a:solidFill>
                <a:latin typeface="Times New Roman"/>
                <a:ea typeface="Times New Roman"/>
                <a:cs typeface="Times New Roman"/>
                <a:sym typeface="Times New Roman"/>
              </a:rPr>
              <a:t>3. Sentiment Analysis Module:</a:t>
            </a:r>
            <a:endParaRPr sz="1200" b="1">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a:solidFill>
                  <a:srgbClr val="0D0D0D"/>
                </a:solidFill>
                <a:latin typeface="Times New Roman"/>
                <a:ea typeface="Times New Roman"/>
                <a:cs typeface="Times New Roman"/>
                <a:sym typeface="Times New Roman"/>
              </a:rPr>
              <a:t>Develop and deploy the sentiment analysis models for processing customer reviews.</a:t>
            </a:r>
            <a:endParaRPr sz="1200">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a:solidFill>
                  <a:srgbClr val="0D0D0D"/>
                </a:solidFill>
                <a:latin typeface="Times New Roman"/>
                <a:ea typeface="Times New Roman"/>
                <a:cs typeface="Times New Roman"/>
                <a:sym typeface="Times New Roman"/>
              </a:rPr>
              <a:t>Implement NLP algorithms for sentiment analysis (Stemming,Tokenization,lemmatization,token to vector).</a:t>
            </a:r>
            <a:endParaRPr sz="1200">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b="1">
                <a:solidFill>
                  <a:srgbClr val="0D0D0D"/>
                </a:solidFill>
                <a:latin typeface="Times New Roman"/>
                <a:ea typeface="Times New Roman"/>
                <a:cs typeface="Times New Roman"/>
                <a:sym typeface="Times New Roman"/>
              </a:rPr>
              <a:t>4. Results Presentation Module:</a:t>
            </a:r>
            <a:endParaRPr sz="1200" b="1">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a:solidFill>
                  <a:srgbClr val="0D0D0D"/>
                </a:solidFill>
                <a:latin typeface="Times New Roman"/>
                <a:ea typeface="Times New Roman"/>
                <a:cs typeface="Times New Roman"/>
                <a:sym typeface="Times New Roman"/>
              </a:rPr>
              <a:t>Display the analyzed sentiments, thematic insights, and correlations in a comprehensible format.</a:t>
            </a:r>
            <a:endParaRPr sz="1200">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a:solidFill>
                  <a:srgbClr val="0D0D0D"/>
                </a:solidFill>
                <a:latin typeface="Times New Roman"/>
                <a:ea typeface="Times New Roman"/>
                <a:cs typeface="Times New Roman"/>
                <a:sym typeface="Times New Roman"/>
              </a:rPr>
              <a:t>Design visualizations, such as charts and graphs, to represent sentiment distributions and topic trends.</a:t>
            </a:r>
            <a:endParaRPr sz="1200">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a:solidFill>
                  <a:srgbClr val="0D0D0D"/>
                </a:solidFill>
                <a:latin typeface="Times New Roman"/>
                <a:ea typeface="Times New Roman"/>
                <a:cs typeface="Times New Roman"/>
                <a:sym typeface="Times New Roman"/>
              </a:rPr>
              <a:t>Implement a dynamic results page that updates in real-time based on user input.</a:t>
            </a:r>
            <a:endParaRPr sz="1200">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a:solidFill>
                  <a:srgbClr val="0D0D0D"/>
                </a:solidFill>
                <a:latin typeface="Times New Roman"/>
                <a:ea typeface="Times New Roman"/>
                <a:cs typeface="Times New Roman"/>
                <a:sym typeface="Times New Roman"/>
              </a:rPr>
              <a:t>Ensure accessibility and responsiveness for a seamless user experience.</a:t>
            </a:r>
            <a:endParaRPr sz="1200">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0"/>
              </a:spcAft>
              <a:buNone/>
            </a:pPr>
            <a:r>
              <a:rPr lang="en-GB" sz="1200" b="1">
                <a:solidFill>
                  <a:srgbClr val="0D0D0D"/>
                </a:solidFill>
                <a:latin typeface="Times New Roman"/>
                <a:ea typeface="Times New Roman"/>
                <a:cs typeface="Times New Roman"/>
                <a:sym typeface="Times New Roman"/>
              </a:rPr>
              <a:t>6. Deployment and Hosting Module:</a:t>
            </a:r>
            <a:endParaRPr sz="1200" b="1">
              <a:solidFill>
                <a:srgbClr val="0D0D0D"/>
              </a:solidFill>
              <a:latin typeface="Times New Roman"/>
              <a:ea typeface="Times New Roman"/>
              <a:cs typeface="Times New Roman"/>
              <a:sym typeface="Times New Roman"/>
            </a:endParaRPr>
          </a:p>
          <a:p>
            <a:pPr marL="0" lvl="0" indent="0" algn="just" rtl="0">
              <a:lnSpc>
                <a:spcPct val="60000"/>
              </a:lnSpc>
              <a:spcBef>
                <a:spcPts val="1200"/>
              </a:spcBef>
              <a:spcAft>
                <a:spcPts val="1200"/>
              </a:spcAft>
              <a:buNone/>
            </a:pPr>
            <a:r>
              <a:rPr lang="en-GB" sz="1200">
                <a:solidFill>
                  <a:srgbClr val="0D0D0D"/>
                </a:solidFill>
                <a:latin typeface="Times New Roman"/>
                <a:ea typeface="Times New Roman"/>
                <a:cs typeface="Times New Roman"/>
                <a:sym typeface="Times New Roman"/>
              </a:rPr>
              <a:t>Deploy the web application for public access.</a:t>
            </a:r>
            <a:endParaRPr sz="1200">
              <a:latin typeface="Times New Roman"/>
              <a:ea typeface="Times New Roman"/>
              <a:cs typeface="Times New Roman"/>
              <a:sym typeface="Times New Roman"/>
            </a:endParaRPr>
          </a:p>
        </p:txBody>
      </p:sp>
      <p:sp>
        <p:nvSpPr>
          <p:cNvPr id="209" name="Google Shape;209;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753266" y="816728"/>
            <a:ext cx="7505700" cy="32156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000" b="1">
                <a:solidFill>
                  <a:srgbClr val="151515"/>
                </a:solidFill>
                <a:latin typeface="Times New Roman"/>
                <a:ea typeface="Times New Roman"/>
                <a:cs typeface="Times New Roman"/>
                <a:sym typeface="Times New Roman"/>
              </a:rPr>
              <a:t>ALGORITHM</a:t>
            </a:r>
            <a:endParaRPr/>
          </a:p>
        </p:txBody>
      </p:sp>
      <p:sp>
        <p:nvSpPr>
          <p:cNvPr id="215" name="Google Shape;215;p23"/>
          <p:cNvSpPr txBox="1">
            <a:spLocks noGrp="1"/>
          </p:cNvSpPr>
          <p:nvPr>
            <p:ph type="body" idx="1"/>
          </p:nvPr>
        </p:nvSpPr>
        <p:spPr>
          <a:xfrm>
            <a:off x="819150" y="1138289"/>
            <a:ext cx="7505700" cy="3405379"/>
          </a:xfrm>
          <a:prstGeom prst="rect">
            <a:avLst/>
          </a:prstGeom>
          <a:noFill/>
          <a:ln>
            <a:noFill/>
          </a:ln>
        </p:spPr>
        <p:txBody>
          <a:bodyPr spcFirstLastPara="1" wrap="square" lIns="91425" tIns="91425" rIns="91425" bIns="91425" anchor="t" anchorCtr="0">
            <a:normAutofit/>
          </a:bodyPr>
          <a:lstStyle/>
          <a:p>
            <a:pPr marL="146050" lvl="0" indent="0" algn="ctr" rtl="0">
              <a:lnSpc>
                <a:spcPct val="115000"/>
              </a:lnSpc>
              <a:spcBef>
                <a:spcPts val="0"/>
              </a:spcBef>
              <a:spcAft>
                <a:spcPts val="0"/>
              </a:spcAft>
              <a:buSzPts val="1300"/>
              <a:buNone/>
            </a:pPr>
            <a:endParaRPr sz="1500" b="1">
              <a:solidFill>
                <a:srgbClr val="151515"/>
              </a:solidFill>
              <a:latin typeface="Times New Roman"/>
              <a:ea typeface="Times New Roman"/>
              <a:cs typeface="Times New Roman"/>
              <a:sym typeface="Times New Roman"/>
            </a:endParaRPr>
          </a:p>
          <a:p>
            <a:pPr marL="146050" lvl="0" indent="0" algn="ctr" rtl="0">
              <a:lnSpc>
                <a:spcPct val="115000"/>
              </a:lnSpc>
              <a:spcBef>
                <a:spcPts val="0"/>
              </a:spcBef>
              <a:spcAft>
                <a:spcPts val="0"/>
              </a:spcAft>
              <a:buSzPts val="1300"/>
              <a:buNone/>
            </a:pPr>
            <a:r>
              <a:rPr lang="en-GB" sz="1500" b="1">
                <a:solidFill>
                  <a:srgbClr val="151515"/>
                </a:solidFill>
                <a:latin typeface="Times New Roman"/>
                <a:ea typeface="Times New Roman"/>
                <a:cs typeface="Times New Roman"/>
                <a:sym typeface="Times New Roman"/>
              </a:rPr>
              <a:t>W-D-SA-V-I</a:t>
            </a:r>
            <a:endParaRPr/>
          </a:p>
          <a:p>
            <a:pPr marL="146050" lvl="0" indent="0" algn="ctr" rtl="0">
              <a:lnSpc>
                <a:spcPct val="115000"/>
              </a:lnSpc>
              <a:spcBef>
                <a:spcPts val="0"/>
              </a:spcBef>
              <a:spcAft>
                <a:spcPts val="0"/>
              </a:spcAft>
              <a:buSzPts val="1300"/>
              <a:buNone/>
            </a:pPr>
            <a:endParaRPr sz="1500" b="1">
              <a:solidFill>
                <a:srgbClr val="151515"/>
              </a:solidFill>
              <a:latin typeface="Times New Roman"/>
              <a:ea typeface="Times New Roman"/>
              <a:cs typeface="Times New Roman"/>
              <a:sym typeface="Times New Roman"/>
            </a:endParaRPr>
          </a:p>
          <a:p>
            <a:pPr marL="488950" lvl="0" indent="-342900" algn="l" rtl="0">
              <a:lnSpc>
                <a:spcPct val="115000"/>
              </a:lnSpc>
              <a:spcBef>
                <a:spcPts val="0"/>
              </a:spcBef>
              <a:spcAft>
                <a:spcPts val="0"/>
              </a:spcAft>
              <a:buSzPts val="1300"/>
              <a:buAutoNum type="arabicParenR"/>
            </a:pPr>
            <a:r>
              <a:rPr lang="en-GB" b="1">
                <a:solidFill>
                  <a:srgbClr val="151515"/>
                </a:solidFill>
                <a:latin typeface="Times New Roman"/>
                <a:ea typeface="Times New Roman"/>
                <a:cs typeface="Times New Roman"/>
                <a:sym typeface="Times New Roman"/>
              </a:rPr>
              <a:t>W = Web-Scraping ( </a:t>
            </a:r>
            <a:r>
              <a:rPr lang="en-GB">
                <a:solidFill>
                  <a:srgbClr val="151515"/>
                </a:solidFill>
                <a:latin typeface="Times New Roman"/>
                <a:ea typeface="Times New Roman"/>
                <a:cs typeface="Times New Roman"/>
                <a:sym typeface="Times New Roman"/>
              </a:rPr>
              <a:t>URL, Web scraping library, Extracting reviews and metadata, Handling Pagination </a:t>
            </a:r>
            <a:r>
              <a:rPr lang="en-GB" b="1">
                <a:solidFill>
                  <a:srgbClr val="151515"/>
                </a:solidFill>
                <a:latin typeface="Times New Roman"/>
                <a:ea typeface="Times New Roman"/>
                <a:cs typeface="Times New Roman"/>
                <a:sym typeface="Times New Roman"/>
              </a:rPr>
              <a:t>)</a:t>
            </a:r>
            <a:endParaRPr/>
          </a:p>
          <a:p>
            <a:pPr marL="488950" lvl="0" indent="-342900" algn="l" rtl="0">
              <a:lnSpc>
                <a:spcPct val="115000"/>
              </a:lnSpc>
              <a:spcBef>
                <a:spcPts val="0"/>
              </a:spcBef>
              <a:spcAft>
                <a:spcPts val="0"/>
              </a:spcAft>
              <a:buSzPts val="1300"/>
              <a:buAutoNum type="arabicParenR"/>
            </a:pPr>
            <a:r>
              <a:rPr lang="en-GB" b="1">
                <a:solidFill>
                  <a:srgbClr val="151515"/>
                </a:solidFill>
                <a:latin typeface="Times New Roman"/>
                <a:ea typeface="Times New Roman"/>
                <a:cs typeface="Times New Roman"/>
                <a:sym typeface="Times New Roman"/>
              </a:rPr>
              <a:t>D = Data Preprocessing ( </a:t>
            </a:r>
            <a:r>
              <a:rPr lang="en-GB">
                <a:solidFill>
                  <a:srgbClr val="151515"/>
                </a:solidFill>
                <a:latin typeface="Times New Roman"/>
                <a:ea typeface="Times New Roman"/>
                <a:cs typeface="Times New Roman"/>
                <a:sym typeface="Times New Roman"/>
              </a:rPr>
              <a:t>Remove special characters, and irrelevant information from the reviews, Tokenization, Stemming, and Lemmatization. </a:t>
            </a:r>
            <a:r>
              <a:rPr lang="en-GB" b="1">
                <a:solidFill>
                  <a:srgbClr val="151515"/>
                </a:solidFill>
                <a:latin typeface="Times New Roman"/>
                <a:ea typeface="Times New Roman"/>
                <a:cs typeface="Times New Roman"/>
                <a:sym typeface="Times New Roman"/>
              </a:rPr>
              <a:t>)</a:t>
            </a:r>
            <a:endParaRPr/>
          </a:p>
          <a:p>
            <a:pPr marL="488950" lvl="0" indent="-342900" algn="l" rtl="0">
              <a:lnSpc>
                <a:spcPct val="115000"/>
              </a:lnSpc>
              <a:spcBef>
                <a:spcPts val="0"/>
              </a:spcBef>
              <a:spcAft>
                <a:spcPts val="0"/>
              </a:spcAft>
              <a:buSzPts val="1300"/>
              <a:buAutoNum type="arabicParenR"/>
            </a:pPr>
            <a:r>
              <a:rPr lang="en-GB" b="1">
                <a:solidFill>
                  <a:srgbClr val="151515"/>
                </a:solidFill>
                <a:latin typeface="Times New Roman"/>
                <a:ea typeface="Times New Roman"/>
                <a:cs typeface="Times New Roman"/>
                <a:sym typeface="Times New Roman"/>
              </a:rPr>
              <a:t>SA = Sentimental Analysis </a:t>
            </a:r>
            <a:r>
              <a:rPr lang="en-GB">
                <a:solidFill>
                  <a:srgbClr val="151515"/>
                </a:solidFill>
                <a:latin typeface="Times New Roman"/>
                <a:ea typeface="Times New Roman"/>
                <a:cs typeface="Times New Roman"/>
                <a:sym typeface="Times New Roman"/>
              </a:rPr>
              <a:t>( Classification of reviews into negative, positive and analyzing ratings )</a:t>
            </a:r>
            <a:endParaRPr/>
          </a:p>
          <a:p>
            <a:pPr marL="488950" lvl="0" indent="-342900" algn="l" rtl="0">
              <a:lnSpc>
                <a:spcPct val="115000"/>
              </a:lnSpc>
              <a:spcBef>
                <a:spcPts val="0"/>
              </a:spcBef>
              <a:spcAft>
                <a:spcPts val="0"/>
              </a:spcAft>
              <a:buSzPts val="1300"/>
              <a:buAutoNum type="arabicParenR"/>
            </a:pPr>
            <a:r>
              <a:rPr lang="en-GB" b="1">
                <a:solidFill>
                  <a:srgbClr val="151515"/>
                </a:solidFill>
                <a:latin typeface="Times New Roman"/>
                <a:ea typeface="Times New Roman"/>
                <a:cs typeface="Times New Roman"/>
                <a:sym typeface="Times New Roman"/>
              </a:rPr>
              <a:t>V = Visualization </a:t>
            </a:r>
            <a:r>
              <a:rPr lang="en-GB">
                <a:solidFill>
                  <a:srgbClr val="151515"/>
                </a:solidFill>
                <a:latin typeface="Times New Roman"/>
                <a:ea typeface="Times New Roman"/>
                <a:cs typeface="Times New Roman"/>
                <a:sym typeface="Times New Roman"/>
              </a:rPr>
              <a:t>(Preparing report of the results as Word cloud or Plots)</a:t>
            </a:r>
            <a:endParaRPr/>
          </a:p>
          <a:p>
            <a:pPr marL="488950" lvl="0" indent="-342900" algn="l" rtl="0">
              <a:lnSpc>
                <a:spcPct val="115000"/>
              </a:lnSpc>
              <a:spcBef>
                <a:spcPts val="0"/>
              </a:spcBef>
              <a:spcAft>
                <a:spcPts val="0"/>
              </a:spcAft>
              <a:buSzPts val="1300"/>
              <a:buAutoNum type="arabicParenR"/>
            </a:pPr>
            <a:r>
              <a:rPr lang="en-GB" b="1">
                <a:solidFill>
                  <a:srgbClr val="151515"/>
                </a:solidFill>
                <a:latin typeface="Times New Roman"/>
                <a:ea typeface="Times New Roman"/>
                <a:cs typeface="Times New Roman"/>
                <a:sym typeface="Times New Roman"/>
              </a:rPr>
              <a:t>I = Insights (</a:t>
            </a:r>
            <a:r>
              <a:rPr lang="en-GB">
                <a:solidFill>
                  <a:srgbClr val="151515"/>
                </a:solidFill>
                <a:latin typeface="Times New Roman"/>
                <a:ea typeface="Times New Roman"/>
                <a:cs typeface="Times New Roman"/>
                <a:sym typeface="Times New Roman"/>
              </a:rPr>
              <a:t>Analyze the most frequently mentioned positive and negative aspects of the product. Track Changes Over Time</a:t>
            </a:r>
            <a:r>
              <a:rPr lang="en-GB" b="1">
                <a:solidFill>
                  <a:srgbClr val="151515"/>
                </a:solidFill>
                <a:latin typeface="Times New Roman"/>
                <a:ea typeface="Times New Roman"/>
                <a:cs typeface="Times New Roman"/>
                <a:sym typeface="Times New Roman"/>
              </a:rPr>
              <a:t> )</a:t>
            </a:r>
            <a:endParaRPr/>
          </a:p>
          <a:p>
            <a:pPr marL="488950" lvl="0" indent="-260350" algn="l" rtl="0">
              <a:lnSpc>
                <a:spcPct val="115000"/>
              </a:lnSpc>
              <a:spcBef>
                <a:spcPts val="0"/>
              </a:spcBef>
              <a:spcAft>
                <a:spcPts val="0"/>
              </a:spcAft>
              <a:buSzPts val="1300"/>
              <a:buNone/>
            </a:pPr>
            <a:endParaRPr>
              <a:solidFill>
                <a:srgbClr val="151515"/>
              </a:solidFill>
              <a:latin typeface="Times New Roman"/>
              <a:ea typeface="Times New Roman"/>
              <a:cs typeface="Times New Roman"/>
              <a:sym typeface="Times New Roman"/>
            </a:endParaRPr>
          </a:p>
        </p:txBody>
      </p:sp>
      <p:sp>
        <p:nvSpPr>
          <p:cNvPr id="216" name="Google Shape;216;p2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title"/>
          </p:nvPr>
        </p:nvSpPr>
        <p:spPr>
          <a:xfrm>
            <a:off x="819150" y="585406"/>
            <a:ext cx="7505700" cy="455376"/>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GB" sz="1600" b="1">
                <a:solidFill>
                  <a:srgbClr val="151515"/>
                </a:solidFill>
                <a:latin typeface="Times New Roman"/>
                <a:ea typeface="Times New Roman"/>
                <a:cs typeface="Times New Roman"/>
                <a:sym typeface="Times New Roman"/>
              </a:rPr>
              <a:t>LIBRARIES used:-</a:t>
            </a:r>
            <a:endParaRPr/>
          </a:p>
        </p:txBody>
      </p:sp>
      <p:sp>
        <p:nvSpPr>
          <p:cNvPr id="222" name="Google Shape;222;p24"/>
          <p:cNvSpPr txBox="1">
            <a:spLocks noGrp="1"/>
          </p:cNvSpPr>
          <p:nvPr>
            <p:ph type="body" idx="1"/>
          </p:nvPr>
        </p:nvSpPr>
        <p:spPr>
          <a:xfrm>
            <a:off x="819150" y="1040782"/>
            <a:ext cx="7505700" cy="3066932"/>
          </a:xfrm>
          <a:prstGeom prst="rect">
            <a:avLst/>
          </a:prstGeom>
          <a:noFill/>
          <a:ln>
            <a:noFill/>
          </a:ln>
        </p:spPr>
        <p:txBody>
          <a:bodyPr spcFirstLastPara="1" wrap="square" lIns="91425" tIns="91425" rIns="91425" bIns="91425" anchor="t" anchorCtr="0">
            <a:noAutofit/>
          </a:bodyPr>
          <a:lstStyle/>
          <a:p>
            <a:pPr marL="146050" lvl="0" indent="0" algn="l" rtl="0">
              <a:lnSpc>
                <a:spcPct val="115000"/>
              </a:lnSpc>
              <a:spcBef>
                <a:spcPts val="0"/>
              </a:spcBef>
              <a:spcAft>
                <a:spcPts val="0"/>
              </a:spcAft>
              <a:buSzPts val="1300"/>
              <a:buNone/>
            </a:pP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os</a:t>
            </a: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nltk</a:t>
            </a: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joblib</a:t>
            </a: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requests</a:t>
            </a:r>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numpy</a:t>
            </a: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from bs4 -&gt; BeautifulSoup</a:t>
            </a: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urllib.request</a:t>
            </a:r>
            <a:endParaRPr>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matplotlib.pyplot</a:t>
            </a: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from nltk.corpus -&gt; stopwords</a:t>
            </a: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from wordcloud -&gt; WordCloud, STOPWORDS</a:t>
            </a: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from flask -&gt; render_template,request</a:t>
            </a:r>
            <a:endParaRPr b="0">
              <a:solidFill>
                <a:srgbClr val="151515"/>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b="0">
                <a:solidFill>
                  <a:srgbClr val="151515"/>
                </a:solidFill>
                <a:latin typeface="Times New Roman"/>
                <a:ea typeface="Times New Roman"/>
                <a:cs typeface="Times New Roman"/>
                <a:sym typeface="Times New Roman"/>
              </a:rPr>
              <a:t>time</a:t>
            </a:r>
            <a:endParaRPr/>
          </a:p>
          <a:p>
            <a:pPr marL="457200" lvl="0" indent="-228600" algn="l" rtl="0">
              <a:lnSpc>
                <a:spcPct val="115000"/>
              </a:lnSpc>
              <a:spcBef>
                <a:spcPts val="0"/>
              </a:spcBef>
              <a:spcAft>
                <a:spcPts val="0"/>
              </a:spcAft>
              <a:buSzPts val="1300"/>
              <a:buNone/>
            </a:pPr>
            <a:endParaRPr>
              <a:latin typeface="Times New Roman"/>
              <a:ea typeface="Times New Roman"/>
              <a:cs typeface="Times New Roman"/>
              <a:sym typeface="Times New Roman"/>
            </a:endParaRPr>
          </a:p>
        </p:txBody>
      </p:sp>
      <p:sp>
        <p:nvSpPr>
          <p:cNvPr id="223" name="Google Shape;223;p2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p:nvPr/>
        </p:nvSpPr>
        <p:spPr>
          <a:xfrm>
            <a:off x="759550" y="1834750"/>
            <a:ext cx="2160900" cy="50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GB" sz="2100" b="1" i="0" u="none" strike="noStrike" cap="none">
                <a:solidFill>
                  <a:srgbClr val="000000"/>
                </a:solidFill>
                <a:latin typeface="Times New Roman"/>
                <a:ea typeface="Times New Roman"/>
                <a:cs typeface="Times New Roman"/>
                <a:sym typeface="Times New Roman"/>
              </a:rPr>
              <a:t>Flow Chart</a:t>
            </a:r>
            <a:endParaRPr sz="2100" b="1" i="0" u="none" strike="noStrike" cap="none">
              <a:solidFill>
                <a:srgbClr val="000000"/>
              </a:solidFill>
              <a:latin typeface="Times New Roman"/>
              <a:ea typeface="Times New Roman"/>
              <a:cs typeface="Times New Roman"/>
              <a:sym typeface="Times New Roman"/>
            </a:endParaRPr>
          </a:p>
        </p:txBody>
      </p:sp>
      <p:pic>
        <p:nvPicPr>
          <p:cNvPr id="229" name="Google Shape;229;p25"/>
          <p:cNvPicPr preferRelativeResize="0"/>
          <p:nvPr/>
        </p:nvPicPr>
        <p:blipFill rotWithShape="1">
          <a:blip r:embed="rId3">
            <a:alphaModFix/>
          </a:blip>
          <a:srcRect/>
          <a:stretch/>
        </p:blipFill>
        <p:spPr>
          <a:xfrm>
            <a:off x="206525" y="232975"/>
            <a:ext cx="1093000" cy="945475"/>
          </a:xfrm>
          <a:prstGeom prst="rect">
            <a:avLst/>
          </a:prstGeom>
          <a:noFill/>
          <a:ln>
            <a:noFill/>
          </a:ln>
        </p:spPr>
      </p:pic>
      <p:sp>
        <p:nvSpPr>
          <p:cNvPr id="230" name="Google Shape;230;p2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13</a:t>
            </a:fld>
            <a:endParaRPr/>
          </a:p>
        </p:txBody>
      </p:sp>
      <p:pic>
        <p:nvPicPr>
          <p:cNvPr id="231" name="Google Shape;231;p25"/>
          <p:cNvPicPr preferRelativeResize="0"/>
          <p:nvPr/>
        </p:nvPicPr>
        <p:blipFill rotWithShape="1">
          <a:blip r:embed="rId4">
            <a:alphaModFix/>
          </a:blip>
          <a:srcRect/>
          <a:stretch/>
        </p:blipFill>
        <p:spPr>
          <a:xfrm>
            <a:off x="3036500" y="308975"/>
            <a:ext cx="2728275" cy="457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1135789" y="1114400"/>
            <a:ext cx="6571200" cy="1885500"/>
          </a:xfrm>
          <a:prstGeom prst="rect">
            <a:avLst/>
          </a:prstGeom>
          <a:noFill/>
          <a:ln>
            <a:noFill/>
          </a:ln>
        </p:spPr>
        <p:txBody>
          <a:bodyPr spcFirstLastPara="1" wrap="square" lIns="91425" tIns="91425" rIns="604750" bIns="91425" anchor="ctr" anchorCtr="0">
            <a:spAutoFit/>
          </a:bodyPr>
          <a:lstStyle/>
          <a:p>
            <a:pPr marL="0" lvl="0" indent="0" algn="l" rtl="0">
              <a:lnSpc>
                <a:spcPct val="150000"/>
              </a:lnSpc>
              <a:spcBef>
                <a:spcPts val="0"/>
              </a:spcBef>
              <a:spcAft>
                <a:spcPts val="0"/>
              </a:spcAft>
              <a:buSzPts val="3200"/>
              <a:buNone/>
            </a:pPr>
            <a:r>
              <a:rPr lang="en-GB" sz="1300" b="1" u="sng">
                <a:solidFill>
                  <a:srgbClr val="151515"/>
                </a:solidFill>
                <a:latin typeface="Times New Roman"/>
                <a:ea typeface="Times New Roman"/>
                <a:cs typeface="Times New Roman"/>
                <a:sym typeface="Times New Roman"/>
              </a:rPr>
              <a:t>Logistics</a:t>
            </a:r>
            <a:r>
              <a:rPr lang="en-GB" sz="1300" b="1">
                <a:solidFill>
                  <a:srgbClr val="151515"/>
                </a:solidFill>
                <a:latin typeface="Times New Roman"/>
                <a:ea typeface="Times New Roman"/>
                <a:cs typeface="Times New Roman"/>
                <a:sym typeface="Times New Roman"/>
              </a:rPr>
              <a:t>:-</a:t>
            </a:r>
            <a:endParaRPr sz="1300" b="1">
              <a:solidFill>
                <a:srgbClr val="151515"/>
              </a:solidFill>
              <a:latin typeface="Times New Roman"/>
              <a:ea typeface="Times New Roman"/>
              <a:cs typeface="Times New Roman"/>
              <a:sym typeface="Times New Roman"/>
            </a:endParaRPr>
          </a:p>
          <a:p>
            <a:pPr marL="12700" lvl="0" indent="0" algn="l" rtl="0">
              <a:lnSpc>
                <a:spcPct val="150000"/>
              </a:lnSpc>
              <a:spcBef>
                <a:spcPts val="0"/>
              </a:spcBef>
              <a:spcAft>
                <a:spcPts val="0"/>
              </a:spcAft>
              <a:buSzPts val="3200"/>
              <a:buNone/>
            </a:pPr>
            <a:r>
              <a:rPr lang="en-GB" sz="1300">
                <a:solidFill>
                  <a:srgbClr val="151515"/>
                </a:solidFill>
                <a:latin typeface="Times New Roman"/>
                <a:ea typeface="Times New Roman"/>
                <a:cs typeface="Times New Roman"/>
                <a:sym typeface="Times New Roman"/>
              </a:rPr>
              <a:t>1)Beautiful-soup (Web Scraping)</a:t>
            </a:r>
            <a:endParaRPr sz="1300">
              <a:solidFill>
                <a:srgbClr val="151515"/>
              </a:solidFill>
              <a:latin typeface="Times New Roman"/>
              <a:ea typeface="Times New Roman"/>
              <a:cs typeface="Times New Roman"/>
              <a:sym typeface="Times New Roman"/>
            </a:endParaRPr>
          </a:p>
          <a:p>
            <a:pPr marL="12700" lvl="0" indent="0" algn="l" rtl="0">
              <a:lnSpc>
                <a:spcPct val="150000"/>
              </a:lnSpc>
              <a:spcBef>
                <a:spcPts val="0"/>
              </a:spcBef>
              <a:spcAft>
                <a:spcPts val="0"/>
              </a:spcAft>
              <a:buSzPts val="3200"/>
              <a:buNone/>
            </a:pPr>
            <a:r>
              <a:rPr lang="en-GB" sz="1300">
                <a:solidFill>
                  <a:srgbClr val="151515"/>
                </a:solidFill>
                <a:latin typeface="Times New Roman"/>
                <a:ea typeface="Times New Roman"/>
                <a:cs typeface="Times New Roman"/>
                <a:sym typeface="Times New Roman"/>
              </a:rPr>
              <a:t>2)NLTK library (sentimental analysis)</a:t>
            </a:r>
            <a:endParaRPr sz="1300">
              <a:solidFill>
                <a:srgbClr val="151515"/>
              </a:solidFill>
              <a:latin typeface="Times New Roman"/>
              <a:ea typeface="Times New Roman"/>
              <a:cs typeface="Times New Roman"/>
              <a:sym typeface="Times New Roman"/>
            </a:endParaRPr>
          </a:p>
          <a:p>
            <a:pPr marL="12700" lvl="0" indent="0" algn="l" rtl="0">
              <a:lnSpc>
                <a:spcPct val="150000"/>
              </a:lnSpc>
              <a:spcBef>
                <a:spcPts val="0"/>
              </a:spcBef>
              <a:spcAft>
                <a:spcPts val="0"/>
              </a:spcAft>
              <a:buSzPts val="3200"/>
              <a:buNone/>
            </a:pPr>
            <a:r>
              <a:rPr lang="en-GB" sz="1300">
                <a:solidFill>
                  <a:srgbClr val="151515"/>
                </a:solidFill>
                <a:latin typeface="Times New Roman"/>
                <a:ea typeface="Times New Roman"/>
                <a:cs typeface="Times New Roman"/>
                <a:sym typeface="Times New Roman"/>
              </a:rPr>
              <a:t>3)VS-Code (Platform)</a:t>
            </a:r>
            <a:endParaRPr sz="1300">
              <a:solidFill>
                <a:srgbClr val="151515"/>
              </a:solidFill>
              <a:latin typeface="Times New Roman"/>
              <a:ea typeface="Times New Roman"/>
              <a:cs typeface="Times New Roman"/>
              <a:sym typeface="Times New Roman"/>
            </a:endParaRPr>
          </a:p>
          <a:p>
            <a:pPr marL="12700" lvl="0" indent="0" algn="l" rtl="0">
              <a:lnSpc>
                <a:spcPct val="150000"/>
              </a:lnSpc>
              <a:spcBef>
                <a:spcPts val="0"/>
              </a:spcBef>
              <a:spcAft>
                <a:spcPts val="0"/>
              </a:spcAft>
              <a:buSzPts val="3200"/>
              <a:buNone/>
            </a:pPr>
            <a:r>
              <a:rPr lang="en-GB" sz="1300">
                <a:solidFill>
                  <a:srgbClr val="151515"/>
                </a:solidFill>
                <a:latin typeface="Times New Roman"/>
                <a:ea typeface="Times New Roman"/>
                <a:cs typeface="Times New Roman"/>
                <a:sym typeface="Times New Roman"/>
              </a:rPr>
              <a:t>4)Wordcloud, NLTK.corpus, Stopwords (to analyze reviews)</a:t>
            </a:r>
            <a:endParaRPr sz="1300">
              <a:solidFill>
                <a:srgbClr val="151515"/>
              </a:solidFill>
              <a:latin typeface="Times New Roman"/>
              <a:ea typeface="Times New Roman"/>
              <a:cs typeface="Times New Roman"/>
              <a:sym typeface="Times New Roman"/>
            </a:endParaRPr>
          </a:p>
          <a:p>
            <a:pPr marL="12700" lvl="0" indent="0" algn="l" rtl="0">
              <a:lnSpc>
                <a:spcPct val="150000"/>
              </a:lnSpc>
              <a:spcBef>
                <a:spcPts val="0"/>
              </a:spcBef>
              <a:spcAft>
                <a:spcPts val="0"/>
              </a:spcAft>
              <a:buSzPts val="3200"/>
              <a:buNone/>
            </a:pPr>
            <a:r>
              <a:rPr lang="en-GB" sz="1300">
                <a:solidFill>
                  <a:srgbClr val="151515"/>
                </a:solidFill>
                <a:latin typeface="Times New Roman"/>
                <a:ea typeface="Times New Roman"/>
                <a:cs typeface="Times New Roman"/>
                <a:sym typeface="Times New Roman"/>
              </a:rPr>
              <a:t>5)Python - Flask (Backend Framework)</a:t>
            </a:r>
            <a:endParaRPr sz="1300">
              <a:solidFill>
                <a:srgbClr val="151515"/>
              </a:solidFill>
              <a:latin typeface="Times New Roman"/>
              <a:ea typeface="Times New Roman"/>
              <a:cs typeface="Times New Roman"/>
              <a:sym typeface="Times New Roman"/>
            </a:endParaRPr>
          </a:p>
        </p:txBody>
      </p:sp>
      <p:sp>
        <p:nvSpPr>
          <p:cNvPr id="237" name="Google Shape;237;p26"/>
          <p:cNvSpPr txBox="1"/>
          <p:nvPr/>
        </p:nvSpPr>
        <p:spPr>
          <a:xfrm>
            <a:off x="2401750" y="339475"/>
            <a:ext cx="3485100" cy="50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GB" sz="2100" b="1" i="0" u="none" strike="noStrike" cap="none">
                <a:solidFill>
                  <a:srgbClr val="000000"/>
                </a:solidFill>
                <a:latin typeface="Times New Roman"/>
                <a:ea typeface="Times New Roman"/>
                <a:cs typeface="Times New Roman"/>
                <a:sym typeface="Times New Roman"/>
              </a:rPr>
              <a:t>Logistics</a:t>
            </a:r>
            <a:endParaRPr sz="2100" b="1" i="0" u="none" strike="noStrike" cap="none">
              <a:solidFill>
                <a:srgbClr val="000000"/>
              </a:solidFill>
              <a:latin typeface="Times New Roman"/>
              <a:ea typeface="Times New Roman"/>
              <a:cs typeface="Times New Roman"/>
              <a:sym typeface="Times New Roman"/>
            </a:endParaRPr>
          </a:p>
        </p:txBody>
      </p:sp>
      <p:pic>
        <p:nvPicPr>
          <p:cNvPr id="238" name="Google Shape;238;p26"/>
          <p:cNvPicPr preferRelativeResize="0"/>
          <p:nvPr/>
        </p:nvPicPr>
        <p:blipFill rotWithShape="1">
          <a:blip r:embed="rId3">
            <a:alphaModFix/>
          </a:blip>
          <a:srcRect/>
          <a:stretch/>
        </p:blipFill>
        <p:spPr>
          <a:xfrm>
            <a:off x="206525" y="220300"/>
            <a:ext cx="1033625" cy="894100"/>
          </a:xfrm>
          <a:prstGeom prst="rect">
            <a:avLst/>
          </a:prstGeom>
          <a:noFill/>
          <a:ln>
            <a:noFill/>
          </a:ln>
        </p:spPr>
      </p:pic>
      <p:sp>
        <p:nvSpPr>
          <p:cNvPr id="239" name="Google Shape;239;p2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14</a:t>
            </a:fld>
            <a:endParaRPr/>
          </a:p>
        </p:txBody>
      </p:sp>
      <p:sp>
        <p:nvSpPr>
          <p:cNvPr id="240" name="Google Shape;240;p26"/>
          <p:cNvSpPr txBox="1"/>
          <p:nvPr/>
        </p:nvSpPr>
        <p:spPr>
          <a:xfrm>
            <a:off x="1240150" y="3266925"/>
            <a:ext cx="296622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151515"/>
                </a:solidFill>
                <a:latin typeface="Times New Roman"/>
                <a:ea typeface="Times New Roman"/>
                <a:cs typeface="Times New Roman"/>
                <a:sym typeface="Times New Roman"/>
              </a:rPr>
              <a:t>FUTURE SCOPE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Times New Roman"/>
                <a:ea typeface="Times New Roman"/>
                <a:cs typeface="Times New Roman"/>
                <a:sym typeface="Times New Roman"/>
              </a:rPr>
              <a:t>1) Chrome extension </a:t>
            </a:r>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Times New Roman"/>
                <a:ea typeface="Times New Roman"/>
                <a:cs typeface="Times New Roman"/>
                <a:sym typeface="Times New Roman"/>
              </a:rPr>
              <a:t>2) Machine learning on data sets </a:t>
            </a:r>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Times New Roman"/>
                <a:ea typeface="Times New Roman"/>
                <a:cs typeface="Times New Roman"/>
                <a:sym typeface="Times New Roman"/>
              </a:rPr>
              <a:t>3)language translation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819150" y="485950"/>
            <a:ext cx="7505700" cy="393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1800" b="1">
                <a:solidFill>
                  <a:srgbClr val="151515"/>
                </a:solidFill>
                <a:latin typeface="Times New Roman"/>
                <a:ea typeface="Times New Roman"/>
                <a:cs typeface="Times New Roman"/>
                <a:sym typeface="Times New Roman"/>
              </a:rPr>
              <a:t>RESULTS</a:t>
            </a:r>
            <a:endParaRPr sz="1800" b="1">
              <a:solidFill>
                <a:srgbClr val="151515"/>
              </a:solidFill>
              <a:latin typeface="Times New Roman"/>
              <a:ea typeface="Times New Roman"/>
              <a:cs typeface="Times New Roman"/>
              <a:sym typeface="Times New Roman"/>
            </a:endParaRPr>
          </a:p>
        </p:txBody>
      </p:sp>
      <p:sp>
        <p:nvSpPr>
          <p:cNvPr id="246" name="Google Shape;246;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t>15</a:t>
            </a:fld>
            <a:endParaRPr/>
          </a:p>
        </p:txBody>
      </p:sp>
      <p:pic>
        <p:nvPicPr>
          <p:cNvPr id="247" name="Google Shape;247;p27"/>
          <p:cNvPicPr preferRelativeResize="0"/>
          <p:nvPr/>
        </p:nvPicPr>
        <p:blipFill>
          <a:blip r:embed="rId3">
            <a:alphaModFix/>
          </a:blip>
          <a:stretch>
            <a:fillRect/>
          </a:stretch>
        </p:blipFill>
        <p:spPr>
          <a:xfrm>
            <a:off x="400375" y="1306425"/>
            <a:ext cx="4104826" cy="2305750"/>
          </a:xfrm>
          <a:prstGeom prst="rect">
            <a:avLst/>
          </a:prstGeom>
          <a:noFill/>
          <a:ln>
            <a:noFill/>
          </a:ln>
        </p:spPr>
      </p:pic>
      <p:pic>
        <p:nvPicPr>
          <p:cNvPr id="248" name="Google Shape;248;p27"/>
          <p:cNvPicPr preferRelativeResize="0"/>
          <p:nvPr/>
        </p:nvPicPr>
        <p:blipFill>
          <a:blip r:embed="rId4">
            <a:alphaModFix/>
          </a:blip>
          <a:stretch>
            <a:fillRect/>
          </a:stretch>
        </p:blipFill>
        <p:spPr>
          <a:xfrm>
            <a:off x="4619500" y="1306425"/>
            <a:ext cx="4167424" cy="2340926"/>
          </a:xfrm>
          <a:prstGeom prst="rect">
            <a:avLst/>
          </a:prstGeom>
          <a:noFill/>
          <a:ln>
            <a:noFill/>
          </a:ln>
        </p:spPr>
      </p:pic>
      <p:sp>
        <p:nvSpPr>
          <p:cNvPr id="249" name="Google Shape;249;p27"/>
          <p:cNvSpPr txBox="1"/>
          <p:nvPr/>
        </p:nvSpPr>
        <p:spPr>
          <a:xfrm>
            <a:off x="1634875" y="3838825"/>
            <a:ext cx="12555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dk2"/>
                </a:solidFill>
                <a:latin typeface="Times New Roman"/>
                <a:ea typeface="Times New Roman"/>
                <a:cs typeface="Times New Roman"/>
                <a:sym typeface="Times New Roman"/>
              </a:rPr>
              <a:t>Home page</a:t>
            </a:r>
            <a:endParaRPr sz="1300">
              <a:solidFill>
                <a:schemeClr val="dk2"/>
              </a:solidFill>
              <a:latin typeface="Times New Roman"/>
              <a:ea typeface="Times New Roman"/>
              <a:cs typeface="Times New Roman"/>
              <a:sym typeface="Times New Roman"/>
            </a:endParaRPr>
          </a:p>
        </p:txBody>
      </p:sp>
      <p:sp>
        <p:nvSpPr>
          <p:cNvPr id="250" name="Google Shape;250;p27"/>
          <p:cNvSpPr txBox="1"/>
          <p:nvPr/>
        </p:nvSpPr>
        <p:spPr>
          <a:xfrm>
            <a:off x="5356525" y="3903025"/>
            <a:ext cx="19746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dk2"/>
                </a:solidFill>
                <a:latin typeface="Times New Roman"/>
                <a:ea typeface="Times New Roman"/>
                <a:cs typeface="Times New Roman"/>
                <a:sym typeface="Times New Roman"/>
              </a:rPr>
              <a:t>Result page</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t>16</a:t>
            </a:fld>
            <a:endParaRPr/>
          </a:p>
        </p:txBody>
      </p:sp>
      <p:pic>
        <p:nvPicPr>
          <p:cNvPr id="256" name="Google Shape;256;p28"/>
          <p:cNvPicPr preferRelativeResize="0"/>
          <p:nvPr/>
        </p:nvPicPr>
        <p:blipFill>
          <a:blip r:embed="rId3">
            <a:alphaModFix/>
          </a:blip>
          <a:stretch>
            <a:fillRect/>
          </a:stretch>
        </p:blipFill>
        <p:spPr>
          <a:xfrm>
            <a:off x="239550" y="1347312"/>
            <a:ext cx="4359600" cy="2448878"/>
          </a:xfrm>
          <a:prstGeom prst="rect">
            <a:avLst/>
          </a:prstGeom>
          <a:noFill/>
          <a:ln>
            <a:noFill/>
          </a:ln>
        </p:spPr>
      </p:pic>
      <p:pic>
        <p:nvPicPr>
          <p:cNvPr id="257" name="Google Shape;257;p28"/>
          <p:cNvPicPr preferRelativeResize="0"/>
          <p:nvPr/>
        </p:nvPicPr>
        <p:blipFill>
          <a:blip r:embed="rId4">
            <a:alphaModFix/>
          </a:blip>
          <a:stretch>
            <a:fillRect/>
          </a:stretch>
        </p:blipFill>
        <p:spPr>
          <a:xfrm>
            <a:off x="4664950" y="1342475"/>
            <a:ext cx="4221725" cy="2448900"/>
          </a:xfrm>
          <a:prstGeom prst="rect">
            <a:avLst/>
          </a:prstGeom>
          <a:noFill/>
          <a:ln>
            <a:noFill/>
          </a:ln>
        </p:spPr>
      </p:pic>
      <p:sp>
        <p:nvSpPr>
          <p:cNvPr id="258" name="Google Shape;258;p28"/>
          <p:cNvSpPr txBox="1"/>
          <p:nvPr/>
        </p:nvSpPr>
        <p:spPr>
          <a:xfrm>
            <a:off x="3039500" y="4015275"/>
            <a:ext cx="28770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dk2"/>
                </a:solidFill>
                <a:latin typeface="Times New Roman"/>
                <a:ea typeface="Times New Roman"/>
                <a:cs typeface="Times New Roman"/>
                <a:sym typeface="Times New Roman"/>
              </a:rPr>
              <a:t>Displaying the reviews</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t>17</a:t>
            </a:fld>
            <a:endParaRPr/>
          </a:p>
        </p:txBody>
      </p:sp>
      <p:pic>
        <p:nvPicPr>
          <p:cNvPr id="264" name="Google Shape;264;p29"/>
          <p:cNvPicPr preferRelativeResize="0"/>
          <p:nvPr/>
        </p:nvPicPr>
        <p:blipFill>
          <a:blip r:embed="rId3">
            <a:alphaModFix/>
          </a:blip>
          <a:stretch>
            <a:fillRect/>
          </a:stretch>
        </p:blipFill>
        <p:spPr>
          <a:xfrm>
            <a:off x="1310600" y="569625"/>
            <a:ext cx="6192602" cy="3478500"/>
          </a:xfrm>
          <a:prstGeom prst="rect">
            <a:avLst/>
          </a:prstGeom>
          <a:noFill/>
          <a:ln>
            <a:noFill/>
          </a:ln>
        </p:spPr>
      </p:pic>
      <p:sp>
        <p:nvSpPr>
          <p:cNvPr id="265" name="Google Shape;265;p29"/>
          <p:cNvSpPr txBox="1"/>
          <p:nvPr/>
        </p:nvSpPr>
        <p:spPr>
          <a:xfrm>
            <a:off x="2819450" y="4386250"/>
            <a:ext cx="2014200" cy="32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dk2"/>
                </a:solidFill>
                <a:latin typeface="Times New Roman"/>
                <a:ea typeface="Times New Roman"/>
                <a:cs typeface="Times New Roman"/>
                <a:sym typeface="Times New Roman"/>
              </a:rPr>
              <a:t>Generating WordCloud</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t>18</a:t>
            </a:fld>
            <a:endParaRPr/>
          </a:p>
        </p:txBody>
      </p:sp>
      <p:pic>
        <p:nvPicPr>
          <p:cNvPr id="271" name="Google Shape;271;p30"/>
          <p:cNvPicPr preferRelativeResize="0"/>
          <p:nvPr/>
        </p:nvPicPr>
        <p:blipFill>
          <a:blip r:embed="rId3">
            <a:alphaModFix/>
          </a:blip>
          <a:stretch>
            <a:fillRect/>
          </a:stretch>
        </p:blipFill>
        <p:spPr>
          <a:xfrm>
            <a:off x="2064125" y="756450"/>
            <a:ext cx="5274325" cy="3327650"/>
          </a:xfrm>
          <a:prstGeom prst="rect">
            <a:avLst/>
          </a:prstGeom>
          <a:noFill/>
          <a:ln>
            <a:noFill/>
          </a:ln>
        </p:spPr>
      </p:pic>
      <p:sp>
        <p:nvSpPr>
          <p:cNvPr id="272" name="Google Shape;272;p30"/>
          <p:cNvSpPr txBox="1"/>
          <p:nvPr/>
        </p:nvSpPr>
        <p:spPr>
          <a:xfrm>
            <a:off x="2593800" y="4335050"/>
            <a:ext cx="39564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Times New Roman"/>
                <a:ea typeface="Times New Roman"/>
                <a:cs typeface="Times New Roman"/>
                <a:sym typeface="Times New Roman"/>
              </a:rPr>
              <a:t>Comparing results of different sentimental analysis tools </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1393925" y="1488875"/>
            <a:ext cx="6366900" cy="37164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SzPts val="990"/>
              <a:buNone/>
            </a:pPr>
            <a:r>
              <a:rPr lang="en-GB" sz="1400">
                <a:solidFill>
                  <a:srgbClr val="151515"/>
                </a:solidFill>
                <a:latin typeface="Times New Roman"/>
                <a:ea typeface="Times New Roman"/>
                <a:cs typeface="Times New Roman"/>
                <a:sym typeface="Times New Roman"/>
              </a:rPr>
              <a:t>       Sentiment analysis using NLP is a powerful tool for extracting insights from textual data, especially in the context of customer reviews. As technology continues to advance, the application of sentiment analysis is likely to become more nuanced, accurate, and tailored to specific business needs. However, ethical considerations and responsible implementation remain critical aspects of leveraging sentiment analysis in real-world applications.</a:t>
            </a:r>
            <a:endParaRPr sz="1400">
              <a:solidFill>
                <a:srgbClr val="151515"/>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SzPts val="990"/>
              <a:buNone/>
            </a:pPr>
            <a:r>
              <a:rPr lang="en-GB" sz="1400">
                <a:solidFill>
                  <a:srgbClr val="151515"/>
                </a:solidFill>
                <a:latin typeface="Times New Roman"/>
                <a:ea typeface="Times New Roman"/>
                <a:cs typeface="Times New Roman"/>
                <a:sym typeface="Times New Roman"/>
              </a:rPr>
              <a:t>	Advances in NLP, including transformer models and pre-trained language models, continue to improve the accuracy and efficiency of sentiment analysis.Customization and fine-tuning of pre-trained models for domain-specific sentiment analysis are areas of ongoing research.</a:t>
            </a:r>
            <a:endParaRPr sz="1400">
              <a:solidFill>
                <a:srgbClr val="151515"/>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SzPts val="990"/>
              <a:buNone/>
            </a:pPr>
            <a:endParaRPr sz="1300">
              <a:solidFill>
                <a:srgbClr val="151515"/>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SzPts val="990"/>
              <a:buNone/>
            </a:pPr>
            <a:r>
              <a:rPr lang="en-GB" sz="1300">
                <a:solidFill>
                  <a:srgbClr val="151515"/>
                </a:solidFill>
                <a:latin typeface="Times New Roman"/>
                <a:ea typeface="Times New Roman"/>
                <a:cs typeface="Times New Roman"/>
                <a:sym typeface="Times New Roman"/>
              </a:rPr>
              <a:t>	</a:t>
            </a:r>
            <a:endParaRPr sz="1300">
              <a:solidFill>
                <a:srgbClr val="151515"/>
              </a:solidFill>
              <a:latin typeface="Times New Roman"/>
              <a:ea typeface="Times New Roman"/>
              <a:cs typeface="Times New Roman"/>
              <a:sym typeface="Times New Roman"/>
            </a:endParaRPr>
          </a:p>
          <a:p>
            <a:pPr marL="0" lvl="0" indent="0" algn="ctr" rtl="0">
              <a:lnSpc>
                <a:spcPct val="100000"/>
              </a:lnSpc>
              <a:spcBef>
                <a:spcPts val="1500"/>
              </a:spcBef>
              <a:spcAft>
                <a:spcPts val="0"/>
              </a:spcAft>
              <a:buSzPts val="990"/>
              <a:buNone/>
            </a:pPr>
            <a:endParaRPr sz="1300">
              <a:solidFill>
                <a:srgbClr val="151515"/>
              </a:solidFill>
              <a:latin typeface="Times New Roman"/>
              <a:ea typeface="Times New Roman"/>
              <a:cs typeface="Times New Roman"/>
              <a:sym typeface="Times New Roman"/>
            </a:endParaRPr>
          </a:p>
        </p:txBody>
      </p:sp>
      <p:sp>
        <p:nvSpPr>
          <p:cNvPr id="278" name="Google Shape;278;p31"/>
          <p:cNvSpPr txBox="1"/>
          <p:nvPr/>
        </p:nvSpPr>
        <p:spPr>
          <a:xfrm>
            <a:off x="2973975" y="358450"/>
            <a:ext cx="2260800" cy="40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000000"/>
                </a:solidFill>
                <a:latin typeface="Times New Roman"/>
                <a:ea typeface="Times New Roman"/>
                <a:cs typeface="Times New Roman"/>
                <a:sym typeface="Times New Roman"/>
              </a:rPr>
              <a:t> Conclusion</a:t>
            </a:r>
            <a:endParaRPr sz="1400" b="0" i="0" u="none" strike="noStrike" cap="none">
              <a:solidFill>
                <a:srgbClr val="000000"/>
              </a:solidFill>
              <a:latin typeface="Calibri"/>
              <a:ea typeface="Calibri"/>
              <a:cs typeface="Calibri"/>
              <a:sym typeface="Calibri"/>
            </a:endParaRPr>
          </a:p>
        </p:txBody>
      </p:sp>
      <p:pic>
        <p:nvPicPr>
          <p:cNvPr id="279" name="Google Shape;279;p31"/>
          <p:cNvPicPr preferRelativeResize="0"/>
          <p:nvPr/>
        </p:nvPicPr>
        <p:blipFill rotWithShape="1">
          <a:blip r:embed="rId3">
            <a:alphaModFix/>
          </a:blip>
          <a:srcRect/>
          <a:stretch/>
        </p:blipFill>
        <p:spPr>
          <a:xfrm>
            <a:off x="206525" y="199125"/>
            <a:ext cx="1009100" cy="872900"/>
          </a:xfrm>
          <a:prstGeom prst="rect">
            <a:avLst/>
          </a:prstGeom>
          <a:noFill/>
          <a:ln>
            <a:noFill/>
          </a:ln>
        </p:spPr>
      </p:pic>
      <p:sp>
        <p:nvSpPr>
          <p:cNvPr id="280" name="Google Shape;280;p3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964975" y="1156825"/>
            <a:ext cx="7223100" cy="3716400"/>
          </a:xfrm>
          <a:prstGeom prst="rect">
            <a:avLst/>
          </a:prstGeom>
          <a:noFill/>
          <a:ln>
            <a:noFill/>
          </a:ln>
        </p:spPr>
        <p:txBody>
          <a:bodyPr spcFirstLastPara="1" wrap="square" lIns="91425" tIns="91425" rIns="91425" bIns="91425" anchor="ctr" anchorCtr="0">
            <a:noAutofit/>
          </a:bodyPr>
          <a:lstStyle/>
          <a:p>
            <a:pPr marL="457200" lvl="0" indent="0" algn="just" rtl="0">
              <a:lnSpc>
                <a:spcPct val="115000"/>
              </a:lnSpc>
              <a:spcBef>
                <a:spcPts val="0"/>
              </a:spcBef>
              <a:spcAft>
                <a:spcPts val="0"/>
              </a:spcAft>
              <a:buSzPts val="3200"/>
              <a:buNone/>
            </a:pPr>
            <a:endParaRPr sz="1300">
              <a:solidFill>
                <a:srgbClr val="151515"/>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151515"/>
              </a:buClr>
              <a:buSzPts val="1300"/>
              <a:buFont typeface="Times New Roman"/>
              <a:buChar char="➢"/>
            </a:pPr>
            <a:r>
              <a:rPr lang="en-GB" sz="1300">
                <a:solidFill>
                  <a:srgbClr val="151515"/>
                </a:solidFill>
                <a:latin typeface="Times New Roman"/>
                <a:ea typeface="Times New Roman"/>
                <a:cs typeface="Times New Roman"/>
                <a:sym typeface="Times New Roman"/>
              </a:rPr>
              <a:t>The comments and reviews of a product on an e-commerce platform play a crucial role in influencing potential buyers and shaping the reputation of both the product and the platform itself.</a:t>
            </a:r>
            <a:endParaRPr sz="1300">
              <a:solidFill>
                <a:srgbClr val="151515"/>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151515"/>
              </a:buClr>
              <a:buSzPts val="1300"/>
              <a:buFont typeface="Times New Roman"/>
              <a:buChar char="➢"/>
            </a:pPr>
            <a:r>
              <a:rPr lang="en-GB" sz="1300">
                <a:solidFill>
                  <a:srgbClr val="151515"/>
                </a:solidFill>
                <a:latin typeface="Times New Roman"/>
                <a:ea typeface="Times New Roman"/>
                <a:cs typeface="Times New Roman"/>
                <a:sym typeface="Times New Roman"/>
              </a:rPr>
              <a:t>To extract comments and reviews from a web page the  web scraping plays a major role.Web scraping is a technique used to extract data from websites. It involves fetching and parsing the HTML of a web page to extract the desired information.</a:t>
            </a:r>
            <a:endParaRPr sz="1300">
              <a:solidFill>
                <a:srgbClr val="151515"/>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151515"/>
              </a:buClr>
              <a:buSzPts val="1300"/>
              <a:buFont typeface="Times New Roman"/>
              <a:buChar char="➢"/>
            </a:pPr>
            <a:r>
              <a:rPr lang="en-GB" sz="1300">
                <a:solidFill>
                  <a:srgbClr val="151515"/>
                </a:solidFill>
                <a:latin typeface="Times New Roman"/>
                <a:ea typeface="Times New Roman"/>
                <a:cs typeface="Times New Roman"/>
                <a:sym typeface="Times New Roman"/>
              </a:rPr>
              <a:t>NLP plays a crucial role in converting these reviews and comments into positive negative and neutral.</a:t>
            </a:r>
            <a:endParaRPr sz="1300">
              <a:solidFill>
                <a:srgbClr val="151515"/>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151515"/>
              </a:buClr>
              <a:buSzPts val="1300"/>
              <a:buFont typeface="Times New Roman"/>
              <a:buChar char="➢"/>
            </a:pPr>
            <a:r>
              <a:rPr lang="en-GB" sz="1300">
                <a:solidFill>
                  <a:srgbClr val="151515"/>
                </a:solidFill>
                <a:latin typeface="Times New Roman"/>
                <a:ea typeface="Times New Roman"/>
                <a:cs typeface="Times New Roman"/>
                <a:sym typeface="Times New Roman"/>
              </a:rPr>
              <a:t>Sentiment analysis, a subfield of NLP, focuses on determining the sentiment expressed in a piece of text. </a:t>
            </a:r>
            <a:endParaRPr sz="1300">
              <a:solidFill>
                <a:srgbClr val="151515"/>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151515"/>
              </a:buClr>
              <a:buSzPts val="1300"/>
              <a:buFont typeface="Times New Roman"/>
              <a:buChar char="➢"/>
            </a:pPr>
            <a:r>
              <a:rPr lang="en-GB" sz="1300">
                <a:solidFill>
                  <a:srgbClr val="151515"/>
                </a:solidFill>
                <a:latin typeface="Times New Roman"/>
                <a:ea typeface="Times New Roman"/>
                <a:cs typeface="Times New Roman"/>
                <a:sym typeface="Times New Roman"/>
              </a:rPr>
              <a:t>Raw text data undergoes preprocessing steps, including tokenization, stemming, and removing stop words, to prepare it for analysis.</a:t>
            </a:r>
            <a:endParaRPr sz="1300">
              <a:solidFill>
                <a:srgbClr val="151515"/>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151515"/>
              </a:buClr>
              <a:buSzPts val="1300"/>
              <a:buFont typeface="Times New Roman"/>
              <a:buChar char="➢"/>
            </a:pPr>
            <a:r>
              <a:rPr lang="en-GB" sz="1300">
                <a:solidFill>
                  <a:srgbClr val="151515"/>
                </a:solidFill>
                <a:latin typeface="Times New Roman"/>
                <a:ea typeface="Times New Roman"/>
                <a:cs typeface="Times New Roman"/>
                <a:sym typeface="Times New Roman"/>
              </a:rPr>
              <a:t>The project findings are presented through data visualizations, making it easier for stakeholders to comprehend customer sentiment trends and feedback.</a:t>
            </a:r>
            <a:endParaRPr sz="1300">
              <a:solidFill>
                <a:srgbClr val="151515"/>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3200"/>
              <a:buNone/>
            </a:pPr>
            <a:endParaRPr sz="1300">
              <a:solidFill>
                <a:srgbClr val="151515"/>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3200"/>
              <a:buNone/>
            </a:pPr>
            <a:endParaRPr sz="1300">
              <a:solidFill>
                <a:srgbClr val="151515"/>
              </a:solidFill>
              <a:latin typeface="Times New Roman"/>
              <a:ea typeface="Times New Roman"/>
              <a:cs typeface="Times New Roman"/>
              <a:sym typeface="Times New Roman"/>
            </a:endParaRPr>
          </a:p>
        </p:txBody>
      </p:sp>
      <p:sp>
        <p:nvSpPr>
          <p:cNvPr id="141" name="Google Shape;141;p14"/>
          <p:cNvSpPr txBox="1"/>
          <p:nvPr/>
        </p:nvSpPr>
        <p:spPr>
          <a:xfrm>
            <a:off x="2617200" y="372675"/>
            <a:ext cx="3507300" cy="50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GB" sz="2100" b="1" i="0" u="none" strike="noStrike" cap="none">
                <a:solidFill>
                  <a:srgbClr val="000000"/>
                </a:solidFill>
                <a:latin typeface="Times New Roman"/>
                <a:ea typeface="Times New Roman"/>
                <a:cs typeface="Times New Roman"/>
                <a:sym typeface="Times New Roman"/>
              </a:rPr>
              <a:t>Introduction</a:t>
            </a:r>
            <a:endParaRPr sz="2100" b="1" i="0" u="none" strike="noStrike" cap="none">
              <a:solidFill>
                <a:srgbClr val="000000"/>
              </a:solidFill>
              <a:latin typeface="Times New Roman"/>
              <a:ea typeface="Times New Roman"/>
              <a:cs typeface="Times New Roman"/>
              <a:sym typeface="Times New Roman"/>
            </a:endParaRPr>
          </a:p>
        </p:txBody>
      </p:sp>
      <p:pic>
        <p:nvPicPr>
          <p:cNvPr id="142" name="Google Shape;142;p14"/>
          <p:cNvPicPr preferRelativeResize="0"/>
          <p:nvPr/>
        </p:nvPicPr>
        <p:blipFill rotWithShape="1">
          <a:blip r:embed="rId3">
            <a:alphaModFix/>
          </a:blip>
          <a:srcRect/>
          <a:stretch/>
        </p:blipFill>
        <p:spPr>
          <a:xfrm>
            <a:off x="199450" y="213250"/>
            <a:ext cx="1147975" cy="993025"/>
          </a:xfrm>
          <a:prstGeom prst="rect">
            <a:avLst/>
          </a:prstGeom>
          <a:noFill/>
          <a:ln>
            <a:noFill/>
          </a:ln>
        </p:spPr>
      </p:pic>
      <p:sp>
        <p:nvSpPr>
          <p:cNvPr id="143" name="Google Shape;143;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2"/>
          <p:cNvPicPr preferRelativeResize="0"/>
          <p:nvPr/>
        </p:nvPicPr>
        <p:blipFill rotWithShape="1">
          <a:blip r:embed="rId3">
            <a:alphaModFix/>
          </a:blip>
          <a:srcRect/>
          <a:stretch/>
        </p:blipFill>
        <p:spPr>
          <a:xfrm>
            <a:off x="1538100" y="1443050"/>
            <a:ext cx="6067799" cy="2740700"/>
          </a:xfrm>
          <a:prstGeom prst="rect">
            <a:avLst/>
          </a:prstGeom>
          <a:noFill/>
          <a:ln>
            <a:noFill/>
          </a:ln>
        </p:spPr>
      </p:pic>
      <p:pic>
        <p:nvPicPr>
          <p:cNvPr id="286" name="Google Shape;286;p32"/>
          <p:cNvPicPr preferRelativeResize="0"/>
          <p:nvPr/>
        </p:nvPicPr>
        <p:blipFill rotWithShape="1">
          <a:blip r:embed="rId4">
            <a:alphaModFix/>
          </a:blip>
          <a:srcRect/>
          <a:stretch/>
        </p:blipFill>
        <p:spPr>
          <a:xfrm>
            <a:off x="206525" y="199125"/>
            <a:ext cx="1009100" cy="872900"/>
          </a:xfrm>
          <a:prstGeom prst="rect">
            <a:avLst/>
          </a:prstGeom>
          <a:noFill/>
          <a:ln>
            <a:noFill/>
          </a:ln>
        </p:spPr>
      </p:pic>
      <p:sp>
        <p:nvSpPr>
          <p:cNvPr id="287" name="Google Shape;287;p3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197624" y="1172625"/>
            <a:ext cx="7193100" cy="3022200"/>
          </a:xfrm>
          <a:prstGeom prst="rect">
            <a:avLst/>
          </a:prstGeom>
          <a:noFill/>
          <a:ln>
            <a:noFill/>
          </a:ln>
        </p:spPr>
        <p:txBody>
          <a:bodyPr spcFirstLastPara="1" wrap="square" lIns="91425" tIns="91425" rIns="91425" bIns="91425" anchor="ctr" anchorCtr="0">
            <a:spAutoFit/>
          </a:bodyPr>
          <a:lstStyle/>
          <a:p>
            <a:pPr marL="0" lvl="0" indent="0" algn="just" rtl="0">
              <a:lnSpc>
                <a:spcPct val="115000"/>
              </a:lnSpc>
              <a:spcBef>
                <a:spcPts val="0"/>
              </a:spcBef>
              <a:spcAft>
                <a:spcPts val="0"/>
              </a:spcAft>
              <a:buSzPts val="3200"/>
              <a:buNone/>
            </a:pPr>
            <a:endParaRPr sz="1300">
              <a:solidFill>
                <a:srgbClr val="374151"/>
              </a:solidFill>
              <a:highlight>
                <a:schemeClr val="dk1"/>
              </a:highlight>
              <a:latin typeface="Times New Roman"/>
              <a:ea typeface="Times New Roman"/>
              <a:cs typeface="Times New Roman"/>
              <a:sym typeface="Times New Roman"/>
            </a:endParaRPr>
          </a:p>
          <a:p>
            <a:pPr marL="0" lvl="0" indent="-133350" algn="just" rtl="0">
              <a:lnSpc>
                <a:spcPct val="115000"/>
              </a:lnSpc>
              <a:spcBef>
                <a:spcPts val="0"/>
              </a:spcBef>
              <a:spcAft>
                <a:spcPts val="0"/>
              </a:spcAft>
              <a:buClr>
                <a:srgbClr val="151515"/>
              </a:buClr>
              <a:buSzPts val="2100"/>
              <a:buFont typeface="Times New Roman"/>
              <a:buChar char="➢"/>
            </a:pPr>
            <a:r>
              <a:rPr lang="en-GB" sz="1300" b="1">
                <a:solidFill>
                  <a:srgbClr val="151515"/>
                </a:solidFill>
                <a:highlight>
                  <a:schemeClr val="dk1"/>
                </a:highlight>
                <a:latin typeface="Times New Roman"/>
                <a:ea typeface="Times New Roman"/>
                <a:cs typeface="Times New Roman"/>
                <a:sym typeface="Times New Roman"/>
              </a:rPr>
              <a:t>Analysing Product reviews:</a:t>
            </a:r>
            <a:r>
              <a:rPr lang="en-GB" sz="1300">
                <a:solidFill>
                  <a:srgbClr val="151515"/>
                </a:solidFill>
                <a:highlight>
                  <a:schemeClr val="dk1"/>
                </a:highlight>
                <a:latin typeface="Times New Roman"/>
                <a:ea typeface="Times New Roman"/>
                <a:cs typeface="Times New Roman"/>
                <a:sym typeface="Times New Roman"/>
              </a:rPr>
              <a:t>Analysing the customer reviews on a product and classifying them  whether as negative or positive or neutral.</a:t>
            </a:r>
            <a:r>
              <a:rPr lang="en-GB" sz="1300" b="1">
                <a:solidFill>
                  <a:srgbClr val="151515"/>
                </a:solidFill>
                <a:highlight>
                  <a:schemeClr val="dk1"/>
                </a:highlight>
                <a:latin typeface="Times New Roman"/>
                <a:ea typeface="Times New Roman"/>
                <a:cs typeface="Times New Roman"/>
                <a:sym typeface="Times New Roman"/>
              </a:rPr>
              <a:t> </a:t>
            </a:r>
            <a:endParaRPr sz="1300">
              <a:solidFill>
                <a:srgbClr val="151515"/>
              </a:solidFill>
              <a:highlight>
                <a:schemeClr val="dk1"/>
              </a:highlight>
              <a:latin typeface="Times New Roman"/>
              <a:ea typeface="Times New Roman"/>
              <a:cs typeface="Times New Roman"/>
              <a:sym typeface="Times New Roman"/>
            </a:endParaRPr>
          </a:p>
          <a:p>
            <a:pPr marL="0" lvl="0" indent="-133350" algn="just" rtl="0">
              <a:lnSpc>
                <a:spcPct val="115000"/>
              </a:lnSpc>
              <a:spcBef>
                <a:spcPts val="0"/>
              </a:spcBef>
              <a:spcAft>
                <a:spcPts val="0"/>
              </a:spcAft>
              <a:buClr>
                <a:srgbClr val="151515"/>
              </a:buClr>
              <a:buSzPts val="2100"/>
              <a:buFont typeface="Times New Roman"/>
              <a:buChar char="➢"/>
            </a:pPr>
            <a:r>
              <a:rPr lang="en-GB" sz="1300" b="1">
                <a:solidFill>
                  <a:srgbClr val="151515"/>
                </a:solidFill>
                <a:highlight>
                  <a:schemeClr val="dk1"/>
                </a:highlight>
                <a:latin typeface="Times New Roman"/>
                <a:ea typeface="Times New Roman"/>
                <a:cs typeface="Times New Roman"/>
                <a:sym typeface="Times New Roman"/>
              </a:rPr>
              <a:t>Product Improvement: </a:t>
            </a:r>
            <a:r>
              <a:rPr lang="en-GB" sz="1300">
                <a:solidFill>
                  <a:srgbClr val="151515"/>
                </a:solidFill>
                <a:highlight>
                  <a:schemeClr val="dk1"/>
                </a:highlight>
                <a:latin typeface="Times New Roman"/>
                <a:ea typeface="Times New Roman"/>
                <a:cs typeface="Times New Roman"/>
                <a:sym typeface="Times New Roman"/>
              </a:rPr>
              <a:t>Identify areas for product or service improvement based on customer feedback and sentiments. This can contribute to enhancing customer satisfaction and loyalty.</a:t>
            </a:r>
            <a:endParaRPr sz="1300">
              <a:solidFill>
                <a:srgbClr val="151515"/>
              </a:solidFill>
              <a:highlight>
                <a:schemeClr val="dk1"/>
              </a:highlight>
              <a:latin typeface="Times New Roman"/>
              <a:ea typeface="Times New Roman"/>
              <a:cs typeface="Times New Roman"/>
              <a:sym typeface="Times New Roman"/>
            </a:endParaRPr>
          </a:p>
          <a:p>
            <a:pPr marL="0" lvl="0" indent="-133350" algn="just" rtl="0">
              <a:lnSpc>
                <a:spcPct val="115000"/>
              </a:lnSpc>
              <a:spcBef>
                <a:spcPts val="0"/>
              </a:spcBef>
              <a:spcAft>
                <a:spcPts val="0"/>
              </a:spcAft>
              <a:buClr>
                <a:srgbClr val="151515"/>
              </a:buClr>
              <a:buSzPts val="2100"/>
              <a:buFont typeface="Times New Roman"/>
              <a:buChar char="➢"/>
            </a:pPr>
            <a:r>
              <a:rPr lang="en-GB" sz="1300" b="1">
                <a:solidFill>
                  <a:srgbClr val="151515"/>
                </a:solidFill>
                <a:highlight>
                  <a:schemeClr val="dk1"/>
                </a:highlight>
                <a:latin typeface="Times New Roman"/>
                <a:ea typeface="Times New Roman"/>
                <a:cs typeface="Times New Roman"/>
                <a:sym typeface="Times New Roman"/>
              </a:rPr>
              <a:t>Visual representation of Key reviews: </a:t>
            </a:r>
            <a:r>
              <a:rPr lang="en-GB" sz="1300">
                <a:solidFill>
                  <a:srgbClr val="151515"/>
                </a:solidFill>
                <a:highlight>
                  <a:schemeClr val="dk1"/>
                </a:highlight>
                <a:latin typeface="Times New Roman"/>
                <a:ea typeface="Times New Roman"/>
                <a:cs typeface="Times New Roman"/>
                <a:sym typeface="Times New Roman"/>
              </a:rPr>
              <a:t>Generating a visual report Wordcloud based on the key words from the reviews like(good, quality, best,nice,etc.) on that particular product.</a:t>
            </a:r>
            <a:endParaRPr sz="1300">
              <a:solidFill>
                <a:srgbClr val="151515"/>
              </a:solidFill>
              <a:highlight>
                <a:schemeClr val="dk1"/>
              </a:highlight>
              <a:latin typeface="Times New Roman"/>
              <a:ea typeface="Times New Roman"/>
              <a:cs typeface="Times New Roman"/>
              <a:sym typeface="Times New Roman"/>
            </a:endParaRPr>
          </a:p>
          <a:p>
            <a:pPr marL="0" lvl="0" indent="-133350" algn="just" rtl="0">
              <a:lnSpc>
                <a:spcPct val="115000"/>
              </a:lnSpc>
              <a:spcBef>
                <a:spcPts val="0"/>
              </a:spcBef>
              <a:spcAft>
                <a:spcPts val="0"/>
              </a:spcAft>
              <a:buClr>
                <a:srgbClr val="151515"/>
              </a:buClr>
              <a:buSzPts val="2100"/>
              <a:buFont typeface="Times New Roman"/>
              <a:buChar char="➢"/>
            </a:pPr>
            <a:r>
              <a:rPr lang="en-GB" sz="1300" b="1">
                <a:solidFill>
                  <a:srgbClr val="151515"/>
                </a:solidFill>
                <a:highlight>
                  <a:schemeClr val="dk1"/>
                </a:highlight>
                <a:latin typeface="Times New Roman"/>
                <a:ea typeface="Times New Roman"/>
                <a:cs typeface="Times New Roman"/>
                <a:sym typeface="Times New Roman"/>
              </a:rPr>
              <a:t>Customer Service Improvement: </a:t>
            </a:r>
            <a:r>
              <a:rPr lang="en-GB" sz="1300">
                <a:solidFill>
                  <a:srgbClr val="151515"/>
                </a:solidFill>
                <a:highlight>
                  <a:schemeClr val="dk1"/>
                </a:highlight>
                <a:latin typeface="Times New Roman"/>
                <a:ea typeface="Times New Roman"/>
                <a:cs typeface="Times New Roman"/>
                <a:sym typeface="Times New Roman"/>
              </a:rPr>
              <a:t>Identify common issues in customer feedback to improve customer service processes. This can lead to better customer experiences and increased satisfaction.</a:t>
            </a:r>
            <a:endParaRPr sz="1300">
              <a:solidFill>
                <a:srgbClr val="151515"/>
              </a:solidFill>
              <a:highlight>
                <a:schemeClr val="dk1"/>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a:solidFill>
                <a:srgbClr val="151515"/>
              </a:solidFill>
              <a:highlight>
                <a:schemeClr val="dk1"/>
              </a:highlight>
              <a:latin typeface="Times New Roman"/>
              <a:ea typeface="Times New Roman"/>
              <a:cs typeface="Times New Roman"/>
              <a:sym typeface="Times New Roman"/>
            </a:endParaRPr>
          </a:p>
        </p:txBody>
      </p:sp>
      <p:sp>
        <p:nvSpPr>
          <p:cNvPr id="149" name="Google Shape;149;p15"/>
          <p:cNvSpPr txBox="1"/>
          <p:nvPr/>
        </p:nvSpPr>
        <p:spPr>
          <a:xfrm>
            <a:off x="3294700" y="392225"/>
            <a:ext cx="2085000" cy="50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GB" sz="2100" b="1" i="0" u="none" strike="noStrike" cap="none">
                <a:solidFill>
                  <a:srgbClr val="000000"/>
                </a:solidFill>
                <a:latin typeface="Times New Roman"/>
                <a:ea typeface="Times New Roman"/>
                <a:cs typeface="Times New Roman"/>
                <a:sym typeface="Times New Roman"/>
              </a:rPr>
              <a:t>Objectives</a:t>
            </a:r>
            <a:endParaRPr sz="2100" b="1" i="0" u="none" strike="noStrike" cap="none">
              <a:solidFill>
                <a:srgbClr val="000000"/>
              </a:solidFill>
              <a:latin typeface="Times New Roman"/>
              <a:ea typeface="Times New Roman"/>
              <a:cs typeface="Times New Roman"/>
              <a:sym typeface="Times New Roman"/>
            </a:endParaRPr>
          </a:p>
        </p:txBody>
      </p:sp>
      <p:pic>
        <p:nvPicPr>
          <p:cNvPr id="150" name="Google Shape;150;p15"/>
          <p:cNvPicPr preferRelativeResize="0"/>
          <p:nvPr/>
        </p:nvPicPr>
        <p:blipFill rotWithShape="1">
          <a:blip r:embed="rId3">
            <a:alphaModFix/>
          </a:blip>
          <a:srcRect/>
          <a:stretch/>
        </p:blipFill>
        <p:spPr>
          <a:xfrm>
            <a:off x="206525" y="199125"/>
            <a:ext cx="1033625" cy="894100"/>
          </a:xfrm>
          <a:prstGeom prst="rect">
            <a:avLst/>
          </a:prstGeom>
          <a:noFill/>
          <a:ln>
            <a:noFill/>
          </a:ln>
        </p:spPr>
      </p:pic>
      <p:sp>
        <p:nvSpPr>
          <p:cNvPr id="151" name="Google Shape;151;p1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5"/>
        <p:cNvGrpSpPr/>
        <p:nvPr/>
      </p:nvGrpSpPr>
      <p:grpSpPr>
        <a:xfrm>
          <a:off x="0" y="0"/>
          <a:ext cx="0" cy="0"/>
          <a:chOff x="0" y="0"/>
          <a:chExt cx="0" cy="0"/>
        </a:xfrm>
      </p:grpSpPr>
      <p:sp>
        <p:nvSpPr>
          <p:cNvPr id="156" name="Google Shape;156;p16"/>
          <p:cNvSpPr txBox="1"/>
          <p:nvPr/>
        </p:nvSpPr>
        <p:spPr>
          <a:xfrm>
            <a:off x="1600541" y="562197"/>
            <a:ext cx="5079900" cy="50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GB" sz="2100" b="1" i="0" u="none" strike="noStrike" cap="none">
                <a:solidFill>
                  <a:srgbClr val="000000"/>
                </a:solidFill>
                <a:latin typeface="Times New Roman"/>
                <a:ea typeface="Times New Roman"/>
                <a:cs typeface="Times New Roman"/>
                <a:sym typeface="Times New Roman"/>
              </a:rPr>
              <a:t>Existing  Systems</a:t>
            </a:r>
            <a:endParaRPr sz="2100" b="1" i="0" u="none" strike="noStrike" cap="none">
              <a:solidFill>
                <a:srgbClr val="000000"/>
              </a:solidFill>
              <a:latin typeface="Times New Roman"/>
              <a:ea typeface="Times New Roman"/>
              <a:cs typeface="Times New Roman"/>
              <a:sym typeface="Times New Roman"/>
            </a:endParaRPr>
          </a:p>
        </p:txBody>
      </p:sp>
      <p:sp>
        <p:nvSpPr>
          <p:cNvPr id="157" name="Google Shape;157;p16"/>
          <p:cNvSpPr txBox="1"/>
          <p:nvPr/>
        </p:nvSpPr>
        <p:spPr>
          <a:xfrm>
            <a:off x="1052350" y="1396425"/>
            <a:ext cx="7149900" cy="3112800"/>
          </a:xfrm>
          <a:prstGeom prst="rect">
            <a:avLst/>
          </a:prstGeom>
          <a:noFill/>
          <a:ln>
            <a:noFill/>
          </a:ln>
        </p:spPr>
        <p:txBody>
          <a:bodyPr spcFirstLastPara="1" wrap="square" lIns="91425" tIns="91425" rIns="91425" bIns="91425" anchor="t" anchorCtr="0">
            <a:noAutofit/>
          </a:bodyPr>
          <a:lstStyle/>
          <a:p>
            <a:pPr marL="457200" marR="0" lvl="0" indent="-311150" algn="just" rtl="0">
              <a:lnSpc>
                <a:spcPct val="115000"/>
              </a:lnSpc>
              <a:spcBef>
                <a:spcPts val="0"/>
              </a:spcBef>
              <a:spcAft>
                <a:spcPts val="0"/>
              </a:spcAft>
              <a:buClr>
                <a:srgbClr val="151515"/>
              </a:buClr>
              <a:buSzPts val="1300"/>
              <a:buFont typeface="Times New Roman"/>
              <a:buChar char="➢"/>
            </a:pPr>
            <a:r>
              <a:rPr lang="en-GB" sz="1300" b="1" i="0" u="none" strike="noStrike" cap="none">
                <a:solidFill>
                  <a:srgbClr val="000000"/>
                </a:solidFill>
                <a:latin typeface="Times New Roman"/>
                <a:ea typeface="Times New Roman"/>
                <a:cs typeface="Times New Roman"/>
                <a:sym typeface="Times New Roman"/>
              </a:rPr>
              <a:t>Various NLP libraries: </a:t>
            </a:r>
            <a:r>
              <a:rPr lang="en-GB" sz="1300" b="0" i="0" u="none" strike="noStrike" cap="none">
                <a:solidFill>
                  <a:srgbClr val="000000"/>
                </a:solidFill>
                <a:latin typeface="Times New Roman"/>
                <a:ea typeface="Times New Roman"/>
                <a:cs typeface="Times New Roman"/>
                <a:sym typeface="Times New Roman"/>
              </a:rPr>
              <a:t>One of the existing systems Various NLP libraries like NLTK, spaCy, and TextBlob can be used to perform sentiment analysis and text processing on customer comments and reviews.</a:t>
            </a:r>
            <a:endParaRPr sz="1300" b="0" i="0" u="none" strike="noStrike" cap="none">
              <a:solidFill>
                <a:srgbClr val="000000"/>
              </a:solidFill>
              <a:latin typeface="Times New Roman"/>
              <a:ea typeface="Times New Roman"/>
              <a:cs typeface="Times New Roman"/>
              <a:sym typeface="Times New Roman"/>
            </a:endParaRPr>
          </a:p>
          <a:p>
            <a:pPr marL="457200" marR="0" lvl="0" indent="-311150" algn="just" rtl="0">
              <a:lnSpc>
                <a:spcPct val="115000"/>
              </a:lnSpc>
              <a:spcBef>
                <a:spcPts val="0"/>
              </a:spcBef>
              <a:spcAft>
                <a:spcPts val="0"/>
              </a:spcAft>
              <a:buClr>
                <a:srgbClr val="151515"/>
              </a:buClr>
              <a:buSzPts val="1300"/>
              <a:buFont typeface="Times New Roman"/>
              <a:buChar char="➢"/>
            </a:pPr>
            <a:r>
              <a:rPr lang="en-GB" sz="1300" b="1" i="0" u="none" strike="noStrike" cap="none">
                <a:solidFill>
                  <a:srgbClr val="000000"/>
                </a:solidFill>
                <a:latin typeface="Times New Roman"/>
                <a:ea typeface="Times New Roman"/>
                <a:cs typeface="Times New Roman"/>
                <a:sym typeface="Times New Roman"/>
              </a:rPr>
              <a:t>Custom Data Scraping Tools:</a:t>
            </a:r>
            <a:r>
              <a:rPr lang="en-GB" sz="1300" b="0" i="0" u="none" strike="noStrike" cap="none">
                <a:solidFill>
                  <a:srgbClr val="000000"/>
                </a:solidFill>
                <a:latin typeface="Times New Roman"/>
                <a:ea typeface="Times New Roman"/>
                <a:cs typeface="Times New Roman"/>
                <a:sym typeface="Times New Roman"/>
              </a:rPr>
              <a:t> Developers and researchers often create custom web scraping scripts or tools to extract customer comments and reviews from e-commerce websites like Flipkart.</a:t>
            </a:r>
            <a:endParaRPr sz="1300" b="0" i="0" u="none" strike="noStrike" cap="none">
              <a:solidFill>
                <a:srgbClr val="000000"/>
              </a:solidFill>
              <a:latin typeface="Times New Roman"/>
              <a:ea typeface="Times New Roman"/>
              <a:cs typeface="Times New Roman"/>
              <a:sym typeface="Times New Roman"/>
            </a:endParaRPr>
          </a:p>
          <a:p>
            <a:pPr marL="457200" marR="0" lvl="0" indent="-311150" algn="just" rtl="0">
              <a:lnSpc>
                <a:spcPct val="115000"/>
              </a:lnSpc>
              <a:spcBef>
                <a:spcPts val="0"/>
              </a:spcBef>
              <a:spcAft>
                <a:spcPts val="0"/>
              </a:spcAft>
              <a:buClr>
                <a:srgbClr val="151515"/>
              </a:buClr>
              <a:buSzPts val="1300"/>
              <a:buFont typeface="Times New Roman"/>
              <a:buChar char="➢"/>
            </a:pPr>
            <a:r>
              <a:rPr lang="en-GB" sz="1300" b="1" i="0" u="none" strike="noStrike" cap="none">
                <a:solidFill>
                  <a:srgbClr val="000000"/>
                </a:solidFill>
                <a:latin typeface="Times New Roman"/>
                <a:ea typeface="Times New Roman"/>
                <a:cs typeface="Times New Roman"/>
                <a:sym typeface="Times New Roman"/>
              </a:rPr>
              <a:t>Sentiment Analysis APIs:</a:t>
            </a:r>
            <a:r>
              <a:rPr lang="en-GB" sz="1300" b="0" i="0" u="none" strike="noStrike" cap="none">
                <a:solidFill>
                  <a:srgbClr val="000000"/>
                </a:solidFill>
                <a:latin typeface="Times New Roman"/>
                <a:ea typeface="Times New Roman"/>
                <a:cs typeface="Times New Roman"/>
                <a:sym typeface="Times New Roman"/>
              </a:rPr>
              <a:t> Services like the Google Cloud Natural Language API, IBM Watson NLU, and Amazon Comprehend provide pre-built sentiment analysis capabilities that can be integrated into projects.</a:t>
            </a:r>
            <a:endParaRPr sz="1300" b="0" i="0" u="none" strike="noStrike" cap="none">
              <a:solidFill>
                <a:srgbClr val="000000"/>
              </a:solidFill>
              <a:latin typeface="Times New Roman"/>
              <a:ea typeface="Times New Roman"/>
              <a:cs typeface="Times New Roman"/>
              <a:sym typeface="Times New Roman"/>
            </a:endParaRPr>
          </a:p>
          <a:p>
            <a:pPr marL="457200" marR="0" lvl="0" indent="-311150" algn="just" rtl="0">
              <a:lnSpc>
                <a:spcPct val="115000"/>
              </a:lnSpc>
              <a:spcBef>
                <a:spcPts val="0"/>
              </a:spcBef>
              <a:spcAft>
                <a:spcPts val="0"/>
              </a:spcAft>
              <a:buClr>
                <a:srgbClr val="151515"/>
              </a:buClr>
              <a:buSzPts val="1300"/>
              <a:buFont typeface="Times New Roman"/>
              <a:buChar char="➢"/>
            </a:pPr>
            <a:r>
              <a:rPr lang="en-GB" sz="1300" b="1" i="0" u="none" strike="noStrike" cap="none">
                <a:solidFill>
                  <a:srgbClr val="000000"/>
                </a:solidFill>
                <a:latin typeface="Times New Roman"/>
                <a:ea typeface="Times New Roman"/>
                <a:cs typeface="Times New Roman"/>
                <a:sym typeface="Times New Roman"/>
              </a:rPr>
              <a:t>Text Analytics Software:</a:t>
            </a:r>
            <a:r>
              <a:rPr lang="en-GB" sz="1300" b="0" i="0" u="none" strike="noStrike" cap="none">
                <a:solidFill>
                  <a:srgbClr val="000000"/>
                </a:solidFill>
                <a:latin typeface="Times New Roman"/>
                <a:ea typeface="Times New Roman"/>
                <a:cs typeface="Times New Roman"/>
                <a:sym typeface="Times New Roman"/>
              </a:rPr>
              <a:t> Commercial text analytics software solutions, such as Lexalytics, RapidMiner, and MonkeyLearn, can be used for sentiment analysis and keyword extraction.</a:t>
            </a:r>
            <a:endParaRPr sz="13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50000"/>
              </a:lnSpc>
              <a:spcBef>
                <a:spcPts val="0"/>
              </a:spcBef>
              <a:spcAft>
                <a:spcPts val="0"/>
              </a:spcAft>
              <a:buClr>
                <a:srgbClr val="000000"/>
              </a:buClr>
              <a:buSzPts val="1300"/>
              <a:buFont typeface="Arial"/>
              <a:buNone/>
            </a:pPr>
            <a:endParaRPr sz="1300" b="1" i="0" u="none" strike="noStrike" cap="none">
              <a:solidFill>
                <a:srgbClr val="151515"/>
              </a:solidFill>
              <a:highlight>
                <a:schemeClr val="dk1"/>
              </a:highlight>
              <a:latin typeface="Times New Roman"/>
              <a:ea typeface="Times New Roman"/>
              <a:cs typeface="Times New Roman"/>
              <a:sym typeface="Times New Roman"/>
            </a:endParaRPr>
          </a:p>
        </p:txBody>
      </p:sp>
      <p:pic>
        <p:nvPicPr>
          <p:cNvPr id="158" name="Google Shape;158;p16"/>
          <p:cNvPicPr preferRelativeResize="0"/>
          <p:nvPr/>
        </p:nvPicPr>
        <p:blipFill rotWithShape="1">
          <a:blip r:embed="rId3">
            <a:alphaModFix/>
          </a:blip>
          <a:srcRect/>
          <a:stretch/>
        </p:blipFill>
        <p:spPr>
          <a:xfrm>
            <a:off x="206525" y="206200"/>
            <a:ext cx="1065577" cy="921750"/>
          </a:xfrm>
          <a:prstGeom prst="rect">
            <a:avLst/>
          </a:prstGeom>
          <a:noFill/>
          <a:ln>
            <a:noFill/>
          </a:ln>
        </p:spPr>
      </p:pic>
      <p:sp>
        <p:nvSpPr>
          <p:cNvPr id="159" name="Google Shape;159;p1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4690714" y="1025913"/>
            <a:ext cx="3448438" cy="1286107"/>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GB" sz="1300" b="1">
                <a:solidFill>
                  <a:srgbClr val="151515"/>
                </a:solidFill>
                <a:latin typeface="Times New Roman"/>
                <a:ea typeface="Times New Roman"/>
                <a:cs typeface="Times New Roman"/>
                <a:sym typeface="Times New Roman"/>
              </a:rPr>
              <a:t>1) Text Analysis Software:-</a:t>
            </a:r>
            <a:r>
              <a:rPr lang="en-GB" sz="1300" b="1" u="sng">
                <a:solidFill>
                  <a:schemeClr val="hlink"/>
                </a:solidFill>
                <a:latin typeface="Times New Roman"/>
                <a:ea typeface="Times New Roman"/>
                <a:cs typeface="Times New Roman"/>
                <a:sym typeface="Times New Roman"/>
                <a:hlinkClick r:id="rId3"/>
              </a:rPr>
              <a:t>https://www.researchgate.net/publication/359352715_Text_Analytics_An_Application_of_Text_Mining</a:t>
            </a:r>
            <a:endParaRPr sz="1300" b="1">
              <a:solidFill>
                <a:srgbClr val="151515"/>
              </a:solidFill>
              <a:latin typeface="Times New Roman"/>
              <a:ea typeface="Times New Roman"/>
              <a:cs typeface="Times New Roman"/>
              <a:sym typeface="Times New Roman"/>
            </a:endParaRPr>
          </a:p>
        </p:txBody>
      </p:sp>
      <p:sp>
        <p:nvSpPr>
          <p:cNvPr id="165" name="Google Shape;165;p17"/>
          <p:cNvSpPr txBox="1">
            <a:spLocks noGrp="1"/>
          </p:cNvSpPr>
          <p:nvPr>
            <p:ph type="body" idx="2"/>
          </p:nvPr>
        </p:nvSpPr>
        <p:spPr>
          <a:xfrm>
            <a:off x="4638675" y="2423531"/>
            <a:ext cx="3686100" cy="1725261"/>
          </a:xfrm>
          <a:prstGeom prst="rect">
            <a:avLst/>
          </a:prstGeom>
          <a:noFill/>
          <a:ln>
            <a:noFill/>
          </a:ln>
        </p:spPr>
        <p:txBody>
          <a:bodyPr spcFirstLastPara="1" wrap="square" lIns="91425" tIns="91425" rIns="91425" bIns="91425" anchor="t" anchorCtr="0">
            <a:normAutofit/>
          </a:bodyPr>
          <a:lstStyle/>
          <a:p>
            <a:pPr marL="146050" lvl="0" indent="0" algn="l" rtl="0">
              <a:lnSpc>
                <a:spcPct val="115000"/>
              </a:lnSpc>
              <a:spcBef>
                <a:spcPts val="0"/>
              </a:spcBef>
              <a:spcAft>
                <a:spcPts val="0"/>
              </a:spcAft>
              <a:buSzPts val="1300"/>
              <a:buNone/>
            </a:pPr>
            <a:r>
              <a:rPr lang="en-GB" sz="1400" b="1">
                <a:solidFill>
                  <a:srgbClr val="151515"/>
                </a:solidFill>
                <a:latin typeface="Times New Roman"/>
                <a:ea typeface="Times New Roman"/>
                <a:cs typeface="Times New Roman"/>
                <a:sym typeface="Times New Roman"/>
              </a:rPr>
              <a:t>DRAWBACKS</a:t>
            </a:r>
            <a:endParaRPr/>
          </a:p>
          <a:p>
            <a:pPr marL="457200" lvl="0" indent="-311150" algn="l" rtl="0">
              <a:lnSpc>
                <a:spcPct val="115000"/>
              </a:lnSpc>
              <a:spcBef>
                <a:spcPts val="0"/>
              </a:spcBef>
              <a:spcAft>
                <a:spcPts val="0"/>
              </a:spcAft>
              <a:buSzPts val="1300"/>
              <a:buFont typeface="Noto Sans Symbols"/>
              <a:buChar char="⮚"/>
            </a:pPr>
            <a:r>
              <a:rPr lang="en-GB">
                <a:solidFill>
                  <a:srgbClr val="151515"/>
                </a:solidFill>
                <a:latin typeface="Times New Roman"/>
                <a:ea typeface="Times New Roman"/>
                <a:cs typeface="Times New Roman"/>
                <a:sym typeface="Times New Roman"/>
              </a:rPr>
              <a:t>Integration with Existing Systems.</a:t>
            </a:r>
            <a:endParaRPr/>
          </a:p>
          <a:p>
            <a:pPr marL="457200" lvl="0" indent="-311150" algn="l" rtl="0">
              <a:lnSpc>
                <a:spcPct val="115000"/>
              </a:lnSpc>
              <a:spcBef>
                <a:spcPts val="0"/>
              </a:spcBef>
              <a:spcAft>
                <a:spcPts val="0"/>
              </a:spcAft>
              <a:buSzPts val="1300"/>
              <a:buFont typeface="Noto Sans Symbols"/>
              <a:buChar char="⮚"/>
            </a:pPr>
            <a:r>
              <a:rPr lang="en-GB">
                <a:solidFill>
                  <a:srgbClr val="151515"/>
                </a:solidFill>
                <a:latin typeface="Times New Roman"/>
                <a:ea typeface="Times New Roman"/>
                <a:cs typeface="Times New Roman"/>
                <a:sym typeface="Times New Roman"/>
              </a:rPr>
              <a:t>Expensive and Complexity.</a:t>
            </a:r>
            <a:endParaRPr/>
          </a:p>
          <a:p>
            <a:pPr marL="457200" lvl="0" indent="-228600" algn="l" rtl="0">
              <a:lnSpc>
                <a:spcPct val="115000"/>
              </a:lnSpc>
              <a:spcBef>
                <a:spcPts val="0"/>
              </a:spcBef>
              <a:spcAft>
                <a:spcPts val="0"/>
              </a:spcAft>
              <a:buSzPts val="1300"/>
              <a:buFont typeface="Noto Sans Symbols"/>
              <a:buNone/>
            </a:pPr>
            <a:endParaRPr>
              <a:solidFill>
                <a:srgbClr val="151515"/>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300"/>
              <a:buFont typeface="Noto Sans Symbols"/>
              <a:buNone/>
            </a:pPr>
            <a:endParaRPr>
              <a:solidFill>
                <a:srgbClr val="151515"/>
              </a:solidFill>
              <a:latin typeface="Times New Roman"/>
              <a:ea typeface="Times New Roman"/>
              <a:cs typeface="Times New Roman"/>
              <a:sym typeface="Times New Roman"/>
            </a:endParaRPr>
          </a:p>
        </p:txBody>
      </p:sp>
      <p:sp>
        <p:nvSpPr>
          <p:cNvPr id="166" name="Google Shape;166;p1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5</a:t>
            </a:fld>
            <a:endParaRPr/>
          </a:p>
        </p:txBody>
      </p:sp>
      <p:pic>
        <p:nvPicPr>
          <p:cNvPr id="167" name="Google Shape;167;p17"/>
          <p:cNvPicPr preferRelativeResize="0"/>
          <p:nvPr/>
        </p:nvPicPr>
        <p:blipFill rotWithShape="1">
          <a:blip r:embed="rId4">
            <a:alphaModFix/>
          </a:blip>
          <a:srcRect/>
          <a:stretch/>
        </p:blipFill>
        <p:spPr>
          <a:xfrm>
            <a:off x="540086" y="581666"/>
            <a:ext cx="3838783" cy="3850887"/>
          </a:xfrm>
          <a:prstGeom prst="rect">
            <a:avLst/>
          </a:prstGeom>
          <a:noFill/>
          <a:ln>
            <a:noFill/>
          </a:ln>
        </p:spPr>
      </p:pic>
      <p:sp>
        <p:nvSpPr>
          <p:cNvPr id="168" name="Google Shape;168;p17"/>
          <p:cNvSpPr txBox="1"/>
          <p:nvPr/>
        </p:nvSpPr>
        <p:spPr>
          <a:xfrm>
            <a:off x="1339385" y="4494247"/>
            <a:ext cx="2087757"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00" b="0" i="0" u="none" strike="noStrike" cap="none">
                <a:solidFill>
                  <a:srgbClr val="000000"/>
                </a:solidFill>
                <a:latin typeface="Times New Roman"/>
                <a:ea typeface="Times New Roman"/>
                <a:cs typeface="Times New Roman"/>
                <a:sym typeface="Times New Roman"/>
              </a:rPr>
              <a:t>Text analytics software overview </a:t>
            </a:r>
            <a:endParaRPr sz="1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body" idx="1"/>
          </p:nvPr>
        </p:nvSpPr>
        <p:spPr>
          <a:xfrm>
            <a:off x="977346" y="520158"/>
            <a:ext cx="6887981" cy="690911"/>
          </a:xfrm>
          <a:prstGeom prst="rect">
            <a:avLst/>
          </a:prstGeom>
          <a:noFill/>
          <a:ln>
            <a:noFill/>
          </a:ln>
        </p:spPr>
        <p:txBody>
          <a:bodyPr spcFirstLastPara="1" wrap="square" lIns="91425" tIns="91425" rIns="91425" bIns="91425" anchor="t" anchorCtr="0">
            <a:normAutofit fontScale="85000" lnSpcReduction="20000"/>
          </a:bodyPr>
          <a:lstStyle/>
          <a:p>
            <a:pPr marL="146050" lvl="0" indent="0" algn="l" rtl="0">
              <a:lnSpc>
                <a:spcPct val="115000"/>
              </a:lnSpc>
              <a:spcBef>
                <a:spcPts val="0"/>
              </a:spcBef>
              <a:spcAft>
                <a:spcPts val="0"/>
              </a:spcAft>
              <a:buSzPct val="101960"/>
              <a:buNone/>
            </a:pPr>
            <a:r>
              <a:rPr lang="en-GB" sz="1500" b="1">
                <a:solidFill>
                  <a:srgbClr val="151515"/>
                </a:solidFill>
                <a:latin typeface="Times New Roman"/>
                <a:ea typeface="Times New Roman"/>
                <a:cs typeface="Times New Roman"/>
                <a:sym typeface="Times New Roman"/>
              </a:rPr>
              <a:t>2) Sentimental Analysis API’s</a:t>
            </a:r>
            <a:endParaRPr/>
          </a:p>
          <a:p>
            <a:pPr marL="146050" lvl="0" indent="0" algn="l" rtl="0">
              <a:lnSpc>
                <a:spcPct val="115000"/>
              </a:lnSpc>
              <a:spcBef>
                <a:spcPts val="0"/>
              </a:spcBef>
              <a:spcAft>
                <a:spcPts val="0"/>
              </a:spcAft>
              <a:buSzPct val="117647"/>
              <a:buNone/>
            </a:pPr>
            <a:r>
              <a:rPr lang="en-GB" b="1" u="sng">
                <a:solidFill>
                  <a:schemeClr val="hlink"/>
                </a:solidFill>
                <a:latin typeface="Times New Roman"/>
                <a:ea typeface="Times New Roman"/>
                <a:cs typeface="Times New Roman"/>
                <a:sym typeface="Times New Roman"/>
                <a:hlinkClick r:id="rId3"/>
              </a:rPr>
              <a:t>https://www.researchgate.net/publication/365476065_Sentiment_Analysis_with_Tweets_Behaviour_in_Twitter_Streaming_API</a:t>
            </a:r>
            <a:endParaRPr b="1">
              <a:latin typeface="Times New Roman"/>
              <a:ea typeface="Times New Roman"/>
              <a:cs typeface="Times New Roman"/>
              <a:sym typeface="Times New Roman"/>
            </a:endParaRPr>
          </a:p>
        </p:txBody>
      </p:sp>
      <p:sp>
        <p:nvSpPr>
          <p:cNvPr id="174" name="Google Shape;174;p18"/>
          <p:cNvSpPr txBox="1">
            <a:spLocks noGrp="1"/>
          </p:cNvSpPr>
          <p:nvPr>
            <p:ph type="body" idx="2"/>
          </p:nvPr>
        </p:nvSpPr>
        <p:spPr>
          <a:xfrm>
            <a:off x="888137" y="3256156"/>
            <a:ext cx="7278517" cy="1887344"/>
          </a:xfrm>
          <a:prstGeom prst="rect">
            <a:avLst/>
          </a:prstGeom>
          <a:noFill/>
          <a:ln>
            <a:noFill/>
          </a:ln>
        </p:spPr>
        <p:txBody>
          <a:bodyPr spcFirstLastPara="1" wrap="square" lIns="91425" tIns="91425" rIns="91425" bIns="91425" anchor="t" anchorCtr="0">
            <a:normAutofit/>
          </a:bodyPr>
          <a:lstStyle/>
          <a:p>
            <a:pPr marL="146050" lvl="0" indent="0" algn="l" rtl="0">
              <a:lnSpc>
                <a:spcPct val="115000"/>
              </a:lnSpc>
              <a:spcBef>
                <a:spcPts val="0"/>
              </a:spcBef>
              <a:spcAft>
                <a:spcPts val="0"/>
              </a:spcAft>
              <a:buSzPts val="1300"/>
              <a:buNone/>
            </a:pPr>
            <a:r>
              <a:rPr lang="en-GB" b="1">
                <a:solidFill>
                  <a:srgbClr val="151515"/>
                </a:solidFill>
                <a:latin typeface="Times New Roman"/>
                <a:ea typeface="Times New Roman"/>
                <a:cs typeface="Times New Roman"/>
                <a:sym typeface="Times New Roman"/>
              </a:rPr>
              <a:t>DRAWBACKS</a:t>
            </a:r>
            <a:endParaRPr/>
          </a:p>
          <a:p>
            <a:pPr marL="457200" lvl="0" indent="-311150" algn="l" rtl="0">
              <a:lnSpc>
                <a:spcPct val="115000"/>
              </a:lnSpc>
              <a:spcBef>
                <a:spcPts val="0"/>
              </a:spcBef>
              <a:spcAft>
                <a:spcPts val="0"/>
              </a:spcAft>
              <a:buSzPts val="1300"/>
              <a:buFont typeface="Noto Sans Symbols"/>
              <a:buChar char="⮚"/>
            </a:pPr>
            <a:r>
              <a:rPr lang="en-GB">
                <a:solidFill>
                  <a:srgbClr val="151515"/>
                </a:solidFill>
                <a:latin typeface="Times New Roman"/>
                <a:ea typeface="Times New Roman"/>
                <a:cs typeface="Times New Roman"/>
                <a:sym typeface="Times New Roman"/>
              </a:rPr>
              <a:t>Some basic prior knowledge about API’s should be known.</a:t>
            </a:r>
            <a:endParaRPr/>
          </a:p>
          <a:p>
            <a:pPr marL="457200" lvl="0" indent="-311150" algn="l" rtl="0">
              <a:lnSpc>
                <a:spcPct val="115000"/>
              </a:lnSpc>
              <a:spcBef>
                <a:spcPts val="0"/>
              </a:spcBef>
              <a:spcAft>
                <a:spcPts val="0"/>
              </a:spcAft>
              <a:buSzPts val="1300"/>
              <a:buFont typeface="Noto Sans Symbols"/>
              <a:buChar char="⮚"/>
            </a:pPr>
            <a:r>
              <a:rPr lang="en-GB">
                <a:solidFill>
                  <a:srgbClr val="151515"/>
                </a:solidFill>
                <a:latin typeface="Times New Roman"/>
                <a:ea typeface="Times New Roman"/>
                <a:cs typeface="Times New Roman"/>
                <a:sym typeface="Times New Roman"/>
              </a:rPr>
              <a:t>Scalability Challenges:Depending on the API provider, there may be limitations on the number of requests per minute.</a:t>
            </a:r>
            <a:endParaRPr/>
          </a:p>
          <a:p>
            <a:pPr marL="457200" lvl="0" indent="-311150" algn="l" rtl="0">
              <a:lnSpc>
                <a:spcPct val="115000"/>
              </a:lnSpc>
              <a:spcBef>
                <a:spcPts val="0"/>
              </a:spcBef>
              <a:spcAft>
                <a:spcPts val="0"/>
              </a:spcAft>
              <a:buSzPts val="1300"/>
              <a:buFont typeface="Noto Sans Symbols"/>
              <a:buChar char="⮚"/>
            </a:pPr>
            <a:r>
              <a:rPr lang="en-GB">
                <a:solidFill>
                  <a:srgbClr val="151515"/>
                </a:solidFill>
                <a:latin typeface="Times New Roman"/>
                <a:ea typeface="Times New Roman"/>
                <a:cs typeface="Times New Roman"/>
                <a:sym typeface="Times New Roman"/>
              </a:rPr>
              <a:t>Usage Costs: API usage often comes with costs, high-volume usage can lead to significant charges.</a:t>
            </a:r>
            <a:endParaRPr/>
          </a:p>
          <a:p>
            <a:pPr marL="457200" lvl="0" indent="-311150" algn="l" rtl="0">
              <a:lnSpc>
                <a:spcPct val="115000"/>
              </a:lnSpc>
              <a:spcBef>
                <a:spcPts val="0"/>
              </a:spcBef>
              <a:spcAft>
                <a:spcPts val="0"/>
              </a:spcAft>
              <a:buSzPts val="1300"/>
              <a:buFont typeface="Noto Sans Symbols"/>
              <a:buChar char="⮚"/>
            </a:pPr>
            <a:r>
              <a:rPr lang="en-GB">
                <a:solidFill>
                  <a:srgbClr val="151515"/>
                </a:solidFill>
                <a:latin typeface="Times New Roman"/>
                <a:ea typeface="Times New Roman"/>
                <a:cs typeface="Times New Roman"/>
                <a:sym typeface="Times New Roman"/>
              </a:rPr>
              <a:t>Data Exposure: Using a sentiment analysis API requires sending text data to a third-party service, raising concerns about data privacy and security. </a:t>
            </a:r>
            <a:endParaRPr/>
          </a:p>
          <a:p>
            <a:pPr marL="457200" lvl="0" indent="-228600" algn="l" rtl="0">
              <a:lnSpc>
                <a:spcPct val="115000"/>
              </a:lnSpc>
              <a:spcBef>
                <a:spcPts val="0"/>
              </a:spcBef>
              <a:spcAft>
                <a:spcPts val="0"/>
              </a:spcAft>
              <a:buSzPts val="1300"/>
              <a:buFont typeface="Noto Sans Symbols"/>
              <a:buNone/>
            </a:pPr>
            <a:endParaRPr>
              <a:solidFill>
                <a:srgbClr val="151515"/>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300"/>
              <a:buFont typeface="Noto Sans Symbols"/>
              <a:buNone/>
            </a:pPr>
            <a:endParaRPr>
              <a:solidFill>
                <a:srgbClr val="151515"/>
              </a:solidFill>
              <a:latin typeface="Times New Roman"/>
              <a:ea typeface="Times New Roman"/>
              <a:cs typeface="Times New Roman"/>
              <a:sym typeface="Times New Roman"/>
            </a:endParaRPr>
          </a:p>
        </p:txBody>
      </p:sp>
      <p:sp>
        <p:nvSpPr>
          <p:cNvPr id="175" name="Google Shape;175;p1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6</a:t>
            </a:fld>
            <a:endParaRPr/>
          </a:p>
        </p:txBody>
      </p:sp>
      <p:pic>
        <p:nvPicPr>
          <p:cNvPr id="176" name="Google Shape;176;p18"/>
          <p:cNvPicPr preferRelativeResize="0"/>
          <p:nvPr/>
        </p:nvPicPr>
        <p:blipFill rotWithShape="1">
          <a:blip r:embed="rId4">
            <a:alphaModFix/>
          </a:blip>
          <a:srcRect/>
          <a:stretch/>
        </p:blipFill>
        <p:spPr>
          <a:xfrm>
            <a:off x="977346" y="1211069"/>
            <a:ext cx="6553444" cy="2119662"/>
          </a:xfrm>
          <a:prstGeom prst="rect">
            <a:avLst/>
          </a:prstGeom>
          <a:noFill/>
          <a:ln>
            <a:noFill/>
          </a:ln>
        </p:spPr>
      </p:pic>
      <p:sp>
        <p:nvSpPr>
          <p:cNvPr id="177" name="Google Shape;177;p18"/>
          <p:cNvSpPr txBox="1"/>
          <p:nvPr/>
        </p:nvSpPr>
        <p:spPr>
          <a:xfrm>
            <a:off x="7620000" y="1784193"/>
            <a:ext cx="100361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100" b="0" i="0" u="sng" strike="noStrike" cap="none">
                <a:solidFill>
                  <a:srgbClr val="000000"/>
                </a:solidFill>
                <a:latin typeface="Times New Roman"/>
                <a:ea typeface="Times New Roman"/>
                <a:cs typeface="Times New Roman"/>
                <a:sym typeface="Times New Roman"/>
              </a:rPr>
              <a:t>Sentimental analysis Using Streaming API on twitter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752400" y="585405"/>
            <a:ext cx="7505700" cy="782478"/>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GB" sz="1300" b="1">
                <a:solidFill>
                  <a:srgbClr val="151515"/>
                </a:solidFill>
                <a:latin typeface="Times New Roman"/>
                <a:ea typeface="Times New Roman"/>
                <a:cs typeface="Times New Roman"/>
                <a:sym typeface="Times New Roman"/>
              </a:rPr>
              <a:t>3) Sentimental Analysis Using BERT</a:t>
            </a:r>
            <a:br>
              <a:rPr lang="en-GB" sz="1300" b="1">
                <a:solidFill>
                  <a:srgbClr val="151515"/>
                </a:solidFill>
                <a:latin typeface="Times New Roman"/>
                <a:ea typeface="Times New Roman"/>
                <a:cs typeface="Times New Roman"/>
                <a:sym typeface="Times New Roman"/>
              </a:rPr>
            </a:br>
            <a:r>
              <a:rPr lang="en-GB" sz="1300" b="1" u="sng">
                <a:solidFill>
                  <a:schemeClr val="hlink"/>
                </a:solidFill>
                <a:latin typeface="Times New Roman"/>
                <a:ea typeface="Times New Roman"/>
                <a:cs typeface="Times New Roman"/>
                <a:sym typeface="Times New Roman"/>
                <a:hlinkClick r:id="rId3"/>
              </a:rPr>
              <a:t>https://www.researchgate.net/publication/351648377_Sentiment_Analysis_of_COVID-19_Tweets_How_Does_BERT_Perform</a:t>
            </a:r>
            <a:endParaRPr sz="1300" b="1">
              <a:solidFill>
                <a:srgbClr val="151515"/>
              </a:solidFill>
              <a:latin typeface="Times New Roman"/>
              <a:ea typeface="Times New Roman"/>
              <a:cs typeface="Times New Roman"/>
              <a:sym typeface="Times New Roman"/>
            </a:endParaRPr>
          </a:p>
        </p:txBody>
      </p:sp>
      <p:sp>
        <p:nvSpPr>
          <p:cNvPr id="183" name="Google Shape;183;p19"/>
          <p:cNvSpPr txBox="1">
            <a:spLocks noGrp="1"/>
          </p:cNvSpPr>
          <p:nvPr>
            <p:ph type="body" idx="2"/>
          </p:nvPr>
        </p:nvSpPr>
        <p:spPr>
          <a:xfrm>
            <a:off x="5196237" y="1630246"/>
            <a:ext cx="3686100" cy="2448000"/>
          </a:xfrm>
          <a:prstGeom prst="rect">
            <a:avLst/>
          </a:prstGeom>
          <a:noFill/>
          <a:ln>
            <a:noFill/>
          </a:ln>
        </p:spPr>
        <p:txBody>
          <a:bodyPr spcFirstLastPara="1" wrap="square" lIns="91425" tIns="91425" rIns="91425" bIns="91425" anchor="t" anchorCtr="0">
            <a:noAutofit/>
          </a:bodyPr>
          <a:lstStyle/>
          <a:p>
            <a:pPr marL="488950" lvl="0" indent="-336550" algn="l" rtl="0">
              <a:lnSpc>
                <a:spcPct val="115000"/>
              </a:lnSpc>
              <a:spcBef>
                <a:spcPts val="0"/>
              </a:spcBef>
              <a:spcAft>
                <a:spcPts val="0"/>
              </a:spcAft>
              <a:buSzPts val="1200"/>
              <a:buFont typeface="Times New Roman"/>
              <a:buAutoNum type="arabicParenR"/>
            </a:pPr>
            <a:r>
              <a:rPr lang="en-GB" sz="1200" i="0">
                <a:solidFill>
                  <a:srgbClr val="151515"/>
                </a:solidFill>
                <a:latin typeface="Times New Roman"/>
                <a:ea typeface="Times New Roman"/>
                <a:cs typeface="Times New Roman"/>
                <a:sym typeface="Times New Roman"/>
              </a:rPr>
              <a:t>High Resource Requirements: BERT is a large and complex model, requiring significant computational resources for training and inference.</a:t>
            </a:r>
            <a:endParaRPr sz="1200">
              <a:latin typeface="Times New Roman"/>
              <a:ea typeface="Times New Roman"/>
              <a:cs typeface="Times New Roman"/>
              <a:sym typeface="Times New Roman"/>
            </a:endParaRPr>
          </a:p>
          <a:p>
            <a:pPr marL="488950" lvl="0" indent="-336550" algn="l" rtl="0">
              <a:lnSpc>
                <a:spcPct val="115000"/>
              </a:lnSpc>
              <a:spcBef>
                <a:spcPts val="0"/>
              </a:spcBef>
              <a:spcAft>
                <a:spcPts val="0"/>
              </a:spcAft>
              <a:buClr>
                <a:srgbClr val="151515"/>
              </a:buClr>
              <a:buSzPts val="1200"/>
              <a:buFont typeface="Times New Roman"/>
              <a:buAutoNum type="arabicParenR"/>
            </a:pPr>
            <a:r>
              <a:rPr lang="en-GB" sz="1200">
                <a:solidFill>
                  <a:srgbClr val="151515"/>
                </a:solidFill>
                <a:highlight>
                  <a:schemeClr val="dk1"/>
                </a:highlight>
                <a:latin typeface="Times New Roman"/>
                <a:ea typeface="Times New Roman"/>
                <a:cs typeface="Times New Roman"/>
                <a:sym typeface="Times New Roman"/>
              </a:rPr>
              <a:t>The BERT-base model requires more than 400MB of memory and takes a few seconds for inference on CPU instances. </a:t>
            </a:r>
            <a:endParaRPr sz="1200">
              <a:solidFill>
                <a:srgbClr val="151515"/>
              </a:solidFill>
              <a:highlight>
                <a:schemeClr val="dk1"/>
              </a:highlight>
              <a:latin typeface="Times New Roman"/>
              <a:ea typeface="Times New Roman"/>
              <a:cs typeface="Times New Roman"/>
              <a:sym typeface="Times New Roman"/>
            </a:endParaRPr>
          </a:p>
          <a:p>
            <a:pPr marL="488950" lvl="0" indent="-336550" algn="l" rtl="0">
              <a:lnSpc>
                <a:spcPct val="115000"/>
              </a:lnSpc>
              <a:spcBef>
                <a:spcPts val="0"/>
              </a:spcBef>
              <a:spcAft>
                <a:spcPts val="0"/>
              </a:spcAft>
              <a:buSzPts val="1200"/>
              <a:buFont typeface="Times New Roman"/>
              <a:buAutoNum type="arabicParenR"/>
            </a:pPr>
            <a:r>
              <a:rPr lang="en-GB" sz="1200">
                <a:solidFill>
                  <a:srgbClr val="151515"/>
                </a:solidFill>
                <a:latin typeface="Times New Roman"/>
                <a:ea typeface="Times New Roman"/>
                <a:cs typeface="Times New Roman"/>
                <a:sym typeface="Times New Roman"/>
              </a:rPr>
              <a:t>Inference Latency: </a:t>
            </a:r>
            <a:r>
              <a:rPr lang="en-GB" sz="1200">
                <a:solidFill>
                  <a:srgbClr val="0D0D0D"/>
                </a:solidFill>
                <a:highlight>
                  <a:srgbClr val="FFFFFF"/>
                </a:highlight>
                <a:latin typeface="Times New Roman"/>
                <a:ea typeface="Times New Roman"/>
                <a:cs typeface="Times New Roman"/>
                <a:sym typeface="Times New Roman"/>
              </a:rPr>
              <a:t>Refers to the time it takes for a machine learning model to process input data and generate predictions</a:t>
            </a:r>
            <a:endParaRPr sz="1200">
              <a:solidFill>
                <a:srgbClr val="151515"/>
              </a:solidFill>
              <a:latin typeface="Times New Roman"/>
              <a:ea typeface="Times New Roman"/>
              <a:cs typeface="Times New Roman"/>
              <a:sym typeface="Times New Roman"/>
            </a:endParaRPr>
          </a:p>
        </p:txBody>
      </p:sp>
      <p:sp>
        <p:nvSpPr>
          <p:cNvPr id="184" name="Google Shape;184;p1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7</a:t>
            </a:fld>
            <a:endParaRPr/>
          </a:p>
        </p:txBody>
      </p:sp>
      <p:pic>
        <p:nvPicPr>
          <p:cNvPr id="185" name="Google Shape;185;p19"/>
          <p:cNvPicPr preferRelativeResize="0"/>
          <p:nvPr/>
        </p:nvPicPr>
        <p:blipFill rotWithShape="1">
          <a:blip r:embed="rId4">
            <a:alphaModFix/>
          </a:blip>
          <a:srcRect t="12935" b="11262"/>
          <a:stretch/>
        </p:blipFill>
        <p:spPr>
          <a:xfrm>
            <a:off x="514276" y="1867671"/>
            <a:ext cx="4681961" cy="2091163"/>
          </a:xfrm>
          <a:prstGeom prst="rect">
            <a:avLst/>
          </a:prstGeom>
          <a:noFill/>
          <a:ln>
            <a:noFill/>
          </a:ln>
        </p:spPr>
      </p:pic>
      <p:sp>
        <p:nvSpPr>
          <p:cNvPr id="186" name="Google Shape;186;p19"/>
          <p:cNvSpPr txBox="1"/>
          <p:nvPr/>
        </p:nvSpPr>
        <p:spPr>
          <a:xfrm>
            <a:off x="1390342" y="4200412"/>
            <a:ext cx="311490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100" b="0" i="0" u="none" strike="noStrike" cap="none">
                <a:solidFill>
                  <a:srgbClr val="000000"/>
                </a:solidFill>
                <a:latin typeface="Times New Roman"/>
                <a:ea typeface="Times New Roman"/>
                <a:cs typeface="Times New Roman"/>
                <a:sym typeface="Times New Roman"/>
              </a:rPr>
              <a:t>A block diagram of sentiment analysis by BERT</a:t>
            </a:r>
            <a:endParaRPr sz="11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1388550" y="1218175"/>
            <a:ext cx="6366900" cy="3372600"/>
          </a:xfrm>
          <a:prstGeom prst="rect">
            <a:avLst/>
          </a:prstGeom>
          <a:noFill/>
          <a:ln>
            <a:noFill/>
          </a:ln>
        </p:spPr>
        <p:txBody>
          <a:bodyPr spcFirstLastPara="1" wrap="square" lIns="91425" tIns="91425" rIns="91425" bIns="91425" anchor="ctr" anchorCtr="0">
            <a:noAutofit/>
          </a:bodyPr>
          <a:lstStyle/>
          <a:p>
            <a:pPr marL="457200" lvl="0" indent="-311150" algn="just" rtl="0">
              <a:lnSpc>
                <a:spcPct val="115000"/>
              </a:lnSpc>
              <a:spcBef>
                <a:spcPts val="0"/>
              </a:spcBef>
              <a:spcAft>
                <a:spcPts val="0"/>
              </a:spcAft>
              <a:buClr>
                <a:srgbClr val="000000"/>
              </a:buClr>
              <a:buSzPts val="1300"/>
              <a:buFont typeface="Times New Roman"/>
              <a:buChar char="➢"/>
            </a:pPr>
            <a:r>
              <a:rPr lang="en-GB" sz="1300">
                <a:solidFill>
                  <a:srgbClr val="000000"/>
                </a:solidFill>
                <a:latin typeface="Times New Roman"/>
                <a:ea typeface="Times New Roman"/>
                <a:cs typeface="Times New Roman"/>
                <a:sym typeface="Times New Roman"/>
              </a:rPr>
              <a:t>Unlike the above approaches, we are using recent sentimental analysis tools and beautiful soup for web scraping.</a:t>
            </a:r>
            <a:endParaRPr sz="1300">
              <a:solidFill>
                <a:srgbClr val="000000"/>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000000"/>
              </a:buClr>
              <a:buSzPts val="1300"/>
              <a:buFont typeface="Times New Roman"/>
              <a:buChar char="➢"/>
            </a:pPr>
            <a:r>
              <a:rPr lang="en-GB" sz="1300">
                <a:solidFill>
                  <a:srgbClr val="000000"/>
                </a:solidFill>
                <a:latin typeface="Times New Roman"/>
                <a:ea typeface="Times New Roman"/>
                <a:cs typeface="Times New Roman"/>
                <a:sym typeface="Times New Roman"/>
              </a:rPr>
              <a:t>By using Wordcloud and NLTK libraries for sentimental analysis on the comments and reviews which were extracted from ecommerce applications using beautiful soup.</a:t>
            </a:r>
            <a:endParaRPr sz="1300">
              <a:solidFill>
                <a:srgbClr val="000000"/>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000000"/>
              </a:buClr>
              <a:buSzPts val="1300"/>
              <a:buFont typeface="Times New Roman"/>
              <a:buChar char="➢"/>
            </a:pPr>
            <a:r>
              <a:rPr lang="en-GB" sz="1300">
                <a:solidFill>
                  <a:srgbClr val="000000"/>
                </a:solidFill>
                <a:latin typeface="Times New Roman"/>
                <a:ea typeface="Times New Roman"/>
                <a:cs typeface="Times New Roman"/>
                <a:sym typeface="Times New Roman"/>
              </a:rPr>
              <a:t>We eliminate the stop words in those comments and collects only the main keywords in those comments.</a:t>
            </a:r>
            <a:endParaRPr sz="1300">
              <a:solidFill>
                <a:srgbClr val="000000"/>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000000"/>
              </a:buClr>
              <a:buSzPts val="1300"/>
              <a:buFont typeface="Times New Roman"/>
              <a:buChar char="➢"/>
            </a:pPr>
            <a:r>
              <a:rPr lang="en-GB" sz="1300">
                <a:solidFill>
                  <a:srgbClr val="000000"/>
                </a:solidFill>
                <a:latin typeface="Times New Roman"/>
                <a:ea typeface="Times New Roman"/>
                <a:cs typeface="Times New Roman"/>
                <a:sym typeface="Times New Roman"/>
              </a:rPr>
              <a:t>We use those keywords for analyzing a product on the e-commerce application, and finding the insights like whether to go for purchasing the product, or not to purchase, no.of positive reviews and no.of negative reviews will be known and displayed on screen in a pictorial representation.</a:t>
            </a:r>
            <a:endParaRPr sz="1300">
              <a:solidFill>
                <a:srgbClr val="000000"/>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000000"/>
              </a:buClr>
              <a:buSzPts val="1300"/>
              <a:buFont typeface="Times New Roman"/>
              <a:buChar char="➢"/>
            </a:pPr>
            <a:r>
              <a:rPr lang="en-GB" sz="1300">
                <a:solidFill>
                  <a:srgbClr val="000000"/>
                </a:solidFill>
                <a:latin typeface="Times New Roman"/>
                <a:ea typeface="Times New Roman"/>
                <a:cs typeface="Times New Roman"/>
                <a:sym typeface="Times New Roman"/>
              </a:rPr>
              <a:t>This will ensure the buyer in purchasing a product and make the e-commerce market easy to analyze which type of products are loved by the customers.</a:t>
            </a:r>
            <a:endParaRPr sz="1300">
              <a:solidFill>
                <a:srgbClr val="000000"/>
              </a:solidFill>
              <a:latin typeface="Times New Roman"/>
              <a:ea typeface="Times New Roman"/>
              <a:cs typeface="Times New Roman"/>
              <a:sym typeface="Times New Roman"/>
            </a:endParaRPr>
          </a:p>
        </p:txBody>
      </p:sp>
      <p:sp>
        <p:nvSpPr>
          <p:cNvPr id="192" name="Google Shape;192;p20"/>
          <p:cNvSpPr txBox="1"/>
          <p:nvPr/>
        </p:nvSpPr>
        <p:spPr>
          <a:xfrm>
            <a:off x="2425732" y="627725"/>
            <a:ext cx="3441900" cy="50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GB" sz="2100" b="1" i="0" u="none" strike="noStrike" cap="none">
                <a:solidFill>
                  <a:srgbClr val="000000"/>
                </a:solidFill>
                <a:latin typeface="Times New Roman"/>
                <a:ea typeface="Times New Roman"/>
                <a:cs typeface="Times New Roman"/>
                <a:sym typeface="Times New Roman"/>
              </a:rPr>
              <a:t>Proposed System</a:t>
            </a:r>
            <a:endParaRPr sz="2100" b="1" i="0" u="none" strike="noStrike" cap="none">
              <a:solidFill>
                <a:srgbClr val="000000"/>
              </a:solidFill>
              <a:latin typeface="Times New Roman"/>
              <a:ea typeface="Times New Roman"/>
              <a:cs typeface="Times New Roman"/>
              <a:sym typeface="Times New Roman"/>
            </a:endParaRPr>
          </a:p>
        </p:txBody>
      </p:sp>
      <p:pic>
        <p:nvPicPr>
          <p:cNvPr id="193" name="Google Shape;193;p20"/>
          <p:cNvPicPr preferRelativeResize="0"/>
          <p:nvPr/>
        </p:nvPicPr>
        <p:blipFill rotWithShape="1">
          <a:blip r:embed="rId3">
            <a:alphaModFix/>
          </a:blip>
          <a:srcRect/>
          <a:stretch/>
        </p:blipFill>
        <p:spPr>
          <a:xfrm>
            <a:off x="213575" y="227400"/>
            <a:ext cx="1049950" cy="908225"/>
          </a:xfrm>
          <a:prstGeom prst="rect">
            <a:avLst/>
          </a:prstGeom>
          <a:noFill/>
          <a:ln>
            <a:noFill/>
          </a:ln>
        </p:spPr>
      </p:pic>
      <p:sp>
        <p:nvSpPr>
          <p:cNvPr id="194" name="Google Shape;194;p2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GB" sz="1388" b="1">
                <a:solidFill>
                  <a:srgbClr val="0000FF"/>
                </a:solidFill>
                <a:latin typeface="Times New Roman"/>
                <a:ea typeface="Times New Roman"/>
                <a:cs typeface="Times New Roman"/>
                <a:sym typeface="Times New Roman"/>
              </a:rPr>
              <a:t>Why NLTK?</a:t>
            </a:r>
            <a:endParaRPr sz="1388" b="1">
              <a:solidFill>
                <a:srgbClr val="0000FF"/>
              </a:solidFill>
              <a:latin typeface="Times New Roman"/>
              <a:ea typeface="Times New Roman"/>
              <a:cs typeface="Times New Roman"/>
              <a:sym typeface="Times New Roman"/>
            </a:endParaRPr>
          </a:p>
        </p:txBody>
      </p:sp>
      <p:sp>
        <p:nvSpPr>
          <p:cNvPr id="200" name="Google Shape;200;p2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9</a:t>
            </a:fld>
            <a:endParaRPr/>
          </a:p>
        </p:txBody>
      </p:sp>
      <p:sp>
        <p:nvSpPr>
          <p:cNvPr id="201" name="Google Shape;201;p21"/>
          <p:cNvSpPr txBox="1">
            <a:spLocks noGrp="1"/>
          </p:cNvSpPr>
          <p:nvPr>
            <p:ph type="body" idx="1"/>
          </p:nvPr>
        </p:nvSpPr>
        <p:spPr>
          <a:xfrm>
            <a:off x="819150" y="1075301"/>
            <a:ext cx="7505700" cy="2448000"/>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1500"/>
              </a:spcBef>
              <a:spcAft>
                <a:spcPts val="0"/>
              </a:spcAft>
              <a:buClr>
                <a:srgbClr val="151515"/>
              </a:buClr>
              <a:buSzPts val="1300"/>
              <a:buFont typeface="Times New Roman"/>
              <a:buChar char="➢"/>
            </a:pPr>
            <a:r>
              <a:rPr lang="en-GB" sz="1300" b="1">
                <a:solidFill>
                  <a:srgbClr val="151515"/>
                </a:solidFill>
                <a:latin typeface="Times New Roman"/>
                <a:ea typeface="Times New Roman"/>
                <a:cs typeface="Times New Roman"/>
                <a:sym typeface="Times New Roman"/>
              </a:rPr>
              <a:t>Comprehensive Toolkit</a:t>
            </a:r>
            <a:r>
              <a:rPr lang="en-GB" sz="1300">
                <a:solidFill>
                  <a:srgbClr val="151515"/>
                </a:solidFill>
                <a:latin typeface="Times New Roman"/>
                <a:ea typeface="Times New Roman"/>
                <a:cs typeface="Times New Roman"/>
                <a:sym typeface="Times New Roman"/>
              </a:rPr>
              <a:t>: NLTK is a comprehensive toolkit that covers a wide range of NLP tasks, including tokenization, stemming, tagging, parsing, and more. </a:t>
            </a:r>
            <a:endParaRPr sz="1300">
              <a:solidFill>
                <a:srgbClr val="151515"/>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151515"/>
              </a:buClr>
              <a:buSzPts val="1300"/>
              <a:buFont typeface="Times New Roman"/>
              <a:buChar char="➢"/>
            </a:pPr>
            <a:r>
              <a:rPr lang="en-GB" sz="1300" b="1">
                <a:solidFill>
                  <a:srgbClr val="151515"/>
                </a:solidFill>
                <a:latin typeface="Times New Roman"/>
                <a:ea typeface="Times New Roman"/>
                <a:cs typeface="Times New Roman"/>
                <a:sym typeface="Times New Roman"/>
              </a:rPr>
              <a:t>Text Corpora and Resources</a:t>
            </a:r>
            <a:r>
              <a:rPr lang="en-GB" sz="1300">
                <a:solidFill>
                  <a:srgbClr val="151515"/>
                </a:solidFill>
                <a:latin typeface="Times New Roman"/>
                <a:ea typeface="Times New Roman"/>
                <a:cs typeface="Times New Roman"/>
                <a:sym typeface="Times New Roman"/>
              </a:rPr>
              <a:t>: NLTK includes a variety of text corpora and lexical resources, making it easy to access datasets for experimenting with different NLP techniques. </a:t>
            </a:r>
            <a:endParaRPr sz="1300">
              <a:solidFill>
                <a:srgbClr val="151515"/>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151515"/>
              </a:buClr>
              <a:buSzPts val="1300"/>
              <a:buFont typeface="Times New Roman"/>
              <a:buChar char="➢"/>
            </a:pPr>
            <a:r>
              <a:rPr lang="en-GB" sz="1300" b="1">
                <a:solidFill>
                  <a:srgbClr val="151515"/>
                </a:solidFill>
                <a:latin typeface="Times New Roman"/>
                <a:ea typeface="Times New Roman"/>
                <a:cs typeface="Times New Roman"/>
                <a:sym typeface="Times New Roman"/>
              </a:rPr>
              <a:t>Open Source and Free:</a:t>
            </a:r>
            <a:r>
              <a:rPr lang="en-GB" sz="1300">
                <a:solidFill>
                  <a:srgbClr val="151515"/>
                </a:solidFill>
                <a:latin typeface="Times New Roman"/>
                <a:ea typeface="Times New Roman"/>
                <a:cs typeface="Times New Roman"/>
                <a:sym typeface="Times New Roman"/>
              </a:rPr>
              <a:t> NLTK is open source and freely available, making it accessible to a wide range of users. This can be particularly advantageous for academic and research projects with budget constraints.</a:t>
            </a:r>
            <a:endParaRPr sz="1300">
              <a:solidFill>
                <a:srgbClr val="151515"/>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SzPts val="1300"/>
              <a:buNone/>
            </a:pPr>
            <a:endParaRPr sz="1300">
              <a:solidFill>
                <a:srgbClr val="151515"/>
              </a:solidFill>
              <a:latin typeface="Times New Roman"/>
              <a:ea typeface="Times New Roman"/>
              <a:cs typeface="Times New Roman"/>
              <a:sym typeface="Times New Roman"/>
            </a:endParaRPr>
          </a:p>
        </p:txBody>
      </p:sp>
      <p:sp>
        <p:nvSpPr>
          <p:cNvPr id="202" name="Google Shape;202;p21"/>
          <p:cNvSpPr txBox="1"/>
          <p:nvPr/>
        </p:nvSpPr>
        <p:spPr>
          <a:xfrm>
            <a:off x="910925" y="3025325"/>
            <a:ext cx="17451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1" i="0" u="none" strike="noStrike" cap="none">
                <a:solidFill>
                  <a:srgbClr val="0000FF"/>
                </a:solidFill>
                <a:latin typeface="Times New Roman"/>
                <a:ea typeface="Times New Roman"/>
                <a:cs typeface="Times New Roman"/>
                <a:sym typeface="Times New Roman"/>
              </a:rPr>
              <a:t>Why Beautiful soup?</a:t>
            </a:r>
            <a:endParaRPr sz="1300" b="1" i="0" u="none" strike="noStrike" cap="none">
              <a:solidFill>
                <a:srgbClr val="0000FF"/>
              </a:solidFill>
              <a:latin typeface="Times New Roman"/>
              <a:ea typeface="Times New Roman"/>
              <a:cs typeface="Times New Roman"/>
              <a:sym typeface="Times New Roman"/>
            </a:endParaRPr>
          </a:p>
        </p:txBody>
      </p:sp>
      <p:sp>
        <p:nvSpPr>
          <p:cNvPr id="203" name="Google Shape;203;p21"/>
          <p:cNvSpPr txBox="1"/>
          <p:nvPr/>
        </p:nvSpPr>
        <p:spPr>
          <a:xfrm>
            <a:off x="819150" y="3418924"/>
            <a:ext cx="7114800" cy="1063865"/>
          </a:xfrm>
          <a:prstGeom prst="rect">
            <a:avLst/>
          </a:prstGeom>
          <a:noFill/>
          <a:ln>
            <a:noFill/>
          </a:ln>
        </p:spPr>
        <p:txBody>
          <a:bodyPr spcFirstLastPara="1" wrap="square" lIns="91425" tIns="91425" rIns="91425" bIns="91425" anchor="t" anchorCtr="0">
            <a:noAutofit/>
          </a:bodyPr>
          <a:lstStyle/>
          <a:p>
            <a:pPr marL="457200" marR="0" lvl="0" indent="-311150" algn="l" rtl="0">
              <a:lnSpc>
                <a:spcPct val="100000"/>
              </a:lnSpc>
              <a:spcBef>
                <a:spcPts val="0"/>
              </a:spcBef>
              <a:spcAft>
                <a:spcPts val="0"/>
              </a:spcAft>
              <a:buClr>
                <a:schemeClr val="dk2"/>
              </a:buClr>
              <a:buSzPts val="1300"/>
              <a:buFont typeface="Times New Roman"/>
              <a:buChar char="➢"/>
            </a:pPr>
            <a:r>
              <a:rPr lang="en-GB" sz="1300" b="0" i="0" u="none" strike="noStrike" cap="none">
                <a:solidFill>
                  <a:schemeClr val="dk2"/>
                </a:solidFill>
                <a:latin typeface="Times New Roman"/>
                <a:ea typeface="Times New Roman"/>
                <a:cs typeface="Times New Roman"/>
                <a:sym typeface="Times New Roman"/>
              </a:rPr>
              <a:t>Unlike Scrapy it is easy to use.</a:t>
            </a:r>
            <a:endParaRPr sz="1300" b="0" i="0" u="none" strike="noStrike" cap="none">
              <a:solidFill>
                <a:schemeClr val="dk2"/>
              </a:solidFill>
              <a:latin typeface="Times New Roman"/>
              <a:ea typeface="Times New Roman"/>
              <a:cs typeface="Times New Roman"/>
              <a:sym typeface="Times New Roman"/>
            </a:endParaRPr>
          </a:p>
          <a:p>
            <a:pPr marL="457200" marR="0" lvl="0" indent="-311150" algn="l" rtl="0">
              <a:lnSpc>
                <a:spcPct val="100000"/>
              </a:lnSpc>
              <a:spcBef>
                <a:spcPts val="0"/>
              </a:spcBef>
              <a:spcAft>
                <a:spcPts val="0"/>
              </a:spcAft>
              <a:buClr>
                <a:schemeClr val="dk2"/>
              </a:buClr>
              <a:buSzPts val="1300"/>
              <a:buFont typeface="Times New Roman"/>
              <a:buChar char="➢"/>
            </a:pPr>
            <a:r>
              <a:rPr lang="en-GB" sz="1300" b="0" i="0" u="none" strike="noStrike" cap="none">
                <a:solidFill>
                  <a:schemeClr val="dk2"/>
                </a:solidFill>
                <a:latin typeface="Times New Roman"/>
                <a:ea typeface="Times New Roman"/>
                <a:cs typeface="Times New Roman"/>
                <a:sym typeface="Times New Roman"/>
              </a:rPr>
              <a:t>It helps to extract data from HTML pages and java script where as Http requests is used to extract data only from HTML pages.</a:t>
            </a:r>
            <a:endParaRPr sz="1300" b="0" i="0" u="none" strike="noStrike" cap="none">
              <a:solidFill>
                <a:schemeClr val="dk2"/>
              </a:solidFill>
              <a:latin typeface="Times New Roman"/>
              <a:ea typeface="Times New Roman"/>
              <a:cs typeface="Times New Roman"/>
              <a:sym typeface="Times New Roman"/>
            </a:endParaRPr>
          </a:p>
          <a:p>
            <a:pPr marL="457200" marR="0" lvl="0" indent="-311150" algn="l" rtl="0">
              <a:lnSpc>
                <a:spcPct val="100000"/>
              </a:lnSpc>
              <a:spcBef>
                <a:spcPts val="0"/>
              </a:spcBef>
              <a:spcAft>
                <a:spcPts val="0"/>
              </a:spcAft>
              <a:buClr>
                <a:schemeClr val="dk2"/>
              </a:buClr>
              <a:buSzPts val="1300"/>
              <a:buFont typeface="Times New Roman"/>
              <a:buChar char="➢"/>
            </a:pPr>
            <a:r>
              <a:rPr lang="en-GB" sz="1300" b="0" i="0" u="none" strike="noStrike" cap="none">
                <a:solidFill>
                  <a:schemeClr val="dk2"/>
                </a:solidFill>
                <a:latin typeface="Times New Roman"/>
                <a:ea typeface="Times New Roman"/>
                <a:cs typeface="Times New Roman"/>
                <a:sym typeface="Times New Roman"/>
              </a:rPr>
              <a:t>PyQuery is used only for JQuery pages which is not suitable for HTML pages.</a:t>
            </a:r>
            <a:endParaRPr sz="1300" b="0"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2"/>
                </a:solidFill>
                <a:latin typeface="Times New Roman"/>
                <a:ea typeface="Times New Roman"/>
                <a:cs typeface="Times New Roman"/>
                <a:sym typeface="Times New Roman"/>
              </a:rPr>
              <a:t> </a:t>
            </a:r>
            <a:endParaRPr sz="1300" b="0"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1563</Words>
  <Application>Microsoft Office PowerPoint</Application>
  <PresentationFormat>On-screen Show (16:9)</PresentationFormat>
  <Paragraphs>151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Noto Sans Symbols</vt:lpstr>
      <vt:lpstr>Arial</vt:lpstr>
      <vt:lpstr>Nunito</vt:lpstr>
      <vt:lpstr>Times New Roman</vt:lpstr>
      <vt:lpstr>Shift</vt:lpstr>
      <vt:lpstr>   CMR College of Engineering &amp; Technology (UGC Autonomous) Accredited by NAAC with “A+” Grade Kandlakoya, Medchal Road, Hyderabad-501401 </vt:lpstr>
      <vt:lpstr> The comments and reviews of a product on an e-commerce platform play a crucial role in influencing potential buyers and shaping the reputation of both the product and the platform itself. To extract comments and reviews from a web page the  web scraping plays a major role.Web scraping is a technique used to extract data from websites. It involves fetching and parsing the HTML of a web page to extract the desired information. NLP plays a crucial role in converting these reviews and comments into positive negative and neutral. Sentiment analysis, a subfield of NLP, focuses on determining the sentiment expressed in a piece of text.  Raw text data undergoes preprocessing steps, including tokenization, stemming, and removing stop words, to prepare it for analysis. The project findings are presented through data visualizations, making it easier for stakeholders to comprehend customer sentiment trends and feedback.  </vt:lpstr>
      <vt:lpstr> Analysing Product reviews:Analysing the customer reviews on a product and classifying them  whether as negative or positive or neutral.  Product Improvement: Identify areas for product or service improvement based on customer feedback and sentiments. This can contribute to enhancing customer satisfaction and loyalty. Visual representation of Key reviews: Generating a visual report Wordcloud based on the key words from the reviews like(good, quality, best,nice,etc.) on that particular product. Customer Service Improvement: Identify common issues in customer feedback to improve customer service processes. This can lead to better customer experiences and increased satisfaction. </vt:lpstr>
      <vt:lpstr>PowerPoint Presentation</vt:lpstr>
      <vt:lpstr>1) Text Analysis Software:-https://www.researchgate.net/publication/359352715_Text_Analytics_An_Application_of_Text_Mining</vt:lpstr>
      <vt:lpstr>PowerPoint Presentation</vt:lpstr>
      <vt:lpstr>3) Sentimental Analysis Using BERT https://www.researchgate.net/publication/351648377_Sentiment_Analysis_of_COVID-19_Tweets_How_Does_BERT_Perform</vt:lpstr>
      <vt:lpstr>Unlike the above approaches, we are using recent sentimental analysis tools and beautiful soup for web scraping. By using Wordcloud and NLTK libraries for sentimental analysis on the comments and reviews which were extracted from ecommerce applications using beautiful soup. We eliminate the stop words in those comments and collects only the main keywords in those comments. We use those keywords for analyzing a product on the e-commerce application, and finding the insights like whether to go for purchasing the product, or not to purchase, no.of positive reviews and no.of negative reviews will be known and displayed on screen in a pictorial representation. This will ensure the buyer in purchasing a product and make the e-commerce market easy to analyze which type of products are loved by the customers.</vt:lpstr>
      <vt:lpstr>Why NLTK?</vt:lpstr>
      <vt:lpstr>PowerPoint Presentation</vt:lpstr>
      <vt:lpstr>ALGORITHM</vt:lpstr>
      <vt:lpstr>LIBRARIES used:-</vt:lpstr>
      <vt:lpstr>PowerPoint Presentation</vt:lpstr>
      <vt:lpstr>Logistics:- 1)Beautiful-soup (Web Scraping) 2)NLTK library (sentimental analysis) 3)VS-Code (Platform) 4)Wordcloud, NLTK.corpus, Stopwords (to analyze reviews) 5)Python - Flask (Backend Framework)</vt:lpstr>
      <vt:lpstr>RESULTS</vt:lpstr>
      <vt:lpstr>PowerPoint Presentation</vt:lpstr>
      <vt:lpstr>PowerPoint Presentation</vt:lpstr>
      <vt:lpstr>PowerPoint Presentation</vt:lpstr>
      <vt:lpstr>       Sentiment analysis using NLP is a powerful tool for extracting insights from textual data, especially in the context of customer reviews. As technology continues to advance, the application of sentiment analysis is likely to become more nuanced, accurate, and tailored to specific business needs. However, ethical considerations and responsible implementation remain critical aspects of leveraging sentiment analysis in real-world applications.  Advances in NLP, including transformer models and pre-trained language models, continue to improve the accuracy and efficiency of sentiment analysis.Customization and fine-tuning of pre-trained models for domain-specific sentiment analysis are areas of ongoing research.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CMR College of Engineering &amp; Technology (UGC Autonomous) Accredited by NAAC with “A+” Grade Kandlakoya, Medchal Road, Hyderabad-501401 </dc:title>
  <dc:creator>AJITHADAVID TEEGALA</dc:creator>
  <cp:lastModifiedBy>teegala justin roy</cp:lastModifiedBy>
  <cp:revision>1</cp:revision>
  <dcterms:modified xsi:type="dcterms:W3CDTF">2024-04-26T04:51:24Z</dcterms:modified>
</cp:coreProperties>
</file>