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955-AA33-4300-BCBB-41C054C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DDDB4-B7ED-41AE-98E6-D8A6CDE9C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599E-BA30-41C9-994A-51BCEFEE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5326-FAA6-4E9C-82DA-38912D61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B71A-B9D9-40FA-8ED0-3252F2F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A539-4503-4B09-89FB-9AACD29D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578D-6325-4F2E-BE49-E1788CA6C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AB05-5E52-4F37-BB40-BF34F71E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33B-2425-4C38-A6F0-47BFEEF7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8337-545D-4B42-A11E-8C1CF7C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A8119-D7F4-4FA4-A9EC-6704FAAE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96755-63D0-4268-9897-4648F714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D61B-AE16-4C69-9DC1-B1291E24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16EF-5D2F-40FF-9CB9-F1992AC0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2BCD-B713-432D-998B-72C6316A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24C5-8C6D-4713-86E2-4DF8E974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1BD5-12F1-4502-B8C0-C8FFD51E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354F-DA92-4C9D-AB94-301A7B68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5F8C-0356-44E4-9BC8-3098560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1F13-55A7-4191-AC01-02C39DF1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4DA-1212-46D8-B625-B4B6BF60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DB19-7799-4785-BB39-EC9222CF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F5F8-8C84-48FF-A155-D5EFE011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5F82-07C4-4ABA-8CDC-627F541D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2059-8B9A-4133-8302-1DC0551E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E7AB-59F8-49B3-9A8C-CE8BFD9E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C896-4B74-4421-9195-3655C7740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7990-3754-4B8A-89FE-11F8D087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8B53-F1B3-4930-B42B-60A16699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BF6E7-98A8-4E22-B85F-750707C4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BBF5-AACA-4B64-9D92-CA5A6ADD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30E0-B6D7-4BE4-A428-3233A637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76A74-5C60-4700-A6BC-15EAF886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ACABF-B109-4C34-8043-A25E8D0F6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84FFA-671E-4E12-A7B0-4A97C9511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FFDA-4D56-423C-9AA8-BE8366054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A146B-7F41-4192-AFBD-150F4ABD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009B-88ED-4F04-B582-2C9F0E7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40D5E-0C68-4CA5-B20E-E9EB18D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5B60-E1F7-4E06-9FFA-28E9E8E6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81E5B-F860-46D5-AB4C-1B661696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4B1C9-B7D2-4C47-9F74-4BE80854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A8BCE-B67C-40C5-AB02-DC90CC36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5396-6C8C-492E-AA9D-3B1C3991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533C0-F125-4D19-9FB7-2BF20BCB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B452-17FF-46A5-9328-9EE693F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AFF9-3C4D-43CD-8F54-BAC10E0C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53E0-0EBA-4BD5-8570-700BF7906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0E0EB-4DA3-4643-ABA3-F788886F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101E-4EAF-40BE-9228-0F75BA76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D41B-EC89-4463-BE23-7ED145EF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E6DD1-0754-4900-99FE-B321BDB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BACF-BDB9-4BBF-A62A-A33F6AEC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72149-950B-49F5-9B11-8F4134A5A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E131C-3816-475B-8968-A76534D2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5E46-2F3B-4568-8357-4B1F6CE0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03FB-2271-4B59-9A64-0252D633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D76E-4C7F-4F41-B4DB-F6DC5E8B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D7CF7-E14C-48BE-8234-B1B3CA20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FF20-D044-410D-9041-008890BF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0316-6540-40A8-9D9A-74CA0C44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349D-4C67-460E-ABCE-16F9E8E0DEBB}" type="datetimeFigureOut">
              <a:rPr lang="en-US" smtClean="0"/>
              <a:t>19/11/09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479-FE88-49F8-A6A9-925C90803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FCBC-2FA2-4DC9-833C-B50D439A6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052C-6D60-443C-B988-B477F944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tcode.com/problem/backpack/description" TargetMode="External"/><Relationship Id="rId2" Type="http://schemas.openxmlformats.org/officeDocument/2006/relationships/hyperlink" Target="https://www.lintcode.com/problem/backpack-v/descri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tcode.com/problem/subsets/description?_from=ladder&amp;&amp;fromId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tcode.com/problem/backpack-ii/descrip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5369-E680-4764-9824-E035B39F8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背包問題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6D040-DB97-4E06-A72A-9A4A891C5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11/07/2019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C1F-6C46-474B-8FCD-3ECBC996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背包問題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E9E1C-3F32-4AFA-830F-C732B8020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00" y="1571366"/>
            <a:ext cx="10963910" cy="29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C1F-6C46-474B-8FCD-3ECBC996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解空間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D680-F2BA-4A48-8593-7ECBD8CD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[y][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表達以下問題的解</a:t>
            </a:r>
            <a:endParaRPr lang="en-US" altLang="zh-CN" dirty="0"/>
          </a:p>
          <a:p>
            <a:r>
              <a:rPr lang="zh-CN" altLang="en-US" dirty="0"/>
              <a:t>在考慮前</a:t>
            </a:r>
            <a:r>
              <a:rPr lang="en-US" altLang="zh-CN" dirty="0" err="1"/>
              <a:t>i</a:t>
            </a:r>
            <a:r>
              <a:rPr lang="zh-CN" altLang="en-US" dirty="0"/>
              <a:t>件物品的前提之下</a:t>
            </a:r>
            <a:endParaRPr lang="en-US" altLang="zh-CN" dirty="0"/>
          </a:p>
          <a:p>
            <a:r>
              <a:rPr lang="zh-CN" altLang="en-US" dirty="0"/>
              <a:t>一個大小為</a:t>
            </a:r>
            <a:r>
              <a:rPr lang="en-US" altLang="zh-CN" dirty="0"/>
              <a:t>y</a:t>
            </a:r>
            <a:r>
              <a:rPr lang="zh-CN" altLang="en-US" dirty="0"/>
              <a:t>的包能裝下的物品</a:t>
            </a:r>
            <a:endParaRPr lang="en-US" altLang="zh-CN" dirty="0"/>
          </a:p>
          <a:p>
            <a:r>
              <a:rPr lang="zh-CN" altLang="en-US" dirty="0"/>
              <a:t>價值的最大值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51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69B7-C0DF-4460-B19A-87975EAE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基礎問題的解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D656-1F50-41E5-A393-D299F08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基礎狀況長什麽樣子</a:t>
            </a:r>
            <a:endParaRPr lang="en-US" altLang="zh-CN" dirty="0"/>
          </a:p>
          <a:p>
            <a:pPr lvl="1"/>
            <a:r>
              <a:rPr lang="zh-CN" altLang="en-US" dirty="0"/>
              <a:t>背包什麽也裝不下：</a:t>
            </a:r>
            <a:r>
              <a:rPr lang="en-US" altLang="zh-CN" dirty="0"/>
              <a:t>y=0</a:t>
            </a:r>
          </a:p>
          <a:p>
            <a:pPr lvl="1"/>
            <a:r>
              <a:rPr lang="zh-CN" altLang="en-US" dirty="0"/>
              <a:t>沒有物體：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基礎狀況的答案</a:t>
            </a:r>
            <a:endParaRPr lang="en-US" altLang="zh-CN" dirty="0"/>
          </a:p>
          <a:p>
            <a:pPr lvl="1"/>
            <a:r>
              <a:rPr lang="en-US" dirty="0" err="1"/>
              <a:t>dp</a:t>
            </a:r>
            <a:r>
              <a:rPr lang="en-US" dirty="0"/>
              <a:t>[y][0] = 0 </a:t>
            </a:r>
            <a:r>
              <a:rPr lang="zh-CN" altLang="en-US" dirty="0"/>
              <a:t>注定</a:t>
            </a:r>
            <a:endParaRPr lang="en-US" altLang="zh-CN" dirty="0"/>
          </a:p>
          <a:p>
            <a:pPr lvl="1"/>
            <a:r>
              <a:rPr lang="en-US" dirty="0" err="1"/>
              <a:t>dp</a:t>
            </a:r>
            <a:r>
              <a:rPr lang="en-US" dirty="0"/>
              <a:t>[0][</a:t>
            </a:r>
            <a:r>
              <a:rPr lang="en-US" dirty="0" err="1"/>
              <a:t>i</a:t>
            </a:r>
            <a:r>
              <a:rPr lang="en-US" dirty="0"/>
              <a:t>] = 0 </a:t>
            </a:r>
            <a:r>
              <a:rPr lang="zh-CN" altLang="en-US" dirty="0"/>
              <a:t>注定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可以通過初始化</a:t>
            </a:r>
            <a:r>
              <a:rPr lang="en-US" altLang="zh-CN" dirty="0" err="1"/>
              <a:t>dp</a:t>
            </a:r>
            <a:r>
              <a:rPr lang="en-US" altLang="zh-CN" dirty="0"/>
              <a:t>[][]</a:t>
            </a:r>
            <a:r>
              <a:rPr lang="zh-CN" altLang="en-US" dirty="0"/>
              <a:t>為全零來實現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EFBD-C66A-4284-A9DE-BB91ABDA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問題答案的轉換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659D-F0F8-479B-B8CB-D9CD7F3A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每新加入一個物體（第</a:t>
            </a:r>
            <a:r>
              <a:rPr lang="en-US" altLang="zh-CN" dirty="0" err="1"/>
              <a:t>i</a:t>
            </a:r>
            <a:r>
              <a:rPr lang="zh-CN" altLang="en-US" dirty="0"/>
              <a:t>個），會面臨兩個選擇。根據不同的選擇，有不同的轉換規則。</a:t>
            </a:r>
            <a:endParaRPr lang="en-US" altLang="zh-CN" dirty="0"/>
          </a:p>
          <a:p>
            <a:pPr lvl="1"/>
            <a:r>
              <a:rPr lang="zh-CN" altLang="en-US" dirty="0"/>
              <a:t>裝入（如果包夠大的話）</a:t>
            </a:r>
            <a:endParaRPr lang="en-US" altLang="zh-CN" dirty="0"/>
          </a:p>
          <a:p>
            <a:pPr lvl="2"/>
            <a:r>
              <a:rPr lang="zh-CN" altLang="en-US" dirty="0"/>
              <a:t>包被分爲兩部分，價值相加</a:t>
            </a:r>
            <a:endParaRPr lang="en-US" altLang="zh-CN" dirty="0"/>
          </a:p>
          <a:p>
            <a:pPr lvl="3"/>
            <a:r>
              <a:rPr lang="zh-CN" altLang="en-US" dirty="0"/>
              <a:t>包含該物體的部分，價值已知 </a:t>
            </a:r>
            <a:r>
              <a:rPr lang="en-US" altLang="zh-CN" dirty="0">
                <a:highlight>
                  <a:srgbClr val="FFFF00"/>
                </a:highlight>
              </a:rPr>
              <a:t>V[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]</a:t>
            </a:r>
          </a:p>
          <a:p>
            <a:pPr lvl="3"/>
            <a:r>
              <a:rPr lang="zh-CN" altLang="en-US" dirty="0"/>
              <a:t>不包含該物體的部分，可以看作一個小一點的包，這部分能得到的最大價值可以參考之前的答案 </a:t>
            </a:r>
            <a:r>
              <a:rPr lang="en-US" altLang="zh-CN" dirty="0" err="1">
                <a:highlight>
                  <a:srgbClr val="00FFFF"/>
                </a:highlight>
              </a:rPr>
              <a:t>dp</a:t>
            </a:r>
            <a:r>
              <a:rPr lang="en-US" altLang="zh-CN" dirty="0">
                <a:highlight>
                  <a:srgbClr val="00FFFF"/>
                </a:highlight>
              </a:rPr>
              <a:t>[y-A[</a:t>
            </a:r>
            <a:r>
              <a:rPr lang="en-US" altLang="zh-CN" dirty="0" err="1">
                <a:highlight>
                  <a:srgbClr val="00FFFF"/>
                </a:highlight>
              </a:rPr>
              <a:t>i</a:t>
            </a:r>
            <a:r>
              <a:rPr lang="en-US" altLang="zh-CN" dirty="0">
                <a:highlight>
                  <a:srgbClr val="00FFFF"/>
                </a:highlight>
              </a:rPr>
              <a:t>]][i-1]</a:t>
            </a:r>
          </a:p>
          <a:p>
            <a:pPr lvl="1"/>
            <a:r>
              <a:rPr lang="zh-CN" altLang="en-US" dirty="0"/>
              <a:t>不裝入</a:t>
            </a:r>
            <a:endParaRPr lang="en-US" altLang="zh-CN" dirty="0"/>
          </a:p>
          <a:p>
            <a:pPr lvl="2"/>
            <a:r>
              <a:rPr lang="zh-CN" altLang="en-US" dirty="0"/>
              <a:t>那麽和沒這個物體沒區別 </a:t>
            </a:r>
            <a:r>
              <a:rPr lang="en-US" altLang="zh-CN" dirty="0" err="1">
                <a:highlight>
                  <a:srgbClr val="00FF00"/>
                </a:highlight>
              </a:rPr>
              <a:t>dp</a:t>
            </a:r>
            <a:r>
              <a:rPr lang="en-US" altLang="zh-CN" dirty="0">
                <a:highlight>
                  <a:srgbClr val="00FF00"/>
                </a:highlight>
              </a:rPr>
              <a:t>[y][i-1]</a:t>
            </a:r>
          </a:p>
          <a:p>
            <a:r>
              <a:rPr lang="zh-CN" altLang="en-US" dirty="0"/>
              <a:t>然而因爲要的是“最大價值”，所以選擇價值最大的那個</a:t>
            </a:r>
            <a:endParaRPr lang="en-US" altLang="zh-CN" dirty="0"/>
          </a:p>
          <a:p>
            <a:pPr marL="457200" lvl="1" indent="0">
              <a:buNone/>
            </a:pPr>
            <a:r>
              <a:rPr lang="en-US" dirty="0" err="1"/>
              <a:t>dp</a:t>
            </a:r>
            <a:r>
              <a:rPr lang="en-US" dirty="0"/>
              <a:t>[y][</a:t>
            </a:r>
            <a:r>
              <a:rPr lang="en-US" dirty="0" err="1"/>
              <a:t>i</a:t>
            </a:r>
            <a:r>
              <a:rPr lang="en-US" dirty="0"/>
              <a:t>] = max([</a:t>
            </a:r>
          </a:p>
          <a:p>
            <a:pPr marL="914400" lvl="2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V[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]</a:t>
            </a:r>
            <a:r>
              <a:rPr lang="en-US" altLang="zh-CN" dirty="0"/>
              <a:t> + </a:t>
            </a:r>
            <a:r>
              <a:rPr lang="en-US" altLang="zh-CN" dirty="0" err="1">
                <a:highlight>
                  <a:srgbClr val="00FFFF"/>
                </a:highlight>
              </a:rPr>
              <a:t>dp</a:t>
            </a:r>
            <a:r>
              <a:rPr lang="en-US" altLang="zh-CN" dirty="0">
                <a:highlight>
                  <a:srgbClr val="00FFFF"/>
                </a:highlight>
              </a:rPr>
              <a:t>[y-A[</a:t>
            </a:r>
            <a:r>
              <a:rPr lang="en-US" altLang="zh-CN" dirty="0" err="1">
                <a:highlight>
                  <a:srgbClr val="00FFFF"/>
                </a:highlight>
              </a:rPr>
              <a:t>i</a:t>
            </a:r>
            <a:r>
              <a:rPr lang="en-US" altLang="zh-CN" dirty="0">
                <a:highlight>
                  <a:srgbClr val="00FFFF"/>
                </a:highlight>
              </a:rPr>
              <a:t>]][i-1]</a:t>
            </a:r>
            <a:r>
              <a:rPr lang="en-US" altLang="zh-CN" dirty="0"/>
              <a:t>, </a:t>
            </a:r>
          </a:p>
          <a:p>
            <a:pPr marL="914400" lvl="2" indent="0">
              <a:buNone/>
            </a:pPr>
            <a:r>
              <a:rPr lang="en-US" altLang="zh-CN" dirty="0" err="1">
                <a:highlight>
                  <a:srgbClr val="00FF00"/>
                </a:highlight>
              </a:rPr>
              <a:t>dp</a:t>
            </a:r>
            <a:r>
              <a:rPr lang="en-US" altLang="zh-CN" dirty="0">
                <a:highlight>
                  <a:srgbClr val="00FF00"/>
                </a:highlight>
              </a:rPr>
              <a:t>[y][i-1]</a:t>
            </a:r>
          </a:p>
          <a:p>
            <a:pPr marL="457200" lvl="1" indent="0">
              <a:buNone/>
            </a:pP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6535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7820-EA72-4B6D-8315-22239804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Backpack 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DF54-34FF-40BE-8667-1724D117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 code</a:t>
            </a:r>
          </a:p>
          <a:p>
            <a:r>
              <a:rPr lang="en-US" dirty="0">
                <a:hlinkClick r:id="rId2"/>
              </a:rPr>
              <a:t>https://www.lintcode.com/problem/backpack-v/description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788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8ED1-689F-4A0A-948D-1B01F78A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04A7-896A-49DE-B9EF-DFF5AC28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數學歸納法</a:t>
            </a:r>
            <a:endParaRPr lang="en-US" altLang="zh-CN" dirty="0"/>
          </a:p>
          <a:p>
            <a:r>
              <a:rPr lang="en-US" dirty="0"/>
              <a:t>Subset</a:t>
            </a:r>
          </a:p>
          <a:p>
            <a:r>
              <a:rPr lang="en-US" altLang="zh-CN" dirty="0"/>
              <a:t>Backpack II</a:t>
            </a:r>
          </a:p>
          <a:p>
            <a:r>
              <a:rPr lang="en-US" dirty="0"/>
              <a:t>Backpack V</a:t>
            </a:r>
          </a:p>
        </p:txBody>
      </p:sp>
    </p:spTree>
    <p:extLst>
      <p:ext uri="{BB962C8B-B14F-4D97-AF65-F5344CB8AC3E}">
        <p14:creationId xmlns:p14="http://schemas.microsoft.com/office/powerpoint/2010/main" val="28038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90A-0BDD-498C-8FE4-154DF306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數學歸納法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6D02-EF57-406F-8035-6553B0DA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N=1 </a:t>
            </a:r>
            <a:r>
              <a:rPr lang="zh-CN" altLang="en-US" dirty="0"/>
              <a:t>是否成立</a:t>
            </a:r>
            <a:endParaRPr lang="en-US" altLang="zh-CN" dirty="0"/>
          </a:p>
          <a:p>
            <a:r>
              <a:rPr lang="en-US" altLang="zh-CN" dirty="0"/>
              <a:t>If N = n-1 </a:t>
            </a:r>
            <a:r>
              <a:rPr lang="zh-CN" altLang="en-US" dirty="0"/>
              <a:t>成立，</a:t>
            </a:r>
            <a:r>
              <a:rPr lang="en-US" altLang="zh-CN" dirty="0"/>
              <a:t>N = n </a:t>
            </a:r>
            <a:r>
              <a:rPr lang="zh-CN" altLang="en-US" dirty="0"/>
              <a:t>成立， </a:t>
            </a:r>
            <a:r>
              <a:rPr lang="en-US" altLang="zh-CN" dirty="0"/>
              <a:t>n&gt;=2</a:t>
            </a:r>
          </a:p>
          <a:p>
            <a:endParaRPr lang="en-US" altLang="zh-CN" dirty="0"/>
          </a:p>
          <a:p>
            <a:r>
              <a:rPr lang="zh-CN" altLang="en-US" dirty="0"/>
              <a:t>滿足以上兩條則 </a:t>
            </a:r>
            <a:r>
              <a:rPr lang="en-US" altLang="zh-CN" dirty="0"/>
              <a:t>N &gt;= 1</a:t>
            </a:r>
            <a:r>
              <a:rPr lang="zh-CN" altLang="en-US" dirty="0"/>
              <a:t>都成立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4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C3AB-7A58-4CD4-B93D-6CBA09A9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問題空間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E51D-2B84-4696-85D9-CA17EAF5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F(n)</a:t>
            </a:r>
          </a:p>
          <a:p>
            <a:endParaRPr lang="en-US" dirty="0"/>
          </a:p>
          <a:p>
            <a:r>
              <a:rPr lang="en-US" dirty="0"/>
              <a:t>F: </a:t>
            </a:r>
            <a:r>
              <a:rPr lang="zh-CN" altLang="en-US" dirty="0"/>
              <a:t>問題的定義</a:t>
            </a:r>
            <a:endParaRPr lang="en-US" altLang="zh-CN" dirty="0"/>
          </a:p>
          <a:p>
            <a:r>
              <a:rPr lang="en-US" dirty="0"/>
              <a:t>n: </a:t>
            </a:r>
            <a:r>
              <a:rPr lang="zh-CN" altLang="en-US" dirty="0"/>
              <a:t>表徵問題尺寸的參數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可以是多維的，比如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0AA-AEF4-4809-9BB0-BA97B7D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從動態規劃的觀點解決問題 </a:t>
            </a:r>
            <a:r>
              <a:rPr lang="en-US" altLang="zh-CN" dirty="0"/>
              <a:t>F(N)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7780-2A36-421E-A3E2-AA2D0044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F(1) </a:t>
            </a:r>
            <a:r>
              <a:rPr lang="zh-CN" altLang="en-US" dirty="0"/>
              <a:t>可以解出來</a:t>
            </a:r>
            <a:endParaRPr lang="en-US" altLang="zh-CN" dirty="0"/>
          </a:p>
          <a:p>
            <a:r>
              <a:rPr lang="en-US" dirty="0"/>
              <a:t>F(n) </a:t>
            </a:r>
            <a:r>
              <a:rPr lang="zh-CN" altLang="en-US" dirty="0"/>
              <a:t>的答案可以通過 </a:t>
            </a:r>
            <a:r>
              <a:rPr lang="en-US" altLang="zh-CN" dirty="0"/>
              <a:t>F(n - 1)</a:t>
            </a:r>
            <a:r>
              <a:rPr lang="zh-CN" altLang="en-US" dirty="0"/>
              <a:t>的答案轉化而來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如果以上兩條成立，則可以解出</a:t>
            </a:r>
            <a:r>
              <a:rPr lang="en-US" altLang="zh-CN" dirty="0"/>
              <a:t>F(N) </a:t>
            </a:r>
            <a:r>
              <a:rPr lang="zh-CN" altLang="en-US" dirty="0"/>
              <a:t>對任意 </a:t>
            </a:r>
            <a:r>
              <a:rPr lang="en-US" altLang="zh-CN" dirty="0"/>
              <a:t>N&gt;=1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F1C3-9600-42F2-B777-9AC584E1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從大到小的解法（遞歸）好寫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12AF-94C7-436B-BE91-A55D74C3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 main():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dfs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zh-CN" altLang="en-US" dirty="0"/>
              <a:t>遞歸出口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/>
              <a:t>if n == 1: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zh-CN" altLang="en-US" dirty="0"/>
              <a:t>手動算出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dirty="0"/>
              <a:t>return </a:t>
            </a:r>
            <a:r>
              <a:rPr lang="en-US" dirty="0" err="1"/>
              <a:t>ans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zh-CN" altLang="en-US" dirty="0"/>
              <a:t>遞歸運算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zh-CN" altLang="en-US" dirty="0"/>
              <a:t>某種運算</a:t>
            </a:r>
            <a:r>
              <a:rPr lang="en-US" altLang="zh-CN" dirty="0"/>
              <a:t>(</a:t>
            </a:r>
            <a:r>
              <a:rPr lang="en-US" dirty="0" err="1"/>
              <a:t>dfs</a:t>
            </a:r>
            <a:r>
              <a:rPr lang="en-US" dirty="0"/>
              <a:t>(n-1))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9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6424-2AA7-45DC-A840-99FCA42F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從小到大的解法（循環）運算更快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FB82-39C4-4105-B2FE-33CD2FCE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 main():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zh-CN" altLang="en-US" dirty="0"/>
              <a:t>定義解空間 </a:t>
            </a:r>
            <a:r>
              <a:rPr lang="en-US" altLang="zh-CN" dirty="0" err="1"/>
              <a:t>dp</a:t>
            </a:r>
            <a:r>
              <a:rPr lang="en-US" altLang="zh-CN" dirty="0"/>
              <a:t>[n] </a:t>
            </a:r>
            <a:r>
              <a:rPr lang="zh-CN" altLang="en-US" dirty="0"/>
              <a:t>表示大小為</a:t>
            </a:r>
            <a:r>
              <a:rPr lang="en-US" altLang="zh-CN" dirty="0"/>
              <a:t>n</a:t>
            </a:r>
            <a:r>
              <a:rPr lang="zh-CN" altLang="en-US" dirty="0"/>
              <a:t>的問題的解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dp</a:t>
            </a:r>
            <a:r>
              <a:rPr lang="en-US" dirty="0"/>
              <a:t> = [0 for </a:t>
            </a:r>
            <a:r>
              <a:rPr lang="en-US" dirty="0" err="1"/>
              <a:t>i</a:t>
            </a:r>
            <a:r>
              <a:rPr lang="en-US" dirty="0"/>
              <a:t> in range(N)]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# N=1 </a:t>
            </a:r>
            <a:r>
              <a:rPr lang="zh-CN" altLang="en-US" dirty="0"/>
              <a:t>可解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 err="1"/>
              <a:t>dp</a:t>
            </a:r>
            <a:r>
              <a:rPr lang="en-US" dirty="0"/>
              <a:t>[0] = </a:t>
            </a:r>
            <a:r>
              <a:rPr lang="zh-CN" altLang="en-US" dirty="0"/>
              <a:t>手動算出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# </a:t>
            </a:r>
            <a:r>
              <a:rPr lang="zh-CN" altLang="en-US" dirty="0"/>
              <a:t>答案轉化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/>
              <a:t>for n in range(1, N):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dp</a:t>
            </a:r>
            <a:r>
              <a:rPr lang="en-US" dirty="0"/>
              <a:t>[n] = </a:t>
            </a:r>
            <a:r>
              <a:rPr lang="zh-CN" altLang="en-US" dirty="0"/>
              <a:t>某種運算</a:t>
            </a:r>
            <a:r>
              <a:rPr lang="en-US" altLang="zh-CN" dirty="0"/>
              <a:t>(</a:t>
            </a:r>
            <a:r>
              <a:rPr lang="en-US" dirty="0" err="1"/>
              <a:t>dp</a:t>
            </a:r>
            <a:r>
              <a:rPr lang="en-US" dirty="0"/>
              <a:t>[n-1])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# </a:t>
            </a:r>
            <a:r>
              <a:rPr lang="zh-CN" altLang="en-US" dirty="0"/>
              <a:t>返回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dirty="0"/>
              <a:t>return </a:t>
            </a:r>
            <a:r>
              <a:rPr lang="en-US" dirty="0" err="1"/>
              <a:t>dp</a:t>
            </a:r>
            <a:r>
              <a:rPr lang="en-US" dirty="0"/>
              <a:t>[N-1]</a:t>
            </a:r>
          </a:p>
        </p:txBody>
      </p:sp>
    </p:spTree>
    <p:extLst>
      <p:ext uri="{BB962C8B-B14F-4D97-AF65-F5344CB8AC3E}">
        <p14:creationId xmlns:p14="http://schemas.microsoft.com/office/powerpoint/2010/main" val="2459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D498-ABD3-4DCB-B9BE-B396EE3C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CB5-E195-49F0-A581-F60C9DA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</a:t>
            </a:r>
            <a:r>
              <a:rPr lang="en-US" dirty="0"/>
              <a:t> 78</a:t>
            </a:r>
          </a:p>
          <a:p>
            <a:r>
              <a:rPr lang="en-US" dirty="0"/>
              <a:t>lint code</a:t>
            </a:r>
            <a:r>
              <a:rPr lang="zh-CN" altLang="en-US" dirty="0"/>
              <a:t>： </a:t>
            </a:r>
            <a:r>
              <a:rPr lang="en-US" dirty="0">
                <a:hlinkClick r:id="rId2"/>
              </a:rPr>
              <a:t>https://www.lintcode.com/problem/subsets/description?_from=ladder&amp;&amp;fromId=1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7D2C-1888-44B0-9A16-BE067872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Backpack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1CF3-5299-41AA-B906-5146769E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Lint code</a:t>
            </a:r>
          </a:p>
          <a:p>
            <a:r>
              <a:rPr lang="en-US" dirty="0">
                <a:hlinkClick r:id="rId2"/>
              </a:rPr>
              <a:t>https://www.lintcode.com/problem/backpack-ii/description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0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背包問題</vt:lpstr>
      <vt:lpstr>Road map</vt:lpstr>
      <vt:lpstr>數學歸納法</vt:lpstr>
      <vt:lpstr>問題空間</vt:lpstr>
      <vt:lpstr>從動態規劃的觀點解決問題 F(N)</vt:lpstr>
      <vt:lpstr>從大到小的解法（遞歸）好寫</vt:lpstr>
      <vt:lpstr>從小到大的解法（循環）運算更快</vt:lpstr>
      <vt:lpstr>sub set</vt:lpstr>
      <vt:lpstr>Backpack II</vt:lpstr>
      <vt:lpstr>背包問題</vt:lpstr>
      <vt:lpstr>解空間</vt:lpstr>
      <vt:lpstr>基礎問題的解</vt:lpstr>
      <vt:lpstr>問題答案的轉換</vt:lpstr>
      <vt:lpstr>Backpack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背包問題</dc:title>
  <dc:creator>River Wang</dc:creator>
  <cp:lastModifiedBy>River Wang</cp:lastModifiedBy>
  <cp:revision>7</cp:revision>
  <dcterms:created xsi:type="dcterms:W3CDTF">2019-11-08T00:36:03Z</dcterms:created>
  <dcterms:modified xsi:type="dcterms:W3CDTF">2019-11-09T14:39:26Z</dcterms:modified>
</cp:coreProperties>
</file>