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Ubuntu"/>
      <p:regular r:id="rId42"/>
      <p:bold r:id="rId43"/>
      <p:italic r:id="rId44"/>
      <p:boldItalic r:id="rId45"/>
    </p:embeddedFont>
    <p:embeddedFont>
      <p:font typeface="Economica"/>
      <p:regular r:id="rId46"/>
      <p:bold r:id="rId47"/>
      <p:italic r:id="rId48"/>
      <p:boldItalic r:id="rId49"/>
    </p:embeddedFont>
    <p:embeddedFont>
      <p:font typeface="Caveat"/>
      <p:regular r:id="rId50"/>
      <p:bold r:id="rId51"/>
    </p:embeddedFont>
    <p:embeddedFont>
      <p:font typeface="Roboto"/>
      <p:regular r:id="rId52"/>
      <p:bold r:id="rId53"/>
      <p:italic r:id="rId54"/>
      <p:boldItalic r:id="rId55"/>
    </p:embeddedFont>
    <p:embeddedFont>
      <p:font typeface="Montserrat"/>
      <p:regular r:id="rId56"/>
      <p:bold r:id="rId57"/>
      <p:italic r:id="rId58"/>
      <p:boldItalic r:id="rId59"/>
    </p:embeddedFont>
    <p:embeddedFont>
      <p:font typeface="Lato"/>
      <p:regular r:id="rId60"/>
      <p:bold r:id="rId61"/>
      <p:italic r:id="rId62"/>
      <p:boldItalic r:id="rId63"/>
    </p:embeddedFont>
    <p:embeddedFont>
      <p:font typeface="Helvetica Neue"/>
      <p:regular r:id="rId64"/>
      <p:bold r:id="rId65"/>
      <p:italic r:id="rId66"/>
      <p:boldItalic r:id="rId67"/>
    </p:embeddedFont>
    <p:embeddedFont>
      <p:font typeface="Oswald"/>
      <p:regular r:id="rId68"/>
      <p:bold r:id="rId69"/>
    </p:embeddedFont>
    <p:embeddedFont>
      <p:font typeface="Open Sans"/>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2484A0-0F4E-4B42-9BE9-85B63774EEDD}">
  <a:tblStyle styleId="{9F2484A0-0F4E-4B42-9BE9-85B63774EED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Ubuntu-regular.fntdata"/><Relationship Id="rId41" Type="http://schemas.openxmlformats.org/officeDocument/2006/relationships/slide" Target="slides/slide35.xml"/><Relationship Id="rId44" Type="http://schemas.openxmlformats.org/officeDocument/2006/relationships/font" Target="fonts/Ubuntu-italic.fntdata"/><Relationship Id="rId43" Type="http://schemas.openxmlformats.org/officeDocument/2006/relationships/font" Target="fonts/Ubuntu-bold.fntdata"/><Relationship Id="rId46" Type="http://schemas.openxmlformats.org/officeDocument/2006/relationships/font" Target="fonts/Economica-regular.fntdata"/><Relationship Id="rId45" Type="http://schemas.openxmlformats.org/officeDocument/2006/relationships/font" Target="fonts/Ubuntu-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Economica-italic.fntdata"/><Relationship Id="rId47" Type="http://schemas.openxmlformats.org/officeDocument/2006/relationships/font" Target="fonts/Economica-bold.fntdata"/><Relationship Id="rId49" Type="http://schemas.openxmlformats.org/officeDocument/2006/relationships/font" Target="fonts/Economic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boldItalic.fntdata"/><Relationship Id="rId72" Type="http://schemas.openxmlformats.org/officeDocument/2006/relationships/font" Target="fonts/OpenSans-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OpenSans-bold.fntdata"/><Relationship Id="rId70" Type="http://schemas.openxmlformats.org/officeDocument/2006/relationships/font" Target="fonts/OpenSans-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italic.fntdata"/><Relationship Id="rId61" Type="http://schemas.openxmlformats.org/officeDocument/2006/relationships/font" Target="fonts/Lato-bold.fntdata"/><Relationship Id="rId20" Type="http://schemas.openxmlformats.org/officeDocument/2006/relationships/slide" Target="slides/slide14.xml"/><Relationship Id="rId64" Type="http://schemas.openxmlformats.org/officeDocument/2006/relationships/font" Target="fonts/HelveticaNeue-regular.fntdata"/><Relationship Id="rId63" Type="http://schemas.openxmlformats.org/officeDocument/2006/relationships/font" Target="fonts/Lato-boldItalic.fntdata"/><Relationship Id="rId22" Type="http://schemas.openxmlformats.org/officeDocument/2006/relationships/slide" Target="slides/slide16.xml"/><Relationship Id="rId66" Type="http://schemas.openxmlformats.org/officeDocument/2006/relationships/font" Target="fonts/HelveticaNeue-italic.fntdata"/><Relationship Id="rId21" Type="http://schemas.openxmlformats.org/officeDocument/2006/relationships/slide" Target="slides/slide15.xml"/><Relationship Id="rId65" Type="http://schemas.openxmlformats.org/officeDocument/2006/relationships/font" Target="fonts/HelveticaNeue-bold.fntdata"/><Relationship Id="rId24" Type="http://schemas.openxmlformats.org/officeDocument/2006/relationships/slide" Target="slides/slide18.xml"/><Relationship Id="rId68" Type="http://schemas.openxmlformats.org/officeDocument/2006/relationships/font" Target="fonts/Oswald-regular.fntdata"/><Relationship Id="rId23" Type="http://schemas.openxmlformats.org/officeDocument/2006/relationships/slide" Target="slides/slide17.xml"/><Relationship Id="rId67" Type="http://schemas.openxmlformats.org/officeDocument/2006/relationships/font" Target="fonts/HelveticaNeue-boldItalic.fntdata"/><Relationship Id="rId60" Type="http://schemas.openxmlformats.org/officeDocument/2006/relationships/font" Target="fonts/Lato-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swald-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aveat-bold.fntdata"/><Relationship Id="rId50" Type="http://schemas.openxmlformats.org/officeDocument/2006/relationships/font" Target="fonts/Caveat-regular.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5.xml"/><Relationship Id="rId55" Type="http://schemas.openxmlformats.org/officeDocument/2006/relationships/font" Target="fonts/Roboto-boldItalic.fntdata"/><Relationship Id="rId10" Type="http://schemas.openxmlformats.org/officeDocument/2006/relationships/slide" Target="slides/slide4.xml"/><Relationship Id="rId54" Type="http://schemas.openxmlformats.org/officeDocument/2006/relationships/font" Target="fonts/Roboto-italic.fntdata"/><Relationship Id="rId13" Type="http://schemas.openxmlformats.org/officeDocument/2006/relationships/slide" Target="slides/slide7.xml"/><Relationship Id="rId57" Type="http://schemas.openxmlformats.org/officeDocument/2006/relationships/font" Target="fonts/Montserrat-bold.fntdata"/><Relationship Id="rId12" Type="http://schemas.openxmlformats.org/officeDocument/2006/relationships/slide" Target="slides/slide6.xml"/><Relationship Id="rId56" Type="http://schemas.openxmlformats.org/officeDocument/2006/relationships/font" Target="fonts/Montserrat-regular.fntdata"/><Relationship Id="rId15" Type="http://schemas.openxmlformats.org/officeDocument/2006/relationships/slide" Target="slides/slide9.xml"/><Relationship Id="rId59" Type="http://schemas.openxmlformats.org/officeDocument/2006/relationships/font" Target="fonts/Montserrat-boldItalic.fntdata"/><Relationship Id="rId14" Type="http://schemas.openxmlformats.org/officeDocument/2006/relationships/slide" Target="slides/slide8.xml"/><Relationship Id="rId58" Type="http://schemas.openxmlformats.org/officeDocument/2006/relationships/font" Target="fonts/Montserra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park.apache.org/docs/latest/ml-guide.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9a9e88484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9a9e88484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9d9b6f16b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9d9b6f16b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Montserrat"/>
                <a:ea typeface="Montserrat"/>
                <a:cs typeface="Montserrat"/>
                <a:sym typeface="Montserrat"/>
                <a:hlinkClick r:id="rId2"/>
              </a:rPr>
              <a:t>https://spark.apache.org/docs/latest/ml-guide.html</a:t>
            </a:r>
            <a:endParaRPr sz="1000">
              <a:solidFill>
                <a:srgbClr val="434343"/>
              </a:solidFill>
              <a:latin typeface="Montserrat"/>
              <a:ea typeface="Montserrat"/>
              <a:cs typeface="Montserrat"/>
              <a:sym typeface="Montserrat"/>
            </a:endParaRPr>
          </a:p>
          <a:p>
            <a:pPr indent="0" lvl="0" marL="0" rtl="0" algn="l">
              <a:spcBef>
                <a:spcPts val="0"/>
              </a:spcBef>
              <a:spcAft>
                <a:spcPts val="0"/>
              </a:spcAft>
              <a:buNone/>
            </a:pPr>
            <a:r>
              <a:rPr lang="en" sz="1000">
                <a:solidFill>
                  <a:srgbClr val="434343"/>
                </a:solidFill>
                <a:latin typeface="Montserrat"/>
                <a:ea typeface="Montserrat"/>
                <a:cs typeface="Montserrat"/>
                <a:sym typeface="Montserrat"/>
              </a:rPr>
              <a:t>MLlib adalah library machine learning untuk Spark</a:t>
            </a:r>
            <a:endParaRPr sz="1000">
              <a:solidFill>
                <a:srgbClr val="434343"/>
              </a:solidFill>
              <a:latin typeface="Montserrat"/>
              <a:ea typeface="Montserrat"/>
              <a:cs typeface="Montserrat"/>
              <a:sym typeface="Montserrat"/>
            </a:endParaRPr>
          </a:p>
          <a:p>
            <a:pPr indent="0" lvl="0" marL="0" rtl="0" algn="l">
              <a:spcBef>
                <a:spcPts val="0"/>
              </a:spcBef>
              <a:spcAft>
                <a:spcPts val="0"/>
              </a:spcAft>
              <a:buNone/>
            </a:pPr>
            <a:r>
              <a:rPr lang="en" sz="1000">
                <a:solidFill>
                  <a:srgbClr val="434343"/>
                </a:solidFill>
                <a:latin typeface="Montserrat"/>
                <a:ea typeface="Montserrat"/>
                <a:cs typeface="Montserrat"/>
                <a:sym typeface="Montserrat"/>
              </a:rPr>
              <a:t>Sebelumnya MLlib menggunakan RDD sebagai struktur data utamanya, akan tetapi sejak Spark 2.0, </a:t>
            </a:r>
            <a:r>
              <a:rPr lang="en" sz="1000">
                <a:solidFill>
                  <a:srgbClr val="434343"/>
                </a:solidFill>
                <a:latin typeface="Montserrat"/>
                <a:ea typeface="Montserrat"/>
                <a:cs typeface="Montserrat"/>
                <a:sym typeface="Montserrat"/>
              </a:rPr>
              <a:t>primary API untuk MLlib adalah</a:t>
            </a:r>
            <a:r>
              <a:rPr lang="en" sz="1000">
                <a:solidFill>
                  <a:srgbClr val="434343"/>
                </a:solidFill>
                <a:latin typeface="Montserrat"/>
                <a:ea typeface="Montserrat"/>
                <a:cs typeface="Montserrat"/>
                <a:sym typeface="Montserrat"/>
              </a:rPr>
              <a:t> </a:t>
            </a:r>
            <a:r>
              <a:rPr b="1" i="1" lang="en" sz="1000">
                <a:solidFill>
                  <a:srgbClr val="434343"/>
                </a:solidFill>
                <a:latin typeface="Montserrat"/>
                <a:ea typeface="Montserrat"/>
                <a:cs typeface="Montserrat"/>
                <a:sym typeface="Montserrat"/>
              </a:rPr>
              <a:t>DataFrame</a:t>
            </a:r>
            <a:endParaRPr b="1" i="1" sz="1000">
              <a:solidFill>
                <a:srgbClr val="434343"/>
              </a:solidFill>
              <a:latin typeface="Montserrat"/>
              <a:ea typeface="Montserrat"/>
              <a:cs typeface="Montserrat"/>
              <a:sym typeface="Montserrat"/>
            </a:endParaRPr>
          </a:p>
          <a:p>
            <a:pPr indent="0" lvl="0" marL="0" rtl="0" algn="l">
              <a:spcBef>
                <a:spcPts val="0"/>
              </a:spcBef>
              <a:spcAft>
                <a:spcPts val="0"/>
              </a:spcAft>
              <a:buNone/>
            </a:pPr>
            <a:r>
              <a:rPr lang="en" sz="1000">
                <a:solidFill>
                  <a:srgbClr val="434343"/>
                </a:solidFill>
                <a:latin typeface="Montserrat"/>
                <a:ea typeface="Montserrat"/>
                <a:cs typeface="Montserrat"/>
                <a:sym typeface="Montserrat"/>
              </a:rPr>
              <a:t>MLlib menyediakan tools untuk melakukan fitur engineering, pembuatan dan pelatihan model machine learning, serta berbagai utilitas yang diperlukan dalam sebuah sistem machine learning seperti aljabar linier, statistik, pemrosesan data, dll.</a:t>
            </a:r>
            <a:endParaRPr sz="1000">
              <a:solidFill>
                <a:srgbClr val="434343"/>
              </a:solidFill>
              <a:latin typeface="Montserrat"/>
              <a:ea typeface="Montserrat"/>
              <a:cs typeface="Montserrat"/>
              <a:sym typeface="Montserrat"/>
            </a:endParaRPr>
          </a:p>
          <a:p>
            <a:pPr indent="0" lvl="0" marL="0" rtl="0" algn="l">
              <a:spcBef>
                <a:spcPts val="0"/>
              </a:spcBef>
              <a:spcAft>
                <a:spcPts val="0"/>
              </a:spcAft>
              <a:buNone/>
            </a:pPr>
            <a:r>
              <a:rPr lang="en" sz="1000">
                <a:solidFill>
                  <a:srgbClr val="434343"/>
                </a:solidFill>
                <a:latin typeface="Montserrat"/>
                <a:ea typeface="Montserrat"/>
                <a:cs typeface="Montserrat"/>
                <a:sym typeface="Montserrat"/>
              </a:rPr>
              <a:t>MLlib juga menyediakan tools untuk membuat machine learning pipeline atau workflow serta persistensi atau penyimpanan dan loading algoritma, model, maupun pipeline.</a:t>
            </a:r>
            <a:endParaRPr sz="1000">
              <a:solidFill>
                <a:srgbClr val="434343"/>
              </a:solidFill>
              <a:latin typeface="Montserrat"/>
              <a:ea typeface="Montserrat"/>
              <a:cs typeface="Montserrat"/>
              <a:sym typeface="Montserrat"/>
            </a:endParaRPr>
          </a:p>
          <a:p>
            <a:pPr indent="-292100" lvl="0" marL="457200" rtl="0" algn="l">
              <a:spcBef>
                <a:spcPts val="0"/>
              </a:spcBef>
              <a:spcAft>
                <a:spcPts val="0"/>
              </a:spcAft>
              <a:buClr>
                <a:srgbClr val="434343"/>
              </a:buClr>
              <a:buSzPts val="1000"/>
              <a:buFont typeface="Montserrat"/>
              <a:buChar char="-"/>
            </a:pPr>
            <a:r>
              <a:t/>
            </a:r>
            <a:endParaRPr sz="1000">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sz="1000">
              <a:solidFill>
                <a:srgbClr val="434343"/>
              </a:solidFill>
              <a:latin typeface="Montserrat"/>
              <a:ea typeface="Montserrat"/>
              <a:cs typeface="Montserrat"/>
              <a:sym typeface="Montserra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9a9e88484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9a9e88484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Montserrat"/>
                <a:ea typeface="Montserrat"/>
                <a:cs typeface="Montserrat"/>
                <a:sym typeface="Montserrat"/>
              </a:rPr>
              <a:t>MLlib pipeline memiliki 2 komponen utama : </a:t>
            </a:r>
            <a:endParaRPr sz="1000">
              <a:latin typeface="Montserrat"/>
              <a:ea typeface="Montserrat"/>
              <a:cs typeface="Montserrat"/>
              <a:sym typeface="Montserrat"/>
            </a:endParaRPr>
          </a:p>
          <a:p>
            <a:pPr indent="-292100" lvl="0" marL="457200" rtl="0" algn="l">
              <a:spcBef>
                <a:spcPts val="0"/>
              </a:spcBef>
              <a:spcAft>
                <a:spcPts val="0"/>
              </a:spcAft>
              <a:buSzPts val="1000"/>
              <a:buFont typeface="Montserrat"/>
              <a:buAutoNum type="arabicPeriod"/>
            </a:pPr>
            <a:r>
              <a:rPr lang="en" sz="1000">
                <a:latin typeface="Montserrat"/>
                <a:ea typeface="Montserrat"/>
                <a:cs typeface="Montserrat"/>
                <a:sym typeface="Montserrat"/>
              </a:rPr>
              <a:t>Transformer : mengubah sebuah dataframe menjadi dataframe yang lain. Contohnya, sebuah machine learning model adalah sebuah </a:t>
            </a:r>
            <a:r>
              <a:rPr b="1" i="1" lang="en" sz="1000">
                <a:latin typeface="Montserrat"/>
                <a:ea typeface="Montserrat"/>
                <a:cs typeface="Montserrat"/>
                <a:sym typeface="Montserrat"/>
              </a:rPr>
              <a:t>transformer</a:t>
            </a:r>
            <a:r>
              <a:rPr lang="en" sz="1000">
                <a:latin typeface="Montserrat"/>
                <a:ea typeface="Montserrat"/>
                <a:cs typeface="Montserrat"/>
                <a:sym typeface="Montserrat"/>
              </a:rPr>
              <a:t>, ia mengubah dataframe berisi fitur menjadi dataframe berisi hasil prediksi. </a:t>
            </a:r>
            <a:endParaRPr sz="1000">
              <a:latin typeface="Montserrat"/>
              <a:ea typeface="Montserrat"/>
              <a:cs typeface="Montserrat"/>
              <a:sym typeface="Montserrat"/>
            </a:endParaRPr>
          </a:p>
          <a:p>
            <a:pPr indent="-292100" lvl="0" marL="457200" rtl="0" algn="l">
              <a:spcBef>
                <a:spcPts val="0"/>
              </a:spcBef>
              <a:spcAft>
                <a:spcPts val="0"/>
              </a:spcAft>
              <a:buSzPts val="1000"/>
              <a:buFont typeface="Montserrat"/>
              <a:buAutoNum type="arabicPeriod"/>
            </a:pPr>
            <a:r>
              <a:rPr lang="en" sz="1000">
                <a:latin typeface="Montserrat"/>
                <a:ea typeface="Montserrat"/>
                <a:cs typeface="Montserrat"/>
                <a:sym typeface="Montserrat"/>
              </a:rPr>
              <a:t>Estimator : algoritma yang di-fit ke dataframe, dan menghasilkan transformer. Misalnya, sebuah learning algoritnya (e.g. linear regression algoritma) adalah sebuah </a:t>
            </a:r>
            <a:r>
              <a:rPr b="1" i="1" lang="en" sz="1000">
                <a:latin typeface="Montserrat"/>
                <a:ea typeface="Montserrat"/>
                <a:cs typeface="Montserrat"/>
                <a:sym typeface="Montserrat"/>
              </a:rPr>
              <a:t>estimator</a:t>
            </a:r>
            <a:r>
              <a:rPr lang="en" sz="1000">
                <a:latin typeface="Montserrat"/>
                <a:ea typeface="Montserrat"/>
                <a:cs typeface="Montserrat"/>
                <a:sym typeface="Montserrat"/>
              </a:rPr>
              <a:t>. Ia di-fit ke sebuah dataframe yang berisi sekumpulan fitur, dan menghasilkan linear regression </a:t>
            </a:r>
            <a:r>
              <a:rPr b="1" lang="en" sz="1000">
                <a:latin typeface="Montserrat"/>
                <a:ea typeface="Montserrat"/>
                <a:cs typeface="Montserrat"/>
                <a:sym typeface="Montserrat"/>
              </a:rPr>
              <a:t>model </a:t>
            </a:r>
            <a:r>
              <a:rPr lang="en" sz="1000">
                <a:latin typeface="Montserrat"/>
                <a:ea typeface="Montserrat"/>
                <a:cs typeface="Montserrat"/>
                <a:sym typeface="Montserrat"/>
              </a:rPr>
              <a:t>(which is a </a:t>
            </a:r>
            <a:r>
              <a:rPr b="1" i="1" lang="en" sz="1000">
                <a:latin typeface="Montserrat"/>
                <a:ea typeface="Montserrat"/>
                <a:cs typeface="Montserrat"/>
                <a:sym typeface="Montserrat"/>
              </a:rPr>
              <a:t>transformer</a:t>
            </a:r>
            <a:r>
              <a:rPr lang="en" sz="1000">
                <a:latin typeface="Montserrat"/>
                <a:ea typeface="Montserrat"/>
                <a:cs typeface="Montserrat"/>
                <a:sym typeface="Montserrat"/>
              </a:rPr>
              <a:t>)</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Pipeline merangkaikan beberapa transformer dan/atau estimator untuk membuat sebuah ML workflow</a:t>
            </a:r>
            <a:endParaRPr sz="1000">
              <a:latin typeface="Montserrat"/>
              <a:ea typeface="Montserrat"/>
              <a:cs typeface="Montserrat"/>
              <a:sym typeface="Montserra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a40118561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a40118561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Montserrat"/>
                <a:ea typeface="Montserrat"/>
                <a:cs typeface="Montserrat"/>
                <a:sym typeface="Montserrat"/>
              </a:rPr>
              <a:t>Machine learning model membutuhkan input numerik, sehingga fitur kategorikal harus di-encoding/ditransformasi ke dalam numerik sebelum digunakan untuk training maupun testing.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Ada banyak metode encoding yang dapat digunakan, di antaranya : </a:t>
            </a:r>
            <a:endParaRPr sz="1000">
              <a:latin typeface="Montserrat"/>
              <a:ea typeface="Montserrat"/>
              <a:cs typeface="Montserrat"/>
              <a:sym typeface="Montserrat"/>
            </a:endParaRPr>
          </a:p>
          <a:p>
            <a:pPr indent="-292100" lvl="0" marL="457200" rtl="0" algn="l">
              <a:spcBef>
                <a:spcPts val="0"/>
              </a:spcBef>
              <a:spcAft>
                <a:spcPts val="0"/>
              </a:spcAft>
              <a:buSzPts val="1000"/>
              <a:buFont typeface="Montserrat"/>
              <a:buChar char="-"/>
            </a:pPr>
            <a:r>
              <a:rPr lang="en" sz="1000">
                <a:latin typeface="Montserrat"/>
                <a:ea typeface="Montserrat"/>
                <a:cs typeface="Montserrat"/>
                <a:sym typeface="Montserrat"/>
              </a:rPr>
              <a:t>One hot, dummy, hash, learned embedding, dll</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Yang paling populer dan akan sering kita gunakan nantinya adalah one-hot dan dummy encoding</a:t>
            </a:r>
            <a:endParaRPr sz="1000">
              <a:latin typeface="Montserrat"/>
              <a:ea typeface="Montserrat"/>
              <a:cs typeface="Montserrat"/>
              <a:sym typeface="Montserra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a3e4b1636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a3e4b1636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Montserrat"/>
                <a:ea typeface="Montserrat"/>
                <a:cs typeface="Montserrat"/>
                <a:sym typeface="Montserrat"/>
              </a:rPr>
              <a:t>One hot encoding merepresentasikan fitur kategorikal dalam sebuah vektor yang nilainya nol semua kecuali 1 kolom yang mewakili satu kategori.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Jumlah kolom tergantung jumlah value unique dari kolom tersebut.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Misalnya untuk kolom dengan jumlah value uniq 4 (N = 4) akan diwakili oleh vektor berukuran 4, dst.</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Dummy encoding prinsipnya sama dengan one-hot, bedanya dia menggunakan jumlah kolom N-1, sehingga ada satu kolom yang nilainya 0 semua.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Dalam implementasi di MlLib, default one-hot encoding sebenarnya adalah dummy encoding, karena parameter </a:t>
            </a:r>
            <a:r>
              <a:rPr b="1" i="1" lang="en" sz="1000">
                <a:latin typeface="Montserrat"/>
                <a:ea typeface="Montserrat"/>
                <a:cs typeface="Montserrat"/>
                <a:sym typeface="Montserrat"/>
              </a:rPr>
              <a:t>drop-last</a:t>
            </a:r>
            <a:r>
              <a:rPr lang="en" sz="1000">
                <a:latin typeface="Montserrat"/>
                <a:ea typeface="Montserrat"/>
                <a:cs typeface="Montserrat"/>
                <a:sym typeface="Montserrat"/>
              </a:rPr>
              <a:t> secara default diset = true, sehingga panjang vektornya menjadi N-1.</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 </a:t>
            </a:r>
            <a:endParaRPr sz="1000">
              <a:latin typeface="Montserrat"/>
              <a:ea typeface="Montserrat"/>
              <a:cs typeface="Montserrat"/>
              <a:sym typeface="Montserra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9d9b6f16b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9d9b6f16b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9d9b6f16b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9d9b6f16b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9a9e88484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9a9e88484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9a9e88484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9a9e88484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Montserrat"/>
                <a:ea typeface="Montserrat"/>
                <a:cs typeface="Montserrat"/>
                <a:sym typeface="Montserrat"/>
              </a:rPr>
              <a:t>analisis regresi adalah topik yang sangat populer dalam statistik dan data sains. </a:t>
            </a:r>
            <a:endParaRPr>
              <a:solidFill>
                <a:srgbClr val="434343"/>
              </a:solidFill>
              <a:latin typeface="Montserrat"/>
              <a:ea typeface="Montserrat"/>
              <a:cs typeface="Montserrat"/>
              <a:sym typeface="Montserrat"/>
            </a:endParaRPr>
          </a:p>
          <a:p>
            <a:pPr indent="0" lvl="0" marL="0" rtl="0" algn="l">
              <a:spcBef>
                <a:spcPts val="0"/>
              </a:spcBef>
              <a:spcAft>
                <a:spcPts val="0"/>
              </a:spcAft>
              <a:buNone/>
            </a:pPr>
            <a:r>
              <a:rPr lang="en">
                <a:solidFill>
                  <a:srgbClr val="434343"/>
                </a:solidFill>
                <a:latin typeface="Montserrat"/>
                <a:ea typeface="Montserrat"/>
                <a:cs typeface="Montserrat"/>
                <a:sym typeface="Montserrat"/>
              </a:rPr>
              <a:t>Pada dasarnya regresi adalah mencoba </a:t>
            </a:r>
            <a:r>
              <a:rPr lang="en">
                <a:solidFill>
                  <a:srgbClr val="434343"/>
                </a:solidFill>
                <a:latin typeface="Montserrat"/>
                <a:ea typeface="Montserrat"/>
                <a:cs typeface="Montserrat"/>
                <a:sym typeface="Montserrat"/>
              </a:rPr>
              <a:t>menerapkan</a:t>
            </a:r>
            <a:r>
              <a:rPr lang="en">
                <a:solidFill>
                  <a:srgbClr val="434343"/>
                </a:solidFill>
                <a:latin typeface="Montserrat"/>
                <a:ea typeface="Montserrat"/>
                <a:cs typeface="Montserrat"/>
                <a:sym typeface="Montserrat"/>
              </a:rPr>
              <a:t>/mencocokkan (fitting) kurva/fungsi pada serangkaian data, kemudian menggunakan fungsi itu untuk memprediksi output dari data yang belum pernah dilihat.</a:t>
            </a:r>
            <a:endParaRPr>
              <a:solidFill>
                <a:srgbClr val="434343"/>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rgbClr val="434343"/>
                </a:solidFill>
                <a:latin typeface="Montserrat"/>
                <a:ea typeface="Montserrat"/>
                <a:cs typeface="Montserrat"/>
                <a:sym typeface="Montserrat"/>
              </a:rPr>
              <a:t>Regresi linier : kurva yang digunakan berupa kurva persamaan linier : garis lurus, bidang datar, dst</a:t>
            </a:r>
            <a:endParaRPr>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Apa tujuannya memilih garis/fungsi yang paling mewakili sebuah dataset?</a:t>
            </a:r>
            <a:endParaRPr sz="1000">
              <a:solidFill>
                <a:schemeClr val="dk1"/>
              </a:solidFill>
              <a:latin typeface="Montserrat"/>
              <a:ea typeface="Montserrat"/>
              <a:cs typeface="Montserrat"/>
              <a:sym typeface="Montserrat"/>
            </a:endParaRPr>
          </a:p>
          <a:p>
            <a:pPr indent="-292100" lvl="0" marL="45720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Untuk melihat trend dalam data - apakah nilai y cenderung naik atau turun terhadap x</a:t>
            </a:r>
            <a:endParaRPr sz="1000">
              <a:solidFill>
                <a:schemeClr val="dk1"/>
              </a:solidFill>
              <a:latin typeface="Montserrat"/>
              <a:ea typeface="Montserrat"/>
              <a:cs typeface="Montserrat"/>
              <a:sym typeface="Montserrat"/>
            </a:endParaRPr>
          </a:p>
          <a:p>
            <a:pPr indent="-292100" lvl="0" marL="45720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Untuk melihat hubungan antar variabel input dan output (x dan y) - apakah y naik jika x naik, berapa besar kenaikan y untuk kenaikan x yang tertentu</a:t>
            </a:r>
            <a:endParaRPr sz="1000">
              <a:solidFill>
                <a:schemeClr val="dk1"/>
              </a:solidFill>
              <a:latin typeface="Montserrat"/>
              <a:ea typeface="Montserrat"/>
              <a:cs typeface="Montserrat"/>
              <a:sym typeface="Montserrat"/>
            </a:endParaRPr>
          </a:p>
          <a:p>
            <a:pPr indent="-292100" lvl="0" marL="45720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Untuk melakukan generalisasi atau prediksi : menerapkan ke data yang lebih besar atau untuk data di masa yang akan datang. Jadi jika kita punya data x yang tidak ada di dataset (tidak diketahui nilai y-nya), dengan garis/fungsi itu kita bisa menentukan perkiraan nilai y-nya</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Permasalahannya : mana garis yang paling baik / paling mewakili ?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rgbClr val="434343"/>
              </a:solidFill>
              <a:latin typeface="Montserrat"/>
              <a:ea typeface="Montserrat"/>
              <a:cs typeface="Montserrat"/>
              <a:sym typeface="Montserrat"/>
            </a:endParaRPr>
          </a:p>
          <a:p>
            <a:pPr indent="-292100" lvl="0" marL="457200" rtl="0" algn="l">
              <a:lnSpc>
                <a:spcPct val="115000"/>
              </a:lnSpc>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Using data to identify relationships among variables and use these relationships to make predictions.</a:t>
            </a:r>
            <a:endParaRPr sz="1000">
              <a:solidFill>
                <a:srgbClr val="434343"/>
              </a:solidFill>
              <a:latin typeface="Open Sans"/>
              <a:ea typeface="Open Sans"/>
              <a:cs typeface="Open Sans"/>
              <a:sym typeface="Open Sans"/>
            </a:endParaRPr>
          </a:p>
          <a:p>
            <a:pPr indent="-292100" lvl="0" marL="457200" rtl="0" algn="l">
              <a:lnSpc>
                <a:spcPct val="115000"/>
              </a:lnSpc>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Linear regression assume that the prediction outcome depends linearly on the information used to make the prediction.</a:t>
            </a:r>
            <a:endParaRPr sz="1000">
              <a:solidFill>
                <a:srgbClr val="434343"/>
              </a:solidFill>
              <a:latin typeface="Open Sans"/>
              <a:ea typeface="Open Sans"/>
              <a:cs typeface="Open Sans"/>
              <a:sym typeface="Open Sans"/>
            </a:endParaRPr>
          </a:p>
          <a:p>
            <a:pPr indent="-292100" lvl="0" marL="457200" rtl="0" algn="l">
              <a:lnSpc>
                <a:spcPct val="115000"/>
              </a:lnSpc>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Linear dependence means constant rate of increase of one variable with respect to another.</a:t>
            </a:r>
            <a:endParaRPr sz="1000">
              <a:solidFill>
                <a:srgbClr val="434343"/>
              </a:solidFill>
              <a:latin typeface="Open Sans"/>
              <a:ea typeface="Open Sans"/>
              <a:cs typeface="Open Sans"/>
              <a:sym typeface="Open Sans"/>
            </a:endParaRPr>
          </a:p>
          <a:p>
            <a:pPr indent="0" lvl="0" marL="0" rtl="0" algn="l">
              <a:spcBef>
                <a:spcPts val="1600"/>
              </a:spcBef>
              <a:spcAft>
                <a:spcPts val="0"/>
              </a:spcAft>
              <a:buNone/>
            </a:pPr>
            <a:r>
              <a:t/>
            </a:r>
            <a:endParaRPr>
              <a:solidFill>
                <a:srgbClr val="434343"/>
              </a:solidFill>
              <a:latin typeface="Montserrat"/>
              <a:ea typeface="Montserrat"/>
              <a:cs typeface="Montserrat"/>
              <a:sym typeface="Montserra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9a9e8848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9a9e8848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Montserrat"/>
                <a:ea typeface="Montserrat"/>
                <a:cs typeface="Montserrat"/>
                <a:sym typeface="Montserrat"/>
              </a:rPr>
              <a:t>Jenis regresi linier :</a:t>
            </a:r>
            <a:endParaRPr>
              <a:solidFill>
                <a:srgbClr val="434343"/>
              </a:solidFill>
              <a:latin typeface="Montserrat"/>
              <a:ea typeface="Montserrat"/>
              <a:cs typeface="Montserrat"/>
              <a:sym typeface="Montserrat"/>
            </a:endParaRPr>
          </a:p>
          <a:p>
            <a:pPr indent="-298450" lvl="0" marL="457200" rtl="0" algn="l">
              <a:spcBef>
                <a:spcPts val="0"/>
              </a:spcBef>
              <a:spcAft>
                <a:spcPts val="0"/>
              </a:spcAft>
              <a:buClr>
                <a:srgbClr val="434343"/>
              </a:buClr>
              <a:buSzPts val="1100"/>
              <a:buFont typeface="Montserrat"/>
              <a:buChar char="-"/>
            </a:pPr>
            <a:r>
              <a:rPr lang="en">
                <a:solidFill>
                  <a:srgbClr val="434343"/>
                </a:solidFill>
                <a:latin typeface="Montserrat"/>
                <a:ea typeface="Montserrat"/>
                <a:cs typeface="Montserrat"/>
                <a:sym typeface="Montserrat"/>
              </a:rPr>
              <a:t>Simple / univariate : regresi dengan 1 input feature → persamaan dengan 1 variabel → 2 dimensi → garis</a:t>
            </a:r>
            <a:endParaRPr>
              <a:solidFill>
                <a:srgbClr val="434343"/>
              </a:solidFill>
              <a:latin typeface="Montserrat"/>
              <a:ea typeface="Montserrat"/>
              <a:cs typeface="Montserrat"/>
              <a:sym typeface="Montserrat"/>
            </a:endParaRPr>
          </a:p>
          <a:p>
            <a:pPr indent="-298450" lvl="0" marL="457200" rtl="0" algn="l">
              <a:spcBef>
                <a:spcPts val="0"/>
              </a:spcBef>
              <a:spcAft>
                <a:spcPts val="0"/>
              </a:spcAft>
              <a:buClr>
                <a:srgbClr val="434343"/>
              </a:buClr>
              <a:buSzPts val="1100"/>
              <a:buFont typeface="Montserrat"/>
              <a:buChar char="-"/>
            </a:pPr>
            <a:r>
              <a:rPr lang="en">
                <a:solidFill>
                  <a:srgbClr val="434343"/>
                </a:solidFill>
                <a:latin typeface="Montserrat"/>
                <a:ea typeface="Montserrat"/>
                <a:cs typeface="Montserrat"/>
                <a:sym typeface="Montserrat"/>
              </a:rPr>
              <a:t>Multiple / multivariate : regresi dengan &gt;1 input fitur → persamaan dengan &gt;1 variabel → berupa bidang datar untuk 2 var, ruang untuk 3 var, dst dst.)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547842d1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547842d1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9a9e88484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9a9e88484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Ada banyak garis yang bisa dibuat untuk mendekati/mewakili dataset yang kita miliki (gambar 1)</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Jadi garis yang bagaimana yang dianggap paling baik?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Yaitu yang paling sedikit / paling kecil nilai kumulatif errornya.</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Lalu </a:t>
            </a:r>
            <a:r>
              <a:rPr b="1" lang="en" sz="1000">
                <a:solidFill>
                  <a:schemeClr val="dk1"/>
                </a:solidFill>
                <a:latin typeface="Montserrat"/>
                <a:ea typeface="Montserrat"/>
                <a:cs typeface="Montserrat"/>
                <a:sym typeface="Montserrat"/>
              </a:rPr>
              <a:t>error</a:t>
            </a:r>
            <a:r>
              <a:rPr lang="en" sz="1000">
                <a:solidFill>
                  <a:schemeClr val="dk1"/>
                </a:solidFill>
                <a:latin typeface="Montserrat"/>
                <a:ea typeface="Montserrat"/>
                <a:cs typeface="Montserrat"/>
                <a:sym typeface="Montserrat"/>
              </a:rPr>
              <a:t> (atau sering disebut juga </a:t>
            </a:r>
            <a:r>
              <a:rPr b="1" i="1" lang="en" sz="1000">
                <a:solidFill>
                  <a:schemeClr val="dk1"/>
                </a:solidFill>
                <a:latin typeface="Montserrat"/>
                <a:ea typeface="Montserrat"/>
                <a:cs typeface="Montserrat"/>
                <a:sym typeface="Montserrat"/>
              </a:rPr>
              <a:t>residual</a:t>
            </a:r>
            <a:r>
              <a:rPr lang="en" sz="1000">
                <a:solidFill>
                  <a:schemeClr val="dk1"/>
                </a:solidFill>
                <a:latin typeface="Montserrat"/>
                <a:ea typeface="Montserrat"/>
                <a:cs typeface="Montserrat"/>
                <a:sym typeface="Montserrat"/>
              </a:rPr>
              <a:t>) itu sendiri apa?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Yaitu selisih antara nilai y yang sebenarnya (yang ada di dataset) dengan nilai y hasil perkiraan (output dari fungsi/garis tersebut), biasa disebut dengan  ŷ  (y hat atau y topi), artinya nilai perkiraan y</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Rumusnya e = </a:t>
            </a:r>
            <a:r>
              <a:rPr lang="en" sz="1000">
                <a:solidFill>
                  <a:schemeClr val="dk1"/>
                </a:solidFill>
                <a:latin typeface="Montserrat"/>
                <a:ea typeface="Montserrat"/>
                <a:cs typeface="Montserrat"/>
                <a:sym typeface="Montserrat"/>
              </a:rPr>
              <a:t> ŷ - y</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Cara penghitungan kumulatifnya ada banyak, yang populer adalah SSE (sum squared error) dan MSE (yaitu SSE dibagi jumlah data)</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Kenapa disquare/dikuadratkan? Supaya nggak saling meniadakan, karena nilai e bisa positif dan negatif.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Kenapa nggak diabsolut? Itu bisa juga, namanya Sum of absolut error. Kenapa SSE lebih banyak digunakan ? karena dalam SSE dan MSE, garis yang lebih jauh bakalan dipenalti lebih besar (karena dikuadrat) dibanding pake SAE, dan SAE fungsinya nggak differentiable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Kenapa MSE? Karena kalau SSE, makin banyak data yang tersedia, jumlah eror makin besar. Harusnya nggak gitu kan? Makin banyak data mestinya makin baik hasil prediksi. Makanya dibagi dengan jumlah data supaya tidak terjadi yang seperti itu</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9a9e88484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9a9e88484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mean model, which uses the mean for every predicted value, generally would be used if there were no informative predictor variables. </a:t>
            </a:r>
            <a:endParaRPr/>
          </a:p>
          <a:p>
            <a:pPr indent="0" lvl="0" marL="0" rtl="0" algn="l">
              <a:spcBef>
                <a:spcPts val="0"/>
              </a:spcBef>
              <a:spcAft>
                <a:spcPts val="0"/>
              </a:spcAft>
              <a:buNone/>
            </a:pPr>
            <a:r>
              <a:rPr lang="en">
                <a:solidFill>
                  <a:schemeClr val="dk1"/>
                </a:solidFill>
              </a:rPr>
              <a:t>The Total SS (TSS or SST) tells you how much variation there is in the dependent variable. Total SS = Σ(Yi – mean of Y)</a:t>
            </a:r>
            <a:r>
              <a:rPr baseline="30000" lang="en">
                <a:solidFill>
                  <a:schemeClr val="dk1"/>
                </a:solidFill>
              </a:rPr>
              <a:t>2</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use the R2 score to get the accuracy of your model on a percentage scale, that is 0–100, just like in a classification model.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If you want to know the model’s average absolute distance when making a prediction, you can use MAE. In other words, you want to know how close the predictions are to the actual model on average. </a:t>
            </a:r>
            <a:endParaRPr>
              <a:solidFill>
                <a:schemeClr val="dk1"/>
              </a:solidFill>
            </a:endParaRPr>
          </a:p>
          <a:p>
            <a:pPr indent="0" lvl="0" marL="457200" rtl="0" algn="l">
              <a:spcBef>
                <a:spcPts val="0"/>
              </a:spcBef>
              <a:spcAft>
                <a:spcPts val="0"/>
              </a:spcAft>
              <a:buNone/>
            </a:pPr>
            <a:r>
              <a:rPr lang="en">
                <a:solidFill>
                  <a:schemeClr val="dk1"/>
                </a:solidFill>
              </a:rPr>
              <a:t>Just keep in mind that low MAE values indicate that the model is correctly predicting. Larger MAE values indicate that the model is poor at prediction.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If you are concerned about large errors, RMSE is a good metric to use. If the model overestimated or underestimated some points in the prediction (because the residual will be square, resulting in a large error), you should use RMSE.</a:t>
            </a:r>
            <a:endParaRPr>
              <a:solidFill>
                <a:schemeClr val="dk1"/>
              </a:solidFill>
            </a:endParaRPr>
          </a:p>
          <a:p>
            <a:pPr indent="0" lvl="0" marL="457200" rtl="0" algn="l">
              <a:spcBef>
                <a:spcPts val="0"/>
              </a:spcBef>
              <a:spcAft>
                <a:spcPts val="0"/>
              </a:spcAft>
              <a:buNone/>
            </a:pPr>
            <a:r>
              <a:rPr lang="en">
                <a:solidFill>
                  <a:schemeClr val="dk1"/>
                </a:solidFill>
              </a:rPr>
              <a:t>RMSE is a popular evaluation metric for regression problems because it not only calculates how close the prediction is to the actual value on average, but it also indicates the effect of large errors. Large errors will have an impact on the RMSE result.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9d9b6f16b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9d9b6f16b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9d9b6f16b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9d9b6f16b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8d12fafef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8d12fafef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8d12fafef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8d12fafef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24a7f09b3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24a7f09b3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4a7f09b3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24a7f09b3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Montserrat"/>
                <a:ea typeface="Montserrat"/>
                <a:cs typeface="Montserrat"/>
                <a:sym typeface="Montserrat"/>
              </a:rPr>
              <a:t>Sebelum masuk ke Random Forest, kita perlu mengetahui terlebih dahulu komponen yang menjadi dasar dari RF, yaitu Decision Tree</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Decision Tree termasuk metode learning yang supervised (butuh data berlabel) dan non-parametrik (modelnya nggak ada parameter/batas/asumsi seperti linear regression misalnya)</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Dtree dapat digunakan untuk melakukan regresi maupun klasifikasi</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DT membangun model dengan cara ‘mempelajari’  aturan2 sederhana menggunakan fitur2 yang ada di data training. Aturan sederhananya yaitu &lt;, = &gt; atau yes or no.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Decision rule ini dapat digambarkan sebagai pohon terbalik makanya disebut decision tree/pohon keputusan</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DT ini menjadi dasar dari algoritma2 ensemble yang cukup powerful dan populer yaitu Random Forest, Bagging, maupun Boosted decision tree seperti XGBoost</a:t>
            </a:r>
            <a:endParaRPr sz="1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Dtree termasuk kedalam jenis nonparametrik → tidak memiliki batasan parameter karena tidak ada asumsi/batasan/simplifikasi terhadap model.</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Kelebihan algoritma jenis ini : lebih fleksibel dan bisa menjadi powerful, akan tetapi lebih lambat untuk di-train dibanding jenis parametrik (mis. Linear regression, linear svm, perceptron, etc.)</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Kelemahan algoritma ini : lebih mudah terjebak ke dalam overfitting</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4a7f09b3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24a7f09b3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Beberapa terminologi yang perlu diketahui dalam decision tree adalah : </a:t>
            </a:r>
            <a:endParaRPr>
              <a:latin typeface="Montserrat"/>
              <a:ea typeface="Montserrat"/>
              <a:cs typeface="Montserrat"/>
              <a:sym typeface="Montserrat"/>
            </a:endParaRPr>
          </a:p>
          <a:p>
            <a:pPr indent="-298450" lvl="0" marL="457200" rtl="0" algn="l">
              <a:spcBef>
                <a:spcPts val="0"/>
              </a:spcBef>
              <a:spcAft>
                <a:spcPts val="0"/>
              </a:spcAft>
              <a:buSzPts val="1100"/>
              <a:buFont typeface="Montserrat"/>
              <a:buAutoNum type="arabicPeriod"/>
            </a:pPr>
            <a:r>
              <a:rPr lang="en">
                <a:latin typeface="Montserrat"/>
                <a:ea typeface="Montserrat"/>
                <a:cs typeface="Montserrat"/>
                <a:sym typeface="Montserrat"/>
              </a:rPr>
              <a:t>Root node : node pertama dalam dtree. Ciri : tidak ada panah masuk, dan ada beberapa panah keluar</a:t>
            </a:r>
            <a:endParaRPr>
              <a:latin typeface="Montserrat"/>
              <a:ea typeface="Montserrat"/>
              <a:cs typeface="Montserrat"/>
              <a:sym typeface="Montserrat"/>
            </a:endParaRPr>
          </a:p>
          <a:p>
            <a:pPr indent="-298450" lvl="0" marL="457200" rtl="0" algn="l">
              <a:spcBef>
                <a:spcPts val="0"/>
              </a:spcBef>
              <a:spcAft>
                <a:spcPts val="0"/>
              </a:spcAft>
              <a:buSzPts val="1100"/>
              <a:buFont typeface="Montserrat"/>
              <a:buAutoNum type="arabicPeriod"/>
            </a:pPr>
            <a:r>
              <a:rPr lang="en">
                <a:latin typeface="Montserrat"/>
                <a:ea typeface="Montserrat"/>
                <a:cs typeface="Montserrat"/>
                <a:sym typeface="Montserrat"/>
              </a:rPr>
              <a:t>Leaf node : node terakhir, yang menunjukkan label/target variable/output/kelas. Ada 1 panah masuk, tidak ada panah keluar</a:t>
            </a:r>
            <a:endParaRPr>
              <a:latin typeface="Montserrat"/>
              <a:ea typeface="Montserrat"/>
              <a:cs typeface="Montserrat"/>
              <a:sym typeface="Montserrat"/>
            </a:endParaRPr>
          </a:p>
          <a:p>
            <a:pPr indent="-298450" lvl="0" marL="457200" rtl="0" algn="l">
              <a:spcBef>
                <a:spcPts val="0"/>
              </a:spcBef>
              <a:spcAft>
                <a:spcPts val="0"/>
              </a:spcAft>
              <a:buSzPts val="1100"/>
              <a:buFont typeface="Montserrat"/>
              <a:buAutoNum type="arabicPeriod"/>
            </a:pPr>
            <a:r>
              <a:rPr lang="en">
                <a:latin typeface="Montserrat"/>
                <a:ea typeface="Montserrat"/>
                <a:cs typeface="Montserrat"/>
                <a:sym typeface="Montserrat"/>
              </a:rPr>
              <a:t>Internal / intermediate node : node antara, selain root dan leaf. Ada 1 panah masuk, dan ada bbrp panah keluar</a:t>
            </a:r>
            <a:endParaRPr>
              <a:latin typeface="Montserrat"/>
              <a:ea typeface="Montserrat"/>
              <a:cs typeface="Montserrat"/>
              <a:sym typeface="Montserrat"/>
            </a:endParaRPr>
          </a:p>
          <a:p>
            <a:pPr indent="-298450" lvl="0" marL="457200" rtl="0" algn="l">
              <a:spcBef>
                <a:spcPts val="0"/>
              </a:spcBef>
              <a:spcAft>
                <a:spcPts val="0"/>
              </a:spcAft>
              <a:buSzPts val="1100"/>
              <a:buFont typeface="Montserrat"/>
              <a:buAutoNum type="arabicPeriod"/>
            </a:pPr>
            <a:r>
              <a:rPr lang="en">
                <a:latin typeface="Montserrat"/>
                <a:ea typeface="Montserrat"/>
                <a:cs typeface="Montserrat"/>
                <a:sym typeface="Montserrat"/>
              </a:rPr>
              <a:t>Splitting : proses memecah sebuah node. Pada saat inilah keputusan dibuat (di root dan internal node)</a:t>
            </a:r>
            <a:endParaRPr>
              <a:latin typeface="Montserrat"/>
              <a:ea typeface="Montserrat"/>
              <a:cs typeface="Montserrat"/>
              <a:sym typeface="Montserrat"/>
            </a:endParaRPr>
          </a:p>
          <a:p>
            <a:pPr indent="-298450" lvl="0" marL="457200" rtl="0" algn="l">
              <a:spcBef>
                <a:spcPts val="0"/>
              </a:spcBef>
              <a:spcAft>
                <a:spcPts val="0"/>
              </a:spcAft>
              <a:buSzPts val="1100"/>
              <a:buFont typeface="Montserrat"/>
              <a:buAutoNum type="arabicPeriod"/>
            </a:pPr>
            <a:r>
              <a:rPr lang="en">
                <a:latin typeface="Montserrat"/>
                <a:ea typeface="Montserrat"/>
                <a:cs typeface="Montserrat"/>
                <a:sym typeface="Montserrat"/>
              </a:rPr>
              <a:t>Pruning : proses memotong cabang pohon untuk menyederhanakan/mengurangi kompleksitas model</a:t>
            </a:r>
            <a:endParaRPr>
              <a:latin typeface="Montserrat"/>
              <a:ea typeface="Montserrat"/>
              <a:cs typeface="Montserrat"/>
              <a:sym typeface="Montserra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4a7f09b3a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4a7f09b3a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Montserrat"/>
                <a:ea typeface="Montserrat"/>
                <a:cs typeface="Montserrat"/>
                <a:sym typeface="Montserrat"/>
              </a:rPr>
              <a:t>Karena dtree bisa dipakai untuk klasifikasi dan regresi, maka ada dua jenis Dtree, yaitu classification tree dan regression tree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Perbedaannya : </a:t>
            </a:r>
            <a:endParaRPr sz="1000">
              <a:latin typeface="Montserrat"/>
              <a:ea typeface="Montserrat"/>
              <a:cs typeface="Montserrat"/>
              <a:sym typeface="Montserrat"/>
            </a:endParaRPr>
          </a:p>
          <a:p>
            <a:pPr indent="-292100" lvl="0" marL="457200" rtl="0" algn="l">
              <a:spcBef>
                <a:spcPts val="0"/>
              </a:spcBef>
              <a:spcAft>
                <a:spcPts val="0"/>
              </a:spcAft>
              <a:buSzPts val="1000"/>
              <a:buFont typeface="Montserrat"/>
              <a:buAutoNum type="arabicPeriod"/>
            </a:pPr>
            <a:r>
              <a:rPr b="1" lang="en" sz="1000">
                <a:latin typeface="Montserrat"/>
                <a:ea typeface="Montserrat"/>
                <a:cs typeface="Montserrat"/>
                <a:sym typeface="Montserrat"/>
              </a:rPr>
              <a:t>Target variabelnya</a:t>
            </a:r>
            <a:r>
              <a:rPr lang="en" sz="1000">
                <a:latin typeface="Montserrat"/>
                <a:ea typeface="Montserrat"/>
                <a:cs typeface="Montserrat"/>
                <a:sym typeface="Montserrat"/>
              </a:rPr>
              <a:t>, kalau klasifikasi berupa</a:t>
            </a:r>
            <a:r>
              <a:rPr lang="en" sz="1000">
                <a:solidFill>
                  <a:schemeClr val="dk1"/>
                </a:solidFill>
                <a:latin typeface="Montserrat"/>
                <a:ea typeface="Montserrat"/>
                <a:cs typeface="Montserrat"/>
                <a:sym typeface="Montserrat"/>
              </a:rPr>
              <a:t> data</a:t>
            </a:r>
            <a:r>
              <a:rPr lang="en" sz="1000">
                <a:latin typeface="Montserrat"/>
                <a:ea typeface="Montserrat"/>
                <a:cs typeface="Montserrat"/>
                <a:sym typeface="Montserrat"/>
              </a:rPr>
              <a:t> kategorikal, regresi berupa data numerik</a:t>
            </a:r>
            <a:endParaRPr sz="1000">
              <a:latin typeface="Montserrat"/>
              <a:ea typeface="Montserrat"/>
              <a:cs typeface="Montserrat"/>
              <a:sym typeface="Montserrat"/>
            </a:endParaRPr>
          </a:p>
          <a:p>
            <a:pPr indent="-292100" lvl="0" marL="457200" rtl="0" algn="l">
              <a:spcBef>
                <a:spcPts val="0"/>
              </a:spcBef>
              <a:spcAft>
                <a:spcPts val="0"/>
              </a:spcAft>
              <a:buSzPts val="1000"/>
              <a:buFont typeface="Montserrat"/>
              <a:buAutoNum type="arabicPeriod"/>
            </a:pPr>
            <a:r>
              <a:rPr lang="en" sz="1000">
                <a:latin typeface="Montserrat"/>
                <a:ea typeface="Montserrat"/>
                <a:cs typeface="Montserrat"/>
                <a:sym typeface="Montserrat"/>
              </a:rPr>
              <a:t>Dari sisi menentukan </a:t>
            </a:r>
            <a:r>
              <a:rPr b="1" lang="en" sz="1000">
                <a:latin typeface="Montserrat"/>
                <a:ea typeface="Montserrat"/>
                <a:cs typeface="Montserrat"/>
                <a:sym typeface="Montserrat"/>
              </a:rPr>
              <a:t>nilai prediksinya</a:t>
            </a:r>
            <a:r>
              <a:rPr lang="en" sz="1000">
                <a:latin typeface="Montserrat"/>
                <a:ea typeface="Montserrat"/>
                <a:cs typeface="Montserrat"/>
                <a:sym typeface="Montserrat"/>
              </a:rPr>
              <a:t>, untuk klasifikasi pakai mode (value terbanyak) sedangkan regresi pakai mean/rata2.</a:t>
            </a:r>
            <a:endParaRPr sz="1000">
              <a:latin typeface="Montserrat"/>
              <a:ea typeface="Montserrat"/>
              <a:cs typeface="Montserrat"/>
              <a:sym typeface="Montserrat"/>
            </a:endParaRPr>
          </a:p>
          <a:p>
            <a:pPr indent="-292100" lvl="0" marL="457200" rtl="0" algn="l">
              <a:spcBef>
                <a:spcPts val="0"/>
              </a:spcBef>
              <a:spcAft>
                <a:spcPts val="0"/>
              </a:spcAft>
              <a:buSzPts val="1000"/>
              <a:buFont typeface="Montserrat"/>
              <a:buAutoNum type="arabicPeriod"/>
            </a:pPr>
            <a:r>
              <a:rPr lang="en" sz="1000">
                <a:latin typeface="Montserrat"/>
                <a:ea typeface="Montserrat"/>
                <a:cs typeface="Montserrat"/>
                <a:sym typeface="Montserrat"/>
              </a:rPr>
              <a:t>Untuk </a:t>
            </a:r>
            <a:r>
              <a:rPr b="1" lang="en" sz="1000">
                <a:latin typeface="Montserrat"/>
                <a:ea typeface="Montserrat"/>
                <a:cs typeface="Montserrat"/>
                <a:sym typeface="Montserrat"/>
              </a:rPr>
              <a:t>cost function</a:t>
            </a:r>
            <a:r>
              <a:rPr lang="en" sz="1000">
                <a:latin typeface="Montserrat"/>
                <a:ea typeface="Montserrat"/>
                <a:cs typeface="Montserrat"/>
                <a:sym typeface="Montserrat"/>
              </a:rPr>
              <a:t>, regresi menggunakan Sum of squared error seperti sudah dijelaskan di linear regression. Sedangkan klasifikasi menggunakan gini score, information gain, dan masih ada beberapa lagi metode lainnya. Yang akan kita bahas di sini satu aja yang paling populer : gini score atau gini impurity</a:t>
            </a:r>
            <a:endParaRPr sz="1000">
              <a:latin typeface="Montserrat"/>
              <a:ea typeface="Montserrat"/>
              <a:cs typeface="Montserrat"/>
              <a:sym typeface="Montserra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547842d1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547842d1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434343"/>
                </a:solidFill>
                <a:latin typeface="Montserrat"/>
                <a:ea typeface="Montserrat"/>
                <a:cs typeface="Montserrat"/>
                <a:sym typeface="Montserrat"/>
              </a:rPr>
              <a:t>Computer program use experience E to do some task T to solve problem and measured performance P</a:t>
            </a:r>
            <a:endParaRPr sz="1200">
              <a:solidFill>
                <a:srgbClr val="434343"/>
              </a:solidFill>
              <a:latin typeface="Montserrat"/>
              <a:ea typeface="Montserrat"/>
              <a:cs typeface="Montserrat"/>
              <a:sym typeface="Montserrat"/>
            </a:endParaRPr>
          </a:p>
          <a:p>
            <a:pPr indent="0" lvl="0" marL="0" rtl="0" algn="l">
              <a:lnSpc>
                <a:spcPct val="100000"/>
              </a:lnSpc>
              <a:spcBef>
                <a:spcPts val="0"/>
              </a:spcBef>
              <a:spcAft>
                <a:spcPts val="0"/>
              </a:spcAft>
              <a:buNone/>
            </a:pPr>
            <a:r>
              <a:rPr lang="en" sz="1200">
                <a:solidFill>
                  <a:srgbClr val="434343"/>
                </a:solidFill>
                <a:latin typeface="Montserrat"/>
                <a:ea typeface="Montserrat"/>
                <a:cs typeface="Montserrat"/>
                <a:sym typeface="Montserrat"/>
              </a:rPr>
              <a:t>Performance will be improved by using Experience to do some Task </a:t>
            </a:r>
            <a:endParaRPr sz="1200">
              <a:solidFill>
                <a:srgbClr val="434343"/>
              </a:solidFill>
              <a:latin typeface="Montserrat"/>
              <a:ea typeface="Montserrat"/>
              <a:cs typeface="Montserrat"/>
              <a:sym typeface="Montserra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9d9b6f16b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9d9b6f16b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ab2ec5ecf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ab2ec5ecf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9d9b6f16b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9d9b6f16b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9d9b6f16bc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9d9b6f16bc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2484ac3cc0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2484ac3cc0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2484b07e5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2484b07e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547842d134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547842d134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Problems that require a lot of hand-tuning or long lists of rules → ML algorithms simplify code and perform better</a:t>
            </a:r>
            <a:endParaRPr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Complex problems for which there is no good solution using  'traditional' approach → Getting insights about complex problems and large amounts of data</a:t>
            </a:r>
            <a:endParaRPr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Fluctuating environments → a ML system can adapt to new data</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547842d134_0_2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547842d134_0_2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547842d134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547842d134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Type of problem/question and its corresponding ML method to solve</a:t>
            </a:r>
            <a:endParaRPr>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n">
                <a:solidFill>
                  <a:schemeClr val="dk1"/>
                </a:solidFill>
                <a:latin typeface="Montserrat"/>
                <a:ea typeface="Montserrat"/>
                <a:cs typeface="Montserrat"/>
                <a:sym typeface="Montserrat"/>
              </a:rPr>
              <a:t>Classification : Which one is it?</a:t>
            </a:r>
            <a:endParaRPr>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n">
                <a:solidFill>
                  <a:schemeClr val="dk1"/>
                </a:solidFill>
                <a:latin typeface="Montserrat"/>
                <a:ea typeface="Montserrat"/>
                <a:cs typeface="Montserrat"/>
                <a:sym typeface="Montserrat"/>
              </a:rPr>
              <a:t>Regression : How much is it?</a:t>
            </a:r>
            <a:endParaRPr>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n">
                <a:solidFill>
                  <a:schemeClr val="dk1"/>
                </a:solidFill>
                <a:latin typeface="Montserrat"/>
                <a:ea typeface="Montserrat"/>
                <a:cs typeface="Montserrat"/>
                <a:sym typeface="Montserrat"/>
              </a:rPr>
              <a:t>Clustering : How does this suppose to be arranged?</a:t>
            </a:r>
            <a:endParaRPr>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n">
                <a:solidFill>
                  <a:schemeClr val="dk1"/>
                </a:solidFill>
                <a:latin typeface="Montserrat"/>
                <a:ea typeface="Montserrat"/>
                <a:cs typeface="Montserrat"/>
                <a:sym typeface="Montserrat"/>
              </a:rPr>
              <a:t>Dimensionality reduction : How to simplify it without losing information?</a:t>
            </a:r>
            <a:endParaRPr>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n">
                <a:solidFill>
                  <a:schemeClr val="dk1"/>
                </a:solidFill>
                <a:latin typeface="Montserrat"/>
                <a:ea typeface="Montserrat"/>
                <a:cs typeface="Montserrat"/>
                <a:sym typeface="Montserrat"/>
              </a:rPr>
              <a:t>RL : What action should it take?</a:t>
            </a:r>
            <a:endParaRPr>
              <a:solidFill>
                <a:schemeClr val="dk1"/>
              </a:solidFill>
              <a:latin typeface="Montserrat"/>
              <a:ea typeface="Montserrat"/>
              <a:cs typeface="Montserrat"/>
              <a:sym typeface="Montserrat"/>
            </a:endParaRPr>
          </a:p>
          <a:p>
            <a:pPr indent="-298450" lvl="1" marL="914400" rtl="0" algn="l">
              <a:spcBef>
                <a:spcPts val="0"/>
              </a:spcBef>
              <a:spcAft>
                <a:spcPts val="0"/>
              </a:spcAft>
              <a:buClr>
                <a:schemeClr val="dk1"/>
              </a:buClr>
              <a:buSzPts val="1100"/>
              <a:buFont typeface="Montserrat"/>
              <a:buChar char="○"/>
            </a:pPr>
            <a:r>
              <a:rPr lang="en">
                <a:solidFill>
                  <a:schemeClr val="dk1"/>
                </a:solidFill>
                <a:latin typeface="Montserrat"/>
                <a:ea typeface="Montserrat"/>
                <a:cs typeface="Montserrat"/>
                <a:sym typeface="Montserrat"/>
              </a:rPr>
              <a:t>when the environment model is known : Dynamic Programming</a:t>
            </a:r>
            <a:endParaRPr>
              <a:solidFill>
                <a:schemeClr val="dk1"/>
              </a:solidFill>
              <a:latin typeface="Montserrat"/>
              <a:ea typeface="Montserrat"/>
              <a:cs typeface="Montserrat"/>
              <a:sym typeface="Montserrat"/>
            </a:endParaRPr>
          </a:p>
          <a:p>
            <a:pPr indent="-298450" lvl="1" marL="914400" rtl="0" algn="l">
              <a:spcBef>
                <a:spcPts val="0"/>
              </a:spcBef>
              <a:spcAft>
                <a:spcPts val="0"/>
              </a:spcAft>
              <a:buClr>
                <a:schemeClr val="dk1"/>
              </a:buClr>
              <a:buSzPts val="1100"/>
              <a:buFont typeface="Montserrat"/>
              <a:buChar char="○"/>
            </a:pPr>
            <a:r>
              <a:rPr lang="en">
                <a:solidFill>
                  <a:schemeClr val="dk1"/>
                </a:solidFill>
                <a:latin typeface="Montserrat"/>
                <a:ea typeface="Montserrat"/>
                <a:cs typeface="Montserrat"/>
                <a:sym typeface="Montserrat"/>
              </a:rPr>
              <a:t>when the environment model is unknown : Monte Carlo</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Dynamic programming requires a complete knowledge of the environment or all possible transitions, whereas Monte Carlo methods work on a sampled state-action trajectory on one episode. DP includes only one-step transition, whereas MC goes all the way to the end of the episode to the terminal node.</a:t>
            </a:r>
            <a:endParaRPr sz="1000">
              <a:latin typeface="Montserrat"/>
              <a:ea typeface="Montserrat"/>
              <a:cs typeface="Montserrat"/>
              <a:sym typeface="Montserra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547842d134_0_1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547842d134_0_1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CRISP-DM with some modifications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547842d134_0_2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547842d134_0_2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Montserrat"/>
              <a:buChar char="●"/>
            </a:pPr>
            <a:r>
              <a:rPr lang="en">
                <a:latin typeface="Montserrat"/>
                <a:ea typeface="Montserrat"/>
                <a:cs typeface="Montserrat"/>
                <a:sym typeface="Montserrat"/>
              </a:rPr>
              <a:t>Dataset bisa digambarkan sebagai sebuah tabel. </a:t>
            </a:r>
            <a:endParaRPr>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n">
                <a:solidFill>
                  <a:schemeClr val="dk1"/>
                </a:solidFill>
                <a:latin typeface="Montserrat"/>
                <a:ea typeface="Montserrat"/>
                <a:cs typeface="Montserrat"/>
                <a:sym typeface="Montserrat"/>
              </a:rPr>
              <a:t>Satu baris data dalam tabel disebut </a:t>
            </a:r>
            <a:r>
              <a:rPr b="1" lang="en">
                <a:solidFill>
                  <a:schemeClr val="dk1"/>
                </a:solidFill>
                <a:latin typeface="Montserrat"/>
                <a:ea typeface="Montserrat"/>
                <a:cs typeface="Montserrat"/>
                <a:sym typeface="Montserrat"/>
              </a:rPr>
              <a:t>instance</a:t>
            </a:r>
            <a:r>
              <a:rPr lang="en">
                <a:solidFill>
                  <a:schemeClr val="dk1"/>
                </a:solidFill>
                <a:latin typeface="Montserrat"/>
                <a:ea typeface="Montserrat"/>
                <a:cs typeface="Montserrat"/>
                <a:sym typeface="Montserrat"/>
              </a:rPr>
              <a:t>, atau sering disebut juga </a:t>
            </a:r>
            <a:r>
              <a:rPr b="1" lang="en">
                <a:solidFill>
                  <a:schemeClr val="dk1"/>
                </a:solidFill>
                <a:latin typeface="Montserrat"/>
                <a:ea typeface="Montserrat"/>
                <a:cs typeface="Montserrat"/>
                <a:sym typeface="Montserrat"/>
              </a:rPr>
              <a:t>observation</a:t>
            </a:r>
            <a:endParaRPr b="1">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a:latin typeface="Montserrat"/>
                <a:ea typeface="Montserrat"/>
                <a:cs typeface="Montserrat"/>
                <a:sym typeface="Montserrat"/>
              </a:rPr>
              <a:t>Sedangkan kolom dalam tabel adalah </a:t>
            </a:r>
            <a:r>
              <a:rPr b="1" lang="en">
                <a:latin typeface="Montserrat"/>
                <a:ea typeface="Montserrat"/>
                <a:cs typeface="Montserrat"/>
                <a:sym typeface="Montserrat"/>
              </a:rPr>
              <a:t>fitur </a:t>
            </a:r>
            <a:r>
              <a:rPr lang="en">
                <a:latin typeface="Montserrat"/>
                <a:ea typeface="Montserrat"/>
                <a:cs typeface="Montserrat"/>
                <a:sym typeface="Montserrat"/>
              </a:rPr>
              <a:t>atau </a:t>
            </a:r>
            <a:r>
              <a:rPr b="1" lang="en">
                <a:latin typeface="Montserrat"/>
                <a:ea typeface="Montserrat"/>
                <a:cs typeface="Montserrat"/>
                <a:sym typeface="Montserrat"/>
              </a:rPr>
              <a:t>atribut</a:t>
            </a:r>
            <a:r>
              <a:rPr lang="en">
                <a:latin typeface="Montserrat"/>
                <a:ea typeface="Montserrat"/>
                <a:cs typeface="Montserrat"/>
                <a:sym typeface="Montserrat"/>
              </a:rPr>
              <a:t>. Misalnya untuk data pasien, mungkin akan ada fitur nama, usia, gender, tinggi badan, berat badan, tekanan darah, penyakit yang diderita, resiko penyakit jantung, dll</a:t>
            </a:r>
            <a:endParaRPr>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a:latin typeface="Montserrat"/>
                <a:ea typeface="Montserrat"/>
                <a:cs typeface="Montserrat"/>
                <a:sym typeface="Montserrat"/>
              </a:rPr>
              <a:t>Fitur ada 2 jenis, yaitu input feature dan output feature. </a:t>
            </a:r>
            <a:r>
              <a:rPr b="1" lang="en">
                <a:latin typeface="Montserrat"/>
                <a:ea typeface="Montserrat"/>
                <a:cs typeface="Montserrat"/>
                <a:sym typeface="Montserrat"/>
              </a:rPr>
              <a:t>Output feature </a:t>
            </a:r>
            <a:r>
              <a:rPr lang="en">
                <a:latin typeface="Montserrat"/>
                <a:ea typeface="Montserrat"/>
                <a:cs typeface="Montserrat"/>
                <a:sym typeface="Montserrat"/>
              </a:rPr>
              <a:t>atau </a:t>
            </a:r>
            <a:r>
              <a:rPr b="1" lang="en">
                <a:latin typeface="Montserrat"/>
                <a:ea typeface="Montserrat"/>
                <a:cs typeface="Montserrat"/>
                <a:sym typeface="Montserrat"/>
              </a:rPr>
              <a:t>target </a:t>
            </a:r>
            <a:r>
              <a:rPr lang="en">
                <a:latin typeface="Montserrat"/>
                <a:ea typeface="Montserrat"/>
                <a:cs typeface="Montserrat"/>
                <a:sym typeface="Montserrat"/>
              </a:rPr>
              <a:t>atau label adalah sesuatu yang ingin kita prediksi. Dalam hal ini misalnya kita ingin memprediksi resiko penyakit jantung pasien, maka target feature atau labelnya adalah resiko penyakit jantung, yang nilainya bisa (Y/N) atau bisa juga (Low/ Medium/ High). </a:t>
            </a:r>
            <a:endParaRPr>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a:latin typeface="Montserrat"/>
                <a:ea typeface="Montserrat"/>
                <a:cs typeface="Montserrat"/>
                <a:sym typeface="Montserrat"/>
              </a:rPr>
              <a:t>Sedangkan </a:t>
            </a:r>
            <a:r>
              <a:rPr b="1" lang="en">
                <a:latin typeface="Montserrat"/>
                <a:ea typeface="Montserrat"/>
                <a:cs typeface="Montserrat"/>
                <a:sym typeface="Montserrat"/>
              </a:rPr>
              <a:t>Input feature </a:t>
            </a:r>
            <a:r>
              <a:rPr lang="en">
                <a:latin typeface="Montserrat"/>
                <a:ea typeface="Montserrat"/>
                <a:cs typeface="Montserrat"/>
                <a:sym typeface="Montserrat"/>
              </a:rPr>
              <a:t>adalah fitur2 yang akan kita gunakan untuk melakukan prediksi, yaitu semua kolom2 selain target.</a:t>
            </a:r>
            <a:endParaRPr>
              <a:latin typeface="Montserrat"/>
              <a:ea typeface="Montserrat"/>
              <a:cs typeface="Montserrat"/>
              <a:sym typeface="Montserra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547842d134_0_2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547842d134_0_2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Montserrat"/>
                <a:ea typeface="Montserrat"/>
                <a:cs typeface="Montserrat"/>
                <a:sym typeface="Montserrat"/>
              </a:rPr>
              <a:t>Inti dari machine learning adalah generalisasi, yaitu bagaimana sistem/model yang dihasilkan dapat bekerja dengan baik pada data di dunia nyata (data yang belum dilihat sebelumnya oleh model)</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Lalu bagaimana kita mensimulasikan unseen data ini? Kita membagi dataset ke dalam 2 bagian, yaitu training dan testing set</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Test set ini yang nantinya akan kita gunakan untuk melakukan evaluasi setelah model selesai kita training dg training set</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Pembagian train/test set ini hendaknya memenuhi beberapa hal :</a:t>
            </a:r>
            <a:endParaRPr sz="1000">
              <a:latin typeface="Montserrat"/>
              <a:ea typeface="Montserrat"/>
              <a:cs typeface="Montserrat"/>
              <a:sym typeface="Montserrat"/>
            </a:endParaRPr>
          </a:p>
          <a:p>
            <a:pPr indent="-292100" lvl="0" marL="457200" rtl="0" algn="l">
              <a:spcBef>
                <a:spcPts val="0"/>
              </a:spcBef>
              <a:spcAft>
                <a:spcPts val="0"/>
              </a:spcAft>
              <a:buSzPts val="1000"/>
              <a:buFont typeface="Montserrat"/>
              <a:buChar char="-"/>
            </a:pPr>
            <a:r>
              <a:rPr lang="en" sz="1000">
                <a:latin typeface="Montserrat"/>
                <a:ea typeface="Montserrat"/>
                <a:cs typeface="Montserrat"/>
                <a:sym typeface="Montserrat"/>
              </a:rPr>
              <a:t>Ukurannya cukup memadai untuk melakukan training maupun testing</a:t>
            </a:r>
            <a:endParaRPr sz="1000">
              <a:latin typeface="Montserrat"/>
              <a:ea typeface="Montserrat"/>
              <a:cs typeface="Montserrat"/>
              <a:sym typeface="Montserrat"/>
            </a:endParaRPr>
          </a:p>
          <a:p>
            <a:pPr indent="-292100" lvl="0" marL="457200" rtl="0" algn="l">
              <a:spcBef>
                <a:spcPts val="0"/>
              </a:spcBef>
              <a:spcAft>
                <a:spcPts val="0"/>
              </a:spcAft>
              <a:buSzPts val="1000"/>
              <a:buFont typeface="Montserrat"/>
              <a:buChar char="-"/>
            </a:pPr>
            <a:r>
              <a:rPr lang="en" sz="1000">
                <a:latin typeface="Montserrat"/>
                <a:ea typeface="Montserrat"/>
                <a:cs typeface="Montserrat"/>
                <a:sym typeface="Montserrat"/>
              </a:rPr>
              <a:t>Representative / meliputi semua kasus/segmen di dataset. Sebisa mungkin semua variasi dari setiap fitur terwakili baik dalam training maupun testing. Misalnya jika ada fitur gender, maka baik test maupun training hendaknya mengandung gender lk2 maupun pr. Untuk itu perlu dipilih metode splitting yang tepat. Misalnya randomisasi, untuk mengantisipasi jika data terurut berdasar fitur2 tertentu. Keterwakilan ini makin penting jika data kita tidak balance. Sebagai contoh, prediksi data kredit di mana prosentase nasabah dg kredit bermasalah tidak sampai 2%. Jangan sampai training data yg kita buat tidak mengandung satupun data kredit bermasalah, atau sebaliknya test data kita yg tidak ada data kredit bermasalah tsb.</a:t>
            </a:r>
            <a:endParaRPr sz="1000">
              <a:latin typeface="Montserrat"/>
              <a:ea typeface="Montserrat"/>
              <a:cs typeface="Montserrat"/>
              <a:sym typeface="Montserrat"/>
            </a:endParaRPr>
          </a:p>
          <a:p>
            <a:pPr indent="0" lvl="0" marL="0" marR="381000" rtl="0" algn="l">
              <a:lnSpc>
                <a:spcPct val="115000"/>
              </a:lnSpc>
              <a:spcBef>
                <a:spcPts val="1200"/>
              </a:spcBef>
              <a:spcAft>
                <a:spcPts val="1200"/>
              </a:spcAft>
              <a:buClr>
                <a:schemeClr val="dk1"/>
              </a:buClr>
              <a:buSzPts val="1100"/>
              <a:buFont typeface="Arial"/>
              <a:buNone/>
            </a:pPr>
            <a:r>
              <a:t/>
            </a:r>
            <a:endParaRPr sz="1000">
              <a:latin typeface="Montserrat"/>
              <a:ea typeface="Montserrat"/>
              <a:cs typeface="Montserrat"/>
              <a:sym typeface="Montserra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21413" y="2074400"/>
            <a:ext cx="4074600" cy="1537200"/>
          </a:xfrm>
          <a:prstGeom prst="rect">
            <a:avLst/>
          </a:prstGeom>
        </p:spPr>
        <p:txBody>
          <a:bodyPr anchorCtr="0" anchor="ctr" bIns="91425" lIns="91425" spcFirstLastPara="1" rIns="91425" wrap="square" tIns="91425">
            <a:noAutofit/>
          </a:bodyPr>
          <a:lstStyle>
            <a:lvl1pPr lvl="0" algn="r">
              <a:spcBef>
                <a:spcPts val="0"/>
              </a:spcBef>
              <a:spcAft>
                <a:spcPts val="0"/>
              </a:spcAft>
              <a:buSzPts val="4500"/>
              <a:buNone/>
              <a:defRPr sz="4500"/>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10" name="Google Shape;10;p2"/>
          <p:cNvSpPr txBox="1"/>
          <p:nvPr>
            <p:ph idx="1" type="subTitle"/>
          </p:nvPr>
        </p:nvSpPr>
        <p:spPr>
          <a:xfrm>
            <a:off x="5541525" y="4119730"/>
            <a:ext cx="3054600" cy="701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1" name="Google Shape;11;p2"/>
          <p:cNvSpPr/>
          <p:nvPr/>
        </p:nvSpPr>
        <p:spPr>
          <a:xfrm>
            <a:off x="557675"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66850"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57675"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66850"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76025"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185200"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976025"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185200"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394375"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603550"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394375"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603550"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812725"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021900"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812725"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021900"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231075"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40250"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649425"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858600"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67775"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276950"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486125"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695300"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904475"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13650"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322825" y="4694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231075"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440250"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649425"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858600"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067775"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276950"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486125"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695300"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904475"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113650"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322825" y="6502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57675"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66850"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57675"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66850"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76025"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185200"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976025"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85200"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394375"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603550"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394375"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03550"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812725"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021900"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812725"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021900"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231075"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440250"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649425"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858600"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067775"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276950"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6125"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695300"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904475"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4113650"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322825" y="8311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231075"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2440250"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2649425"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858600"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067775"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276950"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486125"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695300"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904475"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4113650"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4322825" y="10119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57675"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766850"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57675"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766850"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976025"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185200"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976025"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185200"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394375"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603550"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394375"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1603550"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812725"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2021900"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812725"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2021900"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2231075"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2440250"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2649425"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2858600"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3067775"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3276950"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3486125"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3695300"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3904475"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4113650"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4322825" y="11927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2231075"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2440250"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649425"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2858600"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3067775"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3276950"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486125"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3695300"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3904475"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4113650"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4322825" y="13735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557675"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766850"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557675"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766850"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976025"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1185200"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976025"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1185200"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1394375"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1603550"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1394375"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603550"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1812725"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2021900"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1812725"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2021900"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231075"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2440250"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2649425"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2858600"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3067775"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3276950"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3486125"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3695300"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3904475"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4113650"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4322825" y="15544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2231075"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2440250"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2649425"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2858600"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3067775"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3276950"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3486125"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3695300"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3904475"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4113650"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4322825" y="17352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557675"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766850"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557675"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766850"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976025"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185200"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976025"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185200"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1394375"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1603550"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1394375"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1603550"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1812725"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2021900"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1812725"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2021900"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2231075"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2440250"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2649425"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2858600"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3067775"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3276950"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3486125"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3695300"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3904475"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4113650"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4322825" y="19160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2231075"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2440250"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2649425"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2858600"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3067775"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3276950"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3486125"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3695300"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3904475"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4113650"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4322825" y="20968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557675"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766850"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557675"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766850"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976025"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1185200"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976025"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1185200"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1394375"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1603550"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1394375"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1603550"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1812725"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2021900"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1812725"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2021900"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2231075"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2440250"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2649425"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2858600"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3067775"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3276950"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3486125"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3695300"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3904475"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4113650"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4322825" y="22777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2231075"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2440250"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2649425"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2858600"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3067775"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3276950"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3486125"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3695300"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3904475"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4113650"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4322825" y="24585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557675"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766850"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557675"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766850"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976025"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1185200"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976025"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1185200"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1394375"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1603550"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1394375"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1603550"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1812725"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2021900"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1812725"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2021900"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2231075"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2440250"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2649425"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2858600"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3067775"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3276950"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3486125"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3695300"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3904475"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4113650"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4322825" y="26393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2231075"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2440250"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2649425"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2858600"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3067775"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3276950"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3486125"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3695300"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3904475"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4113650"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4322825" y="28201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557675"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766850"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557675"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766850"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976025"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1185200"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976025"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1185200"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1394375"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1603550"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1394375"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1603550"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1812725"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2021900"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1812725"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2021900"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2231075"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2440250"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2649425"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2858600"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3067775"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3276950"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3486125"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3695300"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3904475"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4113650"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4322825" y="30010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2231075"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2440250"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2649425"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2858600"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3067775"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3276950"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3486125"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3695300"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3904475"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4113650"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4322825" y="31818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557675"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766850"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557675"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766850"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976025"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1185200"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976025"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1185200"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1394375"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1603550"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1394375"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1603550"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1812725"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2021900"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1812725"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2021900"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2231075"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2440250"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2649425"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2858600"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3067775"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3276950"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3486125"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3695300"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3904475"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4113650"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4322825" y="33626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2231075"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2440250"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2649425"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2858600"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3067775"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3276950"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3486125"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3695300"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3904475"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4113650"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4322825" y="35434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557675"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766850"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557675"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766850"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976025"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1185200"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976025"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1185200"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a:off x="1394375"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1603550"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1394375"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1603550"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1812725"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2021900"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1812725"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2021900"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2231075"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2440250"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2649425"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2858600"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3067775"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3276950"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3486125"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
          <p:cNvSpPr/>
          <p:nvPr/>
        </p:nvSpPr>
        <p:spPr>
          <a:xfrm>
            <a:off x="3695300"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3904475"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4113650"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4322825" y="37243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2231075"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2440250"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2649425"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2858600"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3067775"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3276950"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3486125"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3695300"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3904475"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4113650"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4322825" y="39051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557675"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766850"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557675"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
          <p:cNvSpPr/>
          <p:nvPr/>
        </p:nvSpPr>
        <p:spPr>
          <a:xfrm>
            <a:off x="766850"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
          <p:cNvSpPr/>
          <p:nvPr/>
        </p:nvSpPr>
        <p:spPr>
          <a:xfrm>
            <a:off x="976025"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
          <p:cNvSpPr/>
          <p:nvPr/>
        </p:nvSpPr>
        <p:spPr>
          <a:xfrm>
            <a:off x="1185200"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976025"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1185200"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1394375"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p:nvPr/>
        </p:nvSpPr>
        <p:spPr>
          <a:xfrm>
            <a:off x="1603550"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1394375"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
          <p:cNvSpPr/>
          <p:nvPr/>
        </p:nvSpPr>
        <p:spPr>
          <a:xfrm>
            <a:off x="1603550"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
          <p:cNvSpPr/>
          <p:nvPr/>
        </p:nvSpPr>
        <p:spPr>
          <a:xfrm>
            <a:off x="1812725"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2021900"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1812725"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2021900"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2231075"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2440250"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2649425"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2858600"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3067775"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3276950"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3486125"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3695300"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3904475"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4113650"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4322825" y="408596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2231075"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2440250"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2649425"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2858600"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
          <p:cNvSpPr/>
          <p:nvPr/>
        </p:nvSpPr>
        <p:spPr>
          <a:xfrm>
            <a:off x="3067775"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
          <p:cNvSpPr/>
          <p:nvPr/>
        </p:nvSpPr>
        <p:spPr>
          <a:xfrm>
            <a:off x="3276950"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3486125"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3695300"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3904475"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4113650"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4322825" y="426678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
          <p:cNvSpPr/>
          <p:nvPr/>
        </p:nvSpPr>
        <p:spPr>
          <a:xfrm>
            <a:off x="557675"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
          <p:cNvSpPr/>
          <p:nvPr/>
        </p:nvSpPr>
        <p:spPr>
          <a:xfrm>
            <a:off x="766850"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
          <p:cNvSpPr/>
          <p:nvPr/>
        </p:nvSpPr>
        <p:spPr>
          <a:xfrm>
            <a:off x="557675"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
          <p:cNvSpPr/>
          <p:nvPr/>
        </p:nvSpPr>
        <p:spPr>
          <a:xfrm>
            <a:off x="766850"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
          <p:cNvSpPr/>
          <p:nvPr/>
        </p:nvSpPr>
        <p:spPr>
          <a:xfrm>
            <a:off x="976025"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
          <p:cNvSpPr/>
          <p:nvPr/>
        </p:nvSpPr>
        <p:spPr>
          <a:xfrm>
            <a:off x="1185200"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
          <p:cNvSpPr/>
          <p:nvPr/>
        </p:nvSpPr>
        <p:spPr>
          <a:xfrm>
            <a:off x="976025"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
          <p:cNvSpPr/>
          <p:nvPr/>
        </p:nvSpPr>
        <p:spPr>
          <a:xfrm>
            <a:off x="1185200"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
          <p:cNvSpPr/>
          <p:nvPr/>
        </p:nvSpPr>
        <p:spPr>
          <a:xfrm>
            <a:off x="1394375"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
          <p:cNvSpPr/>
          <p:nvPr/>
        </p:nvSpPr>
        <p:spPr>
          <a:xfrm>
            <a:off x="1603550"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
          <p:cNvSpPr/>
          <p:nvPr/>
        </p:nvSpPr>
        <p:spPr>
          <a:xfrm>
            <a:off x="1394375"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
          <p:cNvSpPr/>
          <p:nvPr/>
        </p:nvSpPr>
        <p:spPr>
          <a:xfrm>
            <a:off x="1603550"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
          <p:cNvSpPr/>
          <p:nvPr/>
        </p:nvSpPr>
        <p:spPr>
          <a:xfrm>
            <a:off x="1812725"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
          <p:cNvSpPr/>
          <p:nvPr/>
        </p:nvSpPr>
        <p:spPr>
          <a:xfrm>
            <a:off x="2021900"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
          <p:cNvSpPr/>
          <p:nvPr/>
        </p:nvSpPr>
        <p:spPr>
          <a:xfrm>
            <a:off x="1812725"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
          <p:cNvSpPr/>
          <p:nvPr/>
        </p:nvSpPr>
        <p:spPr>
          <a:xfrm>
            <a:off x="2021900"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
          <p:cNvSpPr/>
          <p:nvPr/>
        </p:nvSpPr>
        <p:spPr>
          <a:xfrm>
            <a:off x="2231075"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
          <p:cNvSpPr/>
          <p:nvPr/>
        </p:nvSpPr>
        <p:spPr>
          <a:xfrm>
            <a:off x="2440250"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
          <p:cNvSpPr/>
          <p:nvPr/>
        </p:nvSpPr>
        <p:spPr>
          <a:xfrm>
            <a:off x="2649425"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
          <p:cNvSpPr/>
          <p:nvPr/>
        </p:nvSpPr>
        <p:spPr>
          <a:xfrm>
            <a:off x="2858600"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
          <p:cNvSpPr/>
          <p:nvPr/>
        </p:nvSpPr>
        <p:spPr>
          <a:xfrm>
            <a:off x="3067775"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
          <p:cNvSpPr/>
          <p:nvPr/>
        </p:nvSpPr>
        <p:spPr>
          <a:xfrm>
            <a:off x="3276950"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
          <p:cNvSpPr/>
          <p:nvPr/>
        </p:nvSpPr>
        <p:spPr>
          <a:xfrm>
            <a:off x="3486125"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
          <p:cNvSpPr/>
          <p:nvPr/>
        </p:nvSpPr>
        <p:spPr>
          <a:xfrm>
            <a:off x="3695300"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
          <p:cNvSpPr/>
          <p:nvPr/>
        </p:nvSpPr>
        <p:spPr>
          <a:xfrm>
            <a:off x="3904475"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
          <p:cNvSpPr/>
          <p:nvPr/>
        </p:nvSpPr>
        <p:spPr>
          <a:xfrm>
            <a:off x="4113650"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
          <p:cNvSpPr/>
          <p:nvPr/>
        </p:nvSpPr>
        <p:spPr>
          <a:xfrm>
            <a:off x="4322825" y="4447613"/>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
          <p:cNvSpPr/>
          <p:nvPr/>
        </p:nvSpPr>
        <p:spPr>
          <a:xfrm>
            <a:off x="2231075"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
          <p:cNvSpPr/>
          <p:nvPr/>
        </p:nvSpPr>
        <p:spPr>
          <a:xfrm>
            <a:off x="2440250"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
          <p:cNvSpPr/>
          <p:nvPr/>
        </p:nvSpPr>
        <p:spPr>
          <a:xfrm>
            <a:off x="2649425"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
          <p:cNvSpPr/>
          <p:nvPr/>
        </p:nvSpPr>
        <p:spPr>
          <a:xfrm>
            <a:off x="2858600"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
          <p:cNvSpPr/>
          <p:nvPr/>
        </p:nvSpPr>
        <p:spPr>
          <a:xfrm>
            <a:off x="3067775"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
          <p:cNvSpPr/>
          <p:nvPr/>
        </p:nvSpPr>
        <p:spPr>
          <a:xfrm>
            <a:off x="3276950"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
          <p:cNvSpPr/>
          <p:nvPr/>
        </p:nvSpPr>
        <p:spPr>
          <a:xfrm>
            <a:off x="3486125"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
          <p:cNvSpPr/>
          <p:nvPr/>
        </p:nvSpPr>
        <p:spPr>
          <a:xfrm>
            <a:off x="3695300"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
          <p:cNvSpPr/>
          <p:nvPr/>
        </p:nvSpPr>
        <p:spPr>
          <a:xfrm>
            <a:off x="3904475"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
          <p:cNvSpPr/>
          <p:nvPr/>
        </p:nvSpPr>
        <p:spPr>
          <a:xfrm>
            <a:off x="4113650"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
          <p:cNvSpPr/>
          <p:nvPr/>
        </p:nvSpPr>
        <p:spPr>
          <a:xfrm>
            <a:off x="4322825" y="4628438"/>
            <a:ext cx="45600" cy="456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7" name="Google Shape;467;p2"/>
          <p:cNvPicPr preferRelativeResize="0"/>
          <p:nvPr/>
        </p:nvPicPr>
        <p:blipFill>
          <a:blip r:embed="rId2">
            <a:alphaModFix/>
          </a:blip>
          <a:stretch>
            <a:fillRect/>
          </a:stretch>
        </p:blipFill>
        <p:spPr>
          <a:xfrm>
            <a:off x="7204050" y="369370"/>
            <a:ext cx="1392073" cy="353675"/>
          </a:xfrm>
          <a:prstGeom prst="rect">
            <a:avLst/>
          </a:prstGeom>
          <a:noFill/>
          <a:ln>
            <a:noFill/>
          </a:ln>
        </p:spPr>
      </p:pic>
      <p:sp>
        <p:nvSpPr>
          <p:cNvPr id="468" name="Google Shape;468;p2"/>
          <p:cNvSpPr/>
          <p:nvPr/>
        </p:nvSpPr>
        <p:spPr>
          <a:xfrm>
            <a:off x="8751100" y="4119725"/>
            <a:ext cx="160200" cy="70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
          <p:cNvSpPr/>
          <p:nvPr/>
        </p:nvSpPr>
        <p:spPr>
          <a:xfrm>
            <a:off x="8751100" y="2074400"/>
            <a:ext cx="160200" cy="153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
          <p:cNvSpPr/>
          <p:nvPr/>
        </p:nvSpPr>
        <p:spPr>
          <a:xfrm>
            <a:off x="7441894" y="4585332"/>
            <a:ext cx="1050600" cy="456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2" name="Shape 532"/>
        <p:cNvGrpSpPr/>
        <p:nvPr/>
      </p:nvGrpSpPr>
      <p:grpSpPr>
        <a:xfrm>
          <a:off x="0" y="0"/>
          <a:ext cx="0" cy="0"/>
          <a:chOff x="0" y="0"/>
          <a:chExt cx="0" cy="0"/>
        </a:xfrm>
      </p:grpSpPr>
      <p:sp>
        <p:nvSpPr>
          <p:cNvPr id="533" name="Google Shape;53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ection" type="secHead">
  <p:cSld name="SECTION_HEADER">
    <p:spTree>
      <p:nvGrpSpPr>
        <p:cNvPr id="471" name="Shape 471"/>
        <p:cNvGrpSpPr/>
        <p:nvPr/>
      </p:nvGrpSpPr>
      <p:grpSpPr>
        <a:xfrm>
          <a:off x="0" y="0"/>
          <a:ext cx="0" cy="0"/>
          <a:chOff x="0" y="0"/>
          <a:chExt cx="0" cy="0"/>
        </a:xfrm>
      </p:grpSpPr>
      <p:sp>
        <p:nvSpPr>
          <p:cNvPr id="472" name="Google Shape;472;p3"/>
          <p:cNvSpPr txBox="1"/>
          <p:nvPr>
            <p:ph type="title"/>
          </p:nvPr>
        </p:nvSpPr>
        <p:spPr>
          <a:xfrm>
            <a:off x="1050150" y="2232966"/>
            <a:ext cx="7422300" cy="645300"/>
          </a:xfrm>
          <a:prstGeom prst="rect">
            <a:avLst/>
          </a:prstGeom>
        </p:spPr>
        <p:txBody>
          <a:bodyPr anchorCtr="0" anchor="ctr" bIns="91425" lIns="91425" spcFirstLastPara="1" rIns="91425" wrap="square" tIns="91425">
            <a:noAutofit/>
          </a:bodyPr>
          <a:lstStyle>
            <a:lvl1pPr lvl="0">
              <a:spcBef>
                <a:spcPts val="0"/>
              </a:spcBef>
              <a:spcAft>
                <a:spcPts val="0"/>
              </a:spcAft>
              <a:buClr>
                <a:srgbClr val="000000"/>
              </a:buClr>
              <a:buSzPts val="4000"/>
              <a:buNone/>
              <a:defRPr sz="4000">
                <a:solidFill>
                  <a:srgbClr val="000000"/>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73" name="Google Shape;473;p3"/>
          <p:cNvSpPr txBox="1"/>
          <p:nvPr>
            <p:ph idx="2" type="title"/>
          </p:nvPr>
        </p:nvSpPr>
        <p:spPr>
          <a:xfrm>
            <a:off x="1050150" y="1861084"/>
            <a:ext cx="7422300" cy="482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3D85C6"/>
              </a:buClr>
              <a:buSzPts val="1800"/>
              <a:buFont typeface="Open Sans"/>
              <a:buNone/>
              <a:defRPr sz="1800">
                <a:solidFill>
                  <a:srgbClr val="3D85C6"/>
                </a:solidFill>
                <a:latin typeface="Open Sans"/>
                <a:ea typeface="Open Sans"/>
                <a:cs typeface="Open Sans"/>
                <a:sym typeface="Open Sans"/>
              </a:defRPr>
            </a:lvl1pPr>
            <a:lvl2pPr lvl="1" rtl="0">
              <a:spcBef>
                <a:spcPts val="0"/>
              </a:spcBef>
              <a:spcAft>
                <a:spcPts val="0"/>
              </a:spcAft>
              <a:buSzPts val="2100"/>
              <a:buFont typeface="Open Sans"/>
              <a:buNone/>
              <a:defRPr sz="2100">
                <a:latin typeface="Open Sans"/>
                <a:ea typeface="Open Sans"/>
                <a:cs typeface="Open Sans"/>
                <a:sym typeface="Open Sans"/>
              </a:defRPr>
            </a:lvl2pPr>
            <a:lvl3pPr lvl="2" rtl="0">
              <a:spcBef>
                <a:spcPts val="0"/>
              </a:spcBef>
              <a:spcAft>
                <a:spcPts val="0"/>
              </a:spcAft>
              <a:buSzPts val="2100"/>
              <a:buFont typeface="Open Sans"/>
              <a:buNone/>
              <a:defRPr sz="2100">
                <a:latin typeface="Open Sans"/>
                <a:ea typeface="Open Sans"/>
                <a:cs typeface="Open Sans"/>
                <a:sym typeface="Open Sans"/>
              </a:defRPr>
            </a:lvl3pPr>
            <a:lvl4pPr lvl="3" rtl="0">
              <a:spcBef>
                <a:spcPts val="0"/>
              </a:spcBef>
              <a:spcAft>
                <a:spcPts val="0"/>
              </a:spcAft>
              <a:buSzPts val="2100"/>
              <a:buFont typeface="Open Sans"/>
              <a:buNone/>
              <a:defRPr sz="2100">
                <a:latin typeface="Open Sans"/>
                <a:ea typeface="Open Sans"/>
                <a:cs typeface="Open Sans"/>
                <a:sym typeface="Open Sans"/>
              </a:defRPr>
            </a:lvl4pPr>
            <a:lvl5pPr lvl="4" rtl="0">
              <a:spcBef>
                <a:spcPts val="0"/>
              </a:spcBef>
              <a:spcAft>
                <a:spcPts val="0"/>
              </a:spcAft>
              <a:buSzPts val="2100"/>
              <a:buFont typeface="Open Sans"/>
              <a:buNone/>
              <a:defRPr sz="2100">
                <a:latin typeface="Open Sans"/>
                <a:ea typeface="Open Sans"/>
                <a:cs typeface="Open Sans"/>
                <a:sym typeface="Open Sans"/>
              </a:defRPr>
            </a:lvl5pPr>
            <a:lvl6pPr lvl="5" rtl="0">
              <a:spcBef>
                <a:spcPts val="0"/>
              </a:spcBef>
              <a:spcAft>
                <a:spcPts val="0"/>
              </a:spcAft>
              <a:buSzPts val="2100"/>
              <a:buFont typeface="Open Sans"/>
              <a:buNone/>
              <a:defRPr sz="2100">
                <a:latin typeface="Open Sans"/>
                <a:ea typeface="Open Sans"/>
                <a:cs typeface="Open Sans"/>
                <a:sym typeface="Open Sans"/>
              </a:defRPr>
            </a:lvl6pPr>
            <a:lvl7pPr lvl="6" rtl="0">
              <a:spcBef>
                <a:spcPts val="0"/>
              </a:spcBef>
              <a:spcAft>
                <a:spcPts val="0"/>
              </a:spcAft>
              <a:buSzPts val="2100"/>
              <a:buFont typeface="Open Sans"/>
              <a:buNone/>
              <a:defRPr sz="2100">
                <a:latin typeface="Open Sans"/>
                <a:ea typeface="Open Sans"/>
                <a:cs typeface="Open Sans"/>
                <a:sym typeface="Open Sans"/>
              </a:defRPr>
            </a:lvl7pPr>
            <a:lvl8pPr lvl="7" rtl="0">
              <a:spcBef>
                <a:spcPts val="0"/>
              </a:spcBef>
              <a:spcAft>
                <a:spcPts val="0"/>
              </a:spcAft>
              <a:buSzPts val="2100"/>
              <a:buFont typeface="Open Sans"/>
              <a:buNone/>
              <a:defRPr sz="2100">
                <a:latin typeface="Open Sans"/>
                <a:ea typeface="Open Sans"/>
                <a:cs typeface="Open Sans"/>
                <a:sym typeface="Open Sans"/>
              </a:defRPr>
            </a:lvl8pPr>
            <a:lvl9pPr lvl="8" rtl="0">
              <a:spcBef>
                <a:spcPts val="0"/>
              </a:spcBef>
              <a:spcAft>
                <a:spcPts val="0"/>
              </a:spcAft>
              <a:buSzPts val="2100"/>
              <a:buFont typeface="Open Sans"/>
              <a:buNone/>
              <a:defRPr sz="2100">
                <a:latin typeface="Open Sans"/>
                <a:ea typeface="Open Sans"/>
                <a:cs typeface="Open Sans"/>
                <a:sym typeface="Open Sans"/>
              </a:defRPr>
            </a:lvl9pPr>
          </a:lstStyle>
          <a:p/>
        </p:txBody>
      </p:sp>
      <p:sp>
        <p:nvSpPr>
          <p:cNvPr id="474" name="Google Shape;474;p3"/>
          <p:cNvSpPr/>
          <p:nvPr/>
        </p:nvSpPr>
        <p:spPr>
          <a:xfrm>
            <a:off x="1158969" y="1879445"/>
            <a:ext cx="463800" cy="30300"/>
          </a:xfrm>
          <a:prstGeom prst="rect">
            <a:avLst/>
          </a:prstGeom>
          <a:solidFill>
            <a:srgbClr val="00C9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Hands-On">
  <p:cSld name="SECTION_HEADER_2">
    <p:spTree>
      <p:nvGrpSpPr>
        <p:cNvPr id="475" name="Shape 475"/>
        <p:cNvGrpSpPr/>
        <p:nvPr/>
      </p:nvGrpSpPr>
      <p:grpSpPr>
        <a:xfrm>
          <a:off x="0" y="0"/>
          <a:ext cx="0" cy="0"/>
          <a:chOff x="0" y="0"/>
          <a:chExt cx="0" cy="0"/>
        </a:xfrm>
      </p:grpSpPr>
      <p:sp>
        <p:nvSpPr>
          <p:cNvPr id="476" name="Google Shape;476;p4"/>
          <p:cNvSpPr txBox="1"/>
          <p:nvPr>
            <p:ph type="title"/>
          </p:nvPr>
        </p:nvSpPr>
        <p:spPr>
          <a:xfrm>
            <a:off x="2031675" y="2232975"/>
            <a:ext cx="6440700" cy="6453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000"/>
              <a:buNone/>
              <a:defRPr sz="4000">
                <a:solidFill>
                  <a:srgbClr val="000000"/>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77" name="Google Shape;477;p4"/>
          <p:cNvSpPr txBox="1"/>
          <p:nvPr>
            <p:ph idx="2" type="title"/>
          </p:nvPr>
        </p:nvSpPr>
        <p:spPr>
          <a:xfrm>
            <a:off x="2031750" y="1861075"/>
            <a:ext cx="6440700" cy="482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3D85C6"/>
              </a:buClr>
              <a:buSzPts val="1800"/>
              <a:buFont typeface="Open Sans"/>
              <a:buNone/>
              <a:defRPr sz="1800">
                <a:solidFill>
                  <a:srgbClr val="3D85C6"/>
                </a:solidFill>
                <a:latin typeface="Open Sans"/>
                <a:ea typeface="Open Sans"/>
                <a:cs typeface="Open Sans"/>
                <a:sym typeface="Open Sans"/>
              </a:defRPr>
            </a:lvl1pPr>
            <a:lvl2pPr lvl="1" rtl="0">
              <a:spcBef>
                <a:spcPts val="0"/>
              </a:spcBef>
              <a:spcAft>
                <a:spcPts val="0"/>
              </a:spcAft>
              <a:buSzPts val="2100"/>
              <a:buFont typeface="Open Sans"/>
              <a:buNone/>
              <a:defRPr sz="2100">
                <a:latin typeface="Open Sans"/>
                <a:ea typeface="Open Sans"/>
                <a:cs typeface="Open Sans"/>
                <a:sym typeface="Open Sans"/>
              </a:defRPr>
            </a:lvl2pPr>
            <a:lvl3pPr lvl="2" rtl="0">
              <a:spcBef>
                <a:spcPts val="0"/>
              </a:spcBef>
              <a:spcAft>
                <a:spcPts val="0"/>
              </a:spcAft>
              <a:buSzPts val="2100"/>
              <a:buFont typeface="Open Sans"/>
              <a:buNone/>
              <a:defRPr sz="2100">
                <a:latin typeface="Open Sans"/>
                <a:ea typeface="Open Sans"/>
                <a:cs typeface="Open Sans"/>
                <a:sym typeface="Open Sans"/>
              </a:defRPr>
            </a:lvl3pPr>
            <a:lvl4pPr lvl="3" rtl="0">
              <a:spcBef>
                <a:spcPts val="0"/>
              </a:spcBef>
              <a:spcAft>
                <a:spcPts val="0"/>
              </a:spcAft>
              <a:buSzPts val="2100"/>
              <a:buFont typeface="Open Sans"/>
              <a:buNone/>
              <a:defRPr sz="2100">
                <a:latin typeface="Open Sans"/>
                <a:ea typeface="Open Sans"/>
                <a:cs typeface="Open Sans"/>
                <a:sym typeface="Open Sans"/>
              </a:defRPr>
            </a:lvl4pPr>
            <a:lvl5pPr lvl="4" rtl="0">
              <a:spcBef>
                <a:spcPts val="0"/>
              </a:spcBef>
              <a:spcAft>
                <a:spcPts val="0"/>
              </a:spcAft>
              <a:buSzPts val="2100"/>
              <a:buFont typeface="Open Sans"/>
              <a:buNone/>
              <a:defRPr sz="2100">
                <a:latin typeface="Open Sans"/>
                <a:ea typeface="Open Sans"/>
                <a:cs typeface="Open Sans"/>
                <a:sym typeface="Open Sans"/>
              </a:defRPr>
            </a:lvl5pPr>
            <a:lvl6pPr lvl="5" rtl="0">
              <a:spcBef>
                <a:spcPts val="0"/>
              </a:spcBef>
              <a:spcAft>
                <a:spcPts val="0"/>
              </a:spcAft>
              <a:buSzPts val="2100"/>
              <a:buFont typeface="Open Sans"/>
              <a:buNone/>
              <a:defRPr sz="2100">
                <a:latin typeface="Open Sans"/>
                <a:ea typeface="Open Sans"/>
                <a:cs typeface="Open Sans"/>
                <a:sym typeface="Open Sans"/>
              </a:defRPr>
            </a:lvl6pPr>
            <a:lvl7pPr lvl="6" rtl="0">
              <a:spcBef>
                <a:spcPts val="0"/>
              </a:spcBef>
              <a:spcAft>
                <a:spcPts val="0"/>
              </a:spcAft>
              <a:buSzPts val="2100"/>
              <a:buFont typeface="Open Sans"/>
              <a:buNone/>
              <a:defRPr sz="2100">
                <a:latin typeface="Open Sans"/>
                <a:ea typeface="Open Sans"/>
                <a:cs typeface="Open Sans"/>
                <a:sym typeface="Open Sans"/>
              </a:defRPr>
            </a:lvl7pPr>
            <a:lvl8pPr lvl="7" rtl="0">
              <a:spcBef>
                <a:spcPts val="0"/>
              </a:spcBef>
              <a:spcAft>
                <a:spcPts val="0"/>
              </a:spcAft>
              <a:buSzPts val="2100"/>
              <a:buFont typeface="Open Sans"/>
              <a:buNone/>
              <a:defRPr sz="2100">
                <a:latin typeface="Open Sans"/>
                <a:ea typeface="Open Sans"/>
                <a:cs typeface="Open Sans"/>
                <a:sym typeface="Open Sans"/>
              </a:defRPr>
            </a:lvl8pPr>
            <a:lvl9pPr lvl="8" rtl="0">
              <a:spcBef>
                <a:spcPts val="0"/>
              </a:spcBef>
              <a:spcAft>
                <a:spcPts val="0"/>
              </a:spcAft>
              <a:buSzPts val="2100"/>
              <a:buFont typeface="Open Sans"/>
              <a:buNone/>
              <a:defRPr sz="2100">
                <a:latin typeface="Open Sans"/>
                <a:ea typeface="Open Sans"/>
                <a:cs typeface="Open Sans"/>
                <a:sym typeface="Open Sans"/>
              </a:defRPr>
            </a:lvl9pPr>
          </a:lstStyle>
          <a:p/>
        </p:txBody>
      </p:sp>
      <p:sp>
        <p:nvSpPr>
          <p:cNvPr id="478" name="Google Shape;478;p4"/>
          <p:cNvSpPr/>
          <p:nvPr/>
        </p:nvSpPr>
        <p:spPr>
          <a:xfrm>
            <a:off x="2149569" y="1879445"/>
            <a:ext cx="463800" cy="30300"/>
          </a:xfrm>
          <a:prstGeom prst="rect">
            <a:avLst/>
          </a:prstGeom>
          <a:solidFill>
            <a:srgbClr val="00C9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lock-green-128.png" id="479" name="Google Shape;479;p4"/>
          <p:cNvPicPr preferRelativeResize="0"/>
          <p:nvPr/>
        </p:nvPicPr>
        <p:blipFill>
          <a:blip r:embed="rId2">
            <a:alphaModFix/>
          </a:blip>
          <a:stretch>
            <a:fillRect/>
          </a:stretch>
        </p:blipFill>
        <p:spPr>
          <a:xfrm>
            <a:off x="1227325" y="1954501"/>
            <a:ext cx="804350" cy="8043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480" name="Shape 480"/>
        <p:cNvGrpSpPr/>
        <p:nvPr/>
      </p:nvGrpSpPr>
      <p:grpSpPr>
        <a:xfrm>
          <a:off x="0" y="0"/>
          <a:ext cx="0" cy="0"/>
          <a:chOff x="0" y="0"/>
          <a:chExt cx="0" cy="0"/>
        </a:xfrm>
      </p:grpSpPr>
      <p:sp>
        <p:nvSpPr>
          <p:cNvPr id="481" name="Google Shape;481;p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482" name="Google Shape;482;p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483" name="Google Shape;483;p5"/>
          <p:cNvSpPr txBox="1"/>
          <p:nvPr>
            <p:ph type="title"/>
          </p:nvPr>
        </p:nvSpPr>
        <p:spPr>
          <a:xfrm>
            <a:off x="1050150" y="2462600"/>
            <a:ext cx="7422300" cy="6453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800"/>
              <a:buNone/>
              <a:defRPr sz="3800">
                <a:solidFill>
                  <a:srgbClr val="000000"/>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84" name="Google Shape;484;p5"/>
          <p:cNvSpPr txBox="1"/>
          <p:nvPr>
            <p:ph idx="2" type="title"/>
          </p:nvPr>
        </p:nvSpPr>
        <p:spPr>
          <a:xfrm>
            <a:off x="1050150" y="2035609"/>
            <a:ext cx="7422300" cy="482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3D85C6"/>
              </a:buClr>
              <a:buSzPts val="1800"/>
              <a:buFont typeface="Open Sans"/>
              <a:buNone/>
              <a:defRPr sz="1800">
                <a:solidFill>
                  <a:srgbClr val="3D85C6"/>
                </a:solidFill>
                <a:latin typeface="Open Sans"/>
                <a:ea typeface="Open Sans"/>
                <a:cs typeface="Open Sans"/>
                <a:sym typeface="Open Sans"/>
              </a:defRPr>
            </a:lvl1pPr>
            <a:lvl2pPr lvl="1" rtl="0">
              <a:spcBef>
                <a:spcPts val="0"/>
              </a:spcBef>
              <a:spcAft>
                <a:spcPts val="0"/>
              </a:spcAft>
              <a:buSzPts val="2100"/>
              <a:buFont typeface="Open Sans"/>
              <a:buNone/>
              <a:defRPr sz="2100">
                <a:latin typeface="Open Sans"/>
                <a:ea typeface="Open Sans"/>
                <a:cs typeface="Open Sans"/>
                <a:sym typeface="Open Sans"/>
              </a:defRPr>
            </a:lvl2pPr>
            <a:lvl3pPr lvl="2" rtl="0">
              <a:spcBef>
                <a:spcPts val="0"/>
              </a:spcBef>
              <a:spcAft>
                <a:spcPts val="0"/>
              </a:spcAft>
              <a:buSzPts val="2100"/>
              <a:buFont typeface="Open Sans"/>
              <a:buNone/>
              <a:defRPr sz="2100">
                <a:latin typeface="Open Sans"/>
                <a:ea typeface="Open Sans"/>
                <a:cs typeface="Open Sans"/>
                <a:sym typeface="Open Sans"/>
              </a:defRPr>
            </a:lvl3pPr>
            <a:lvl4pPr lvl="3" rtl="0">
              <a:spcBef>
                <a:spcPts val="0"/>
              </a:spcBef>
              <a:spcAft>
                <a:spcPts val="0"/>
              </a:spcAft>
              <a:buSzPts val="2100"/>
              <a:buFont typeface="Open Sans"/>
              <a:buNone/>
              <a:defRPr sz="2100">
                <a:latin typeface="Open Sans"/>
                <a:ea typeface="Open Sans"/>
                <a:cs typeface="Open Sans"/>
                <a:sym typeface="Open Sans"/>
              </a:defRPr>
            </a:lvl4pPr>
            <a:lvl5pPr lvl="4" rtl="0">
              <a:spcBef>
                <a:spcPts val="0"/>
              </a:spcBef>
              <a:spcAft>
                <a:spcPts val="0"/>
              </a:spcAft>
              <a:buSzPts val="2100"/>
              <a:buFont typeface="Open Sans"/>
              <a:buNone/>
              <a:defRPr sz="2100">
                <a:latin typeface="Open Sans"/>
                <a:ea typeface="Open Sans"/>
                <a:cs typeface="Open Sans"/>
                <a:sym typeface="Open Sans"/>
              </a:defRPr>
            </a:lvl5pPr>
            <a:lvl6pPr lvl="5" rtl="0">
              <a:spcBef>
                <a:spcPts val="0"/>
              </a:spcBef>
              <a:spcAft>
                <a:spcPts val="0"/>
              </a:spcAft>
              <a:buSzPts val="2100"/>
              <a:buFont typeface="Open Sans"/>
              <a:buNone/>
              <a:defRPr sz="2100">
                <a:latin typeface="Open Sans"/>
                <a:ea typeface="Open Sans"/>
                <a:cs typeface="Open Sans"/>
                <a:sym typeface="Open Sans"/>
              </a:defRPr>
            </a:lvl6pPr>
            <a:lvl7pPr lvl="6" rtl="0">
              <a:spcBef>
                <a:spcPts val="0"/>
              </a:spcBef>
              <a:spcAft>
                <a:spcPts val="0"/>
              </a:spcAft>
              <a:buSzPts val="2100"/>
              <a:buFont typeface="Open Sans"/>
              <a:buNone/>
              <a:defRPr sz="2100">
                <a:latin typeface="Open Sans"/>
                <a:ea typeface="Open Sans"/>
                <a:cs typeface="Open Sans"/>
                <a:sym typeface="Open Sans"/>
              </a:defRPr>
            </a:lvl7pPr>
            <a:lvl8pPr lvl="7" rtl="0">
              <a:spcBef>
                <a:spcPts val="0"/>
              </a:spcBef>
              <a:spcAft>
                <a:spcPts val="0"/>
              </a:spcAft>
              <a:buSzPts val="2100"/>
              <a:buFont typeface="Open Sans"/>
              <a:buNone/>
              <a:defRPr sz="2100">
                <a:latin typeface="Open Sans"/>
                <a:ea typeface="Open Sans"/>
                <a:cs typeface="Open Sans"/>
                <a:sym typeface="Open Sans"/>
              </a:defRPr>
            </a:lvl8pPr>
            <a:lvl9pPr lvl="8" rtl="0">
              <a:spcBef>
                <a:spcPts val="0"/>
              </a:spcBef>
              <a:spcAft>
                <a:spcPts val="0"/>
              </a:spcAft>
              <a:buSzPts val="2100"/>
              <a:buFont typeface="Open Sans"/>
              <a:buNone/>
              <a:defRPr sz="2100">
                <a:latin typeface="Open Sans"/>
                <a:ea typeface="Open Sans"/>
                <a:cs typeface="Open Sans"/>
                <a:sym typeface="Open Sans"/>
              </a:defRPr>
            </a:lvl9pPr>
          </a:lstStyle>
          <a:p/>
        </p:txBody>
      </p:sp>
      <p:sp>
        <p:nvSpPr>
          <p:cNvPr id="485" name="Google Shape;485;p5"/>
          <p:cNvSpPr/>
          <p:nvPr/>
        </p:nvSpPr>
        <p:spPr>
          <a:xfrm>
            <a:off x="1158969" y="2035600"/>
            <a:ext cx="463800" cy="30300"/>
          </a:xfrm>
          <a:prstGeom prst="rect">
            <a:avLst/>
          </a:prstGeom>
          <a:solidFill>
            <a:srgbClr val="00C9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6" name="Shape 486"/>
        <p:cNvGrpSpPr/>
        <p:nvPr/>
      </p:nvGrpSpPr>
      <p:grpSpPr>
        <a:xfrm>
          <a:off x="0" y="0"/>
          <a:ext cx="0" cy="0"/>
          <a:chOff x="0" y="0"/>
          <a:chExt cx="0" cy="0"/>
        </a:xfrm>
      </p:grpSpPr>
      <p:sp>
        <p:nvSpPr>
          <p:cNvPr id="487" name="Google Shape;487;p6"/>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88" name="Google Shape;488;p6"/>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434343"/>
              </a:buClr>
              <a:buSzPts val="1800"/>
              <a:buChar char="■"/>
              <a:defRPr>
                <a:solidFill>
                  <a:srgbClr val="434343"/>
                </a:solidFill>
              </a:defRPr>
            </a:lvl1pPr>
            <a:lvl2pPr indent="-317500" lvl="1" marL="914400">
              <a:spcBef>
                <a:spcPts val="1600"/>
              </a:spcBef>
              <a:spcAft>
                <a:spcPts val="0"/>
              </a:spcAft>
              <a:buClr>
                <a:srgbClr val="434343"/>
              </a:buClr>
              <a:buSzPts val="1400"/>
              <a:buChar char="●"/>
              <a:defRPr>
                <a:solidFill>
                  <a:srgbClr val="434343"/>
                </a:solidFill>
              </a:defRPr>
            </a:lvl2pPr>
            <a:lvl3pPr indent="-317500" lvl="2" marL="1371600">
              <a:spcBef>
                <a:spcPts val="1600"/>
              </a:spcBef>
              <a:spcAft>
                <a:spcPts val="0"/>
              </a:spcAft>
              <a:buClr>
                <a:srgbClr val="434343"/>
              </a:buClr>
              <a:buSzPts val="1400"/>
              <a:buChar char="■"/>
              <a:defRPr>
                <a:solidFill>
                  <a:srgbClr val="434343"/>
                </a:solidFill>
              </a:defRPr>
            </a:lvl3pPr>
            <a:lvl4pPr indent="-317500" lvl="3" marL="1828800">
              <a:spcBef>
                <a:spcPts val="1600"/>
              </a:spcBef>
              <a:spcAft>
                <a:spcPts val="0"/>
              </a:spcAft>
              <a:buClr>
                <a:srgbClr val="434343"/>
              </a:buClr>
              <a:buSzPts val="1400"/>
              <a:buChar char="●"/>
              <a:defRPr>
                <a:solidFill>
                  <a:srgbClr val="434343"/>
                </a:solidFill>
              </a:defRPr>
            </a:lvl4pPr>
            <a:lvl5pPr indent="-317500" lvl="4" marL="2286000">
              <a:spcBef>
                <a:spcPts val="1600"/>
              </a:spcBef>
              <a:spcAft>
                <a:spcPts val="0"/>
              </a:spcAft>
              <a:buClr>
                <a:srgbClr val="434343"/>
              </a:buClr>
              <a:buSzPts val="1400"/>
              <a:buChar char="○"/>
              <a:defRPr>
                <a:solidFill>
                  <a:srgbClr val="434343"/>
                </a:solidFill>
              </a:defRPr>
            </a:lvl5pPr>
            <a:lvl6pPr indent="-317500" lvl="5" marL="2743200">
              <a:spcBef>
                <a:spcPts val="1600"/>
              </a:spcBef>
              <a:spcAft>
                <a:spcPts val="0"/>
              </a:spcAft>
              <a:buClr>
                <a:srgbClr val="434343"/>
              </a:buClr>
              <a:buSzPts val="1400"/>
              <a:buChar char="■"/>
              <a:defRPr>
                <a:solidFill>
                  <a:srgbClr val="434343"/>
                </a:solidFill>
              </a:defRPr>
            </a:lvl6pPr>
            <a:lvl7pPr indent="-317500" lvl="6" marL="3200400">
              <a:spcBef>
                <a:spcPts val="1600"/>
              </a:spcBef>
              <a:spcAft>
                <a:spcPts val="0"/>
              </a:spcAft>
              <a:buClr>
                <a:srgbClr val="434343"/>
              </a:buClr>
              <a:buSzPts val="1400"/>
              <a:buChar char="●"/>
              <a:defRPr>
                <a:solidFill>
                  <a:srgbClr val="434343"/>
                </a:solidFill>
              </a:defRPr>
            </a:lvl7pPr>
            <a:lvl8pPr indent="-317500" lvl="7" marL="3657600">
              <a:spcBef>
                <a:spcPts val="1600"/>
              </a:spcBef>
              <a:spcAft>
                <a:spcPts val="0"/>
              </a:spcAft>
              <a:buClr>
                <a:srgbClr val="434343"/>
              </a:buClr>
              <a:buSzPts val="1400"/>
              <a:buChar char="○"/>
              <a:defRPr>
                <a:solidFill>
                  <a:srgbClr val="434343"/>
                </a:solidFill>
              </a:defRPr>
            </a:lvl8pPr>
            <a:lvl9pPr indent="-317500" lvl="8" marL="4114800">
              <a:spcBef>
                <a:spcPts val="1600"/>
              </a:spcBef>
              <a:spcAft>
                <a:spcPts val="1600"/>
              </a:spcAft>
              <a:buClr>
                <a:srgbClr val="434343"/>
              </a:buClr>
              <a:buSzPts val="1400"/>
              <a:buChar char="■"/>
              <a:defRPr>
                <a:solidFill>
                  <a:srgbClr val="434343"/>
                </a:solidFill>
              </a:defRPr>
            </a:lvl9pPr>
          </a:lstStyle>
          <a:p/>
        </p:txBody>
      </p:sp>
      <p:sp>
        <p:nvSpPr>
          <p:cNvPr id="489" name="Google Shape;489;p6"/>
          <p:cNvSpPr/>
          <p:nvPr/>
        </p:nvSpPr>
        <p:spPr>
          <a:xfrm>
            <a:off x="440275" y="742225"/>
            <a:ext cx="587700" cy="4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0" y="4786400"/>
            <a:ext cx="9144000" cy="3654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1" name="Google Shape;491;p6"/>
          <p:cNvPicPr preferRelativeResize="0"/>
          <p:nvPr/>
        </p:nvPicPr>
        <p:blipFill>
          <a:blip r:embed="rId2">
            <a:alphaModFix/>
          </a:blip>
          <a:stretch>
            <a:fillRect/>
          </a:stretch>
        </p:blipFill>
        <p:spPr>
          <a:xfrm>
            <a:off x="411475" y="4813075"/>
            <a:ext cx="1228227" cy="312050"/>
          </a:xfrm>
          <a:prstGeom prst="rect">
            <a:avLst/>
          </a:prstGeom>
          <a:noFill/>
          <a:ln>
            <a:noFill/>
          </a:ln>
        </p:spPr>
      </p:pic>
      <p:sp>
        <p:nvSpPr>
          <p:cNvPr id="492" name="Google Shape;492;p6"/>
          <p:cNvSpPr txBox="1"/>
          <p:nvPr/>
        </p:nvSpPr>
        <p:spPr>
          <a:xfrm>
            <a:off x="5661450" y="4843250"/>
            <a:ext cx="2911500" cy="25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300">
                <a:solidFill>
                  <a:srgbClr val="FFFFFF"/>
                </a:solidFill>
                <a:latin typeface="Open Sans"/>
                <a:ea typeface="Open Sans"/>
                <a:cs typeface="Open Sans"/>
                <a:sym typeface="Open Sans"/>
              </a:rPr>
              <a:t>Machine Learning with PySpark</a:t>
            </a:r>
            <a:endParaRPr sz="1300">
              <a:solidFill>
                <a:srgbClr val="FFFFFF"/>
              </a:solidFill>
              <a:latin typeface="Open Sans"/>
              <a:ea typeface="Open Sans"/>
              <a:cs typeface="Open Sans"/>
              <a:sym typeface="Open Sans"/>
            </a:endParaRPr>
          </a:p>
        </p:txBody>
      </p:sp>
      <p:sp>
        <p:nvSpPr>
          <p:cNvPr id="493" name="Google Shape;493;p6"/>
          <p:cNvSpPr/>
          <p:nvPr/>
        </p:nvSpPr>
        <p:spPr>
          <a:xfrm>
            <a:off x="8705100" y="4818200"/>
            <a:ext cx="301800" cy="301800"/>
          </a:xfrm>
          <a:prstGeom prst="ellipse">
            <a:avLst/>
          </a:prstGeom>
          <a:solidFill>
            <a:srgbClr val="B6D7A8"/>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txBox="1"/>
          <p:nvPr>
            <p:ph idx="12" type="sldNum"/>
          </p:nvPr>
        </p:nvSpPr>
        <p:spPr>
          <a:xfrm>
            <a:off x="8622600" y="4813100"/>
            <a:ext cx="466800" cy="3120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a:ea typeface="Open Sans"/>
                <a:cs typeface="Open Sans"/>
                <a:sym typeface="Open Sans"/>
              </a:defRPr>
            </a:lvl1pPr>
            <a:lvl2pPr lvl="1" rtl="0" algn="ctr">
              <a:buNone/>
              <a:defRPr sz="1200">
                <a:solidFill>
                  <a:srgbClr val="FFFFFF"/>
                </a:solidFill>
                <a:latin typeface="Open Sans"/>
                <a:ea typeface="Open Sans"/>
                <a:cs typeface="Open Sans"/>
                <a:sym typeface="Open Sans"/>
              </a:defRPr>
            </a:lvl2pPr>
            <a:lvl3pPr lvl="2" rtl="0" algn="ctr">
              <a:buNone/>
              <a:defRPr sz="1200">
                <a:solidFill>
                  <a:srgbClr val="FFFFFF"/>
                </a:solidFill>
                <a:latin typeface="Open Sans"/>
                <a:ea typeface="Open Sans"/>
                <a:cs typeface="Open Sans"/>
                <a:sym typeface="Open Sans"/>
              </a:defRPr>
            </a:lvl3pPr>
            <a:lvl4pPr lvl="3" rtl="0" algn="ctr">
              <a:buNone/>
              <a:defRPr sz="1200">
                <a:solidFill>
                  <a:srgbClr val="FFFFFF"/>
                </a:solidFill>
                <a:latin typeface="Open Sans"/>
                <a:ea typeface="Open Sans"/>
                <a:cs typeface="Open Sans"/>
                <a:sym typeface="Open Sans"/>
              </a:defRPr>
            </a:lvl4pPr>
            <a:lvl5pPr lvl="4" rtl="0" algn="ctr">
              <a:buNone/>
              <a:defRPr sz="1200">
                <a:solidFill>
                  <a:srgbClr val="FFFFFF"/>
                </a:solidFill>
                <a:latin typeface="Open Sans"/>
                <a:ea typeface="Open Sans"/>
                <a:cs typeface="Open Sans"/>
                <a:sym typeface="Open Sans"/>
              </a:defRPr>
            </a:lvl5pPr>
            <a:lvl6pPr lvl="5" rtl="0" algn="ctr">
              <a:buNone/>
              <a:defRPr sz="1200">
                <a:solidFill>
                  <a:srgbClr val="FFFFFF"/>
                </a:solidFill>
                <a:latin typeface="Open Sans"/>
                <a:ea typeface="Open Sans"/>
                <a:cs typeface="Open Sans"/>
                <a:sym typeface="Open Sans"/>
              </a:defRPr>
            </a:lvl6pPr>
            <a:lvl7pPr lvl="6" rtl="0" algn="ctr">
              <a:buNone/>
              <a:defRPr sz="1200">
                <a:solidFill>
                  <a:srgbClr val="FFFFFF"/>
                </a:solidFill>
                <a:latin typeface="Open Sans"/>
                <a:ea typeface="Open Sans"/>
                <a:cs typeface="Open Sans"/>
                <a:sym typeface="Open Sans"/>
              </a:defRPr>
            </a:lvl7pPr>
            <a:lvl8pPr lvl="7" rtl="0" algn="ctr">
              <a:buNone/>
              <a:defRPr sz="1200">
                <a:solidFill>
                  <a:srgbClr val="FFFFFF"/>
                </a:solidFill>
                <a:latin typeface="Open Sans"/>
                <a:ea typeface="Open Sans"/>
                <a:cs typeface="Open Sans"/>
                <a:sym typeface="Open Sans"/>
              </a:defRPr>
            </a:lvl8pPr>
            <a:lvl9pPr lvl="8" rtl="0" algn="ctr">
              <a:buNone/>
              <a:defRPr sz="12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nds-On Title and Body">
  <p:cSld name="TITLE_AND_BODY_2">
    <p:spTree>
      <p:nvGrpSpPr>
        <p:cNvPr id="495" name="Shape 495"/>
        <p:cNvGrpSpPr/>
        <p:nvPr/>
      </p:nvGrpSpPr>
      <p:grpSpPr>
        <a:xfrm>
          <a:off x="0" y="0"/>
          <a:ext cx="0" cy="0"/>
          <a:chOff x="0" y="0"/>
          <a:chExt cx="0" cy="0"/>
        </a:xfrm>
      </p:grpSpPr>
      <p:sp>
        <p:nvSpPr>
          <p:cNvPr id="496" name="Google Shape;496;p7"/>
          <p:cNvSpPr txBox="1"/>
          <p:nvPr>
            <p:ph type="title"/>
          </p:nvPr>
        </p:nvSpPr>
        <p:spPr>
          <a:xfrm>
            <a:off x="926950" y="163525"/>
            <a:ext cx="7905300" cy="619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97" name="Google Shape;497;p7"/>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434343"/>
              </a:buClr>
              <a:buSzPts val="1800"/>
              <a:buChar char="■"/>
              <a:defRPr>
                <a:solidFill>
                  <a:srgbClr val="434343"/>
                </a:solidFill>
              </a:defRPr>
            </a:lvl1pPr>
            <a:lvl2pPr indent="-317500" lvl="1" marL="914400" rtl="0">
              <a:spcBef>
                <a:spcPts val="1600"/>
              </a:spcBef>
              <a:spcAft>
                <a:spcPts val="0"/>
              </a:spcAft>
              <a:buClr>
                <a:srgbClr val="434343"/>
              </a:buClr>
              <a:buSzPts val="1400"/>
              <a:buChar char="●"/>
              <a:defRPr>
                <a:solidFill>
                  <a:srgbClr val="434343"/>
                </a:solidFill>
              </a:defRPr>
            </a:lvl2pPr>
            <a:lvl3pPr indent="-317500" lvl="2" marL="1371600" rtl="0">
              <a:spcBef>
                <a:spcPts val="1600"/>
              </a:spcBef>
              <a:spcAft>
                <a:spcPts val="0"/>
              </a:spcAft>
              <a:buClr>
                <a:srgbClr val="434343"/>
              </a:buClr>
              <a:buSzPts val="1400"/>
              <a:buChar char="■"/>
              <a:defRPr>
                <a:solidFill>
                  <a:srgbClr val="434343"/>
                </a:solidFill>
              </a:defRPr>
            </a:lvl3pPr>
            <a:lvl4pPr indent="-317500" lvl="3" marL="1828800" rtl="0">
              <a:spcBef>
                <a:spcPts val="1600"/>
              </a:spcBef>
              <a:spcAft>
                <a:spcPts val="0"/>
              </a:spcAft>
              <a:buClr>
                <a:srgbClr val="434343"/>
              </a:buClr>
              <a:buSzPts val="1400"/>
              <a:buChar char="●"/>
              <a:defRPr>
                <a:solidFill>
                  <a:srgbClr val="434343"/>
                </a:solidFill>
              </a:defRPr>
            </a:lvl4pPr>
            <a:lvl5pPr indent="-317500" lvl="4" marL="2286000" rtl="0">
              <a:spcBef>
                <a:spcPts val="1600"/>
              </a:spcBef>
              <a:spcAft>
                <a:spcPts val="0"/>
              </a:spcAft>
              <a:buClr>
                <a:srgbClr val="434343"/>
              </a:buClr>
              <a:buSzPts val="1400"/>
              <a:buChar char="○"/>
              <a:defRPr>
                <a:solidFill>
                  <a:srgbClr val="434343"/>
                </a:solidFill>
              </a:defRPr>
            </a:lvl5pPr>
            <a:lvl6pPr indent="-317500" lvl="5" marL="2743200" rtl="0">
              <a:spcBef>
                <a:spcPts val="1600"/>
              </a:spcBef>
              <a:spcAft>
                <a:spcPts val="0"/>
              </a:spcAft>
              <a:buClr>
                <a:srgbClr val="434343"/>
              </a:buClr>
              <a:buSzPts val="1400"/>
              <a:buChar char="■"/>
              <a:defRPr>
                <a:solidFill>
                  <a:srgbClr val="434343"/>
                </a:solidFill>
              </a:defRPr>
            </a:lvl6pPr>
            <a:lvl7pPr indent="-317500" lvl="6" marL="3200400" rtl="0">
              <a:spcBef>
                <a:spcPts val="1600"/>
              </a:spcBef>
              <a:spcAft>
                <a:spcPts val="0"/>
              </a:spcAft>
              <a:buClr>
                <a:srgbClr val="434343"/>
              </a:buClr>
              <a:buSzPts val="1400"/>
              <a:buChar char="●"/>
              <a:defRPr>
                <a:solidFill>
                  <a:srgbClr val="434343"/>
                </a:solidFill>
              </a:defRPr>
            </a:lvl7pPr>
            <a:lvl8pPr indent="-317500" lvl="7" marL="3657600" rtl="0">
              <a:spcBef>
                <a:spcPts val="1600"/>
              </a:spcBef>
              <a:spcAft>
                <a:spcPts val="0"/>
              </a:spcAft>
              <a:buClr>
                <a:srgbClr val="434343"/>
              </a:buClr>
              <a:buSzPts val="1400"/>
              <a:buChar char="○"/>
              <a:defRPr>
                <a:solidFill>
                  <a:srgbClr val="434343"/>
                </a:solidFill>
              </a:defRPr>
            </a:lvl8pPr>
            <a:lvl9pPr indent="-317500" lvl="8" marL="4114800" rtl="0">
              <a:spcBef>
                <a:spcPts val="1600"/>
              </a:spcBef>
              <a:spcAft>
                <a:spcPts val="1600"/>
              </a:spcAft>
              <a:buClr>
                <a:srgbClr val="434343"/>
              </a:buClr>
              <a:buSzPts val="1400"/>
              <a:buChar char="■"/>
              <a:defRPr>
                <a:solidFill>
                  <a:srgbClr val="434343"/>
                </a:solidFill>
              </a:defRPr>
            </a:lvl9pPr>
          </a:lstStyle>
          <a:p/>
        </p:txBody>
      </p:sp>
      <p:sp>
        <p:nvSpPr>
          <p:cNvPr id="498" name="Google Shape;498;p7"/>
          <p:cNvSpPr/>
          <p:nvPr/>
        </p:nvSpPr>
        <p:spPr>
          <a:xfrm>
            <a:off x="0" y="4786400"/>
            <a:ext cx="9144000" cy="3654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9" name="Google Shape;499;p7"/>
          <p:cNvPicPr preferRelativeResize="0"/>
          <p:nvPr/>
        </p:nvPicPr>
        <p:blipFill>
          <a:blip r:embed="rId2">
            <a:alphaModFix/>
          </a:blip>
          <a:stretch>
            <a:fillRect/>
          </a:stretch>
        </p:blipFill>
        <p:spPr>
          <a:xfrm>
            <a:off x="411475" y="4813075"/>
            <a:ext cx="1228227" cy="312050"/>
          </a:xfrm>
          <a:prstGeom prst="rect">
            <a:avLst/>
          </a:prstGeom>
          <a:noFill/>
          <a:ln>
            <a:noFill/>
          </a:ln>
        </p:spPr>
      </p:pic>
      <p:sp>
        <p:nvSpPr>
          <p:cNvPr id="500" name="Google Shape;500;p7"/>
          <p:cNvSpPr txBox="1"/>
          <p:nvPr/>
        </p:nvSpPr>
        <p:spPr>
          <a:xfrm>
            <a:off x="5661450" y="4843250"/>
            <a:ext cx="2911500" cy="25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solidFill>
                  <a:schemeClr val="lt1"/>
                </a:solidFill>
                <a:latin typeface="Open Sans"/>
                <a:ea typeface="Open Sans"/>
                <a:cs typeface="Open Sans"/>
                <a:sym typeface="Open Sans"/>
              </a:rPr>
              <a:t>Machine Learning with PySpark</a:t>
            </a:r>
            <a:endParaRPr sz="1300">
              <a:solidFill>
                <a:srgbClr val="FFFFFF"/>
              </a:solidFill>
              <a:latin typeface="Open Sans"/>
              <a:ea typeface="Open Sans"/>
              <a:cs typeface="Open Sans"/>
              <a:sym typeface="Open Sans"/>
            </a:endParaRPr>
          </a:p>
        </p:txBody>
      </p:sp>
      <p:pic>
        <p:nvPicPr>
          <p:cNvPr descr="clock-green-128.png" id="501" name="Google Shape;501;p7"/>
          <p:cNvPicPr preferRelativeResize="0"/>
          <p:nvPr/>
        </p:nvPicPr>
        <p:blipFill>
          <a:blip r:embed="rId3">
            <a:alphaModFix/>
          </a:blip>
          <a:stretch>
            <a:fillRect/>
          </a:stretch>
        </p:blipFill>
        <p:spPr>
          <a:xfrm>
            <a:off x="460155" y="226900"/>
            <a:ext cx="466800" cy="466800"/>
          </a:xfrm>
          <a:prstGeom prst="rect">
            <a:avLst/>
          </a:prstGeom>
          <a:noFill/>
          <a:ln>
            <a:noFill/>
          </a:ln>
        </p:spPr>
      </p:pic>
      <p:sp>
        <p:nvSpPr>
          <p:cNvPr id="502" name="Google Shape;502;p7"/>
          <p:cNvSpPr/>
          <p:nvPr/>
        </p:nvSpPr>
        <p:spPr>
          <a:xfrm>
            <a:off x="8705100" y="4818200"/>
            <a:ext cx="301800" cy="301800"/>
          </a:xfrm>
          <a:prstGeom prst="ellipse">
            <a:avLst/>
          </a:prstGeom>
          <a:solidFill>
            <a:srgbClr val="B6D7A8"/>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txBox="1"/>
          <p:nvPr>
            <p:ph idx="12" type="sldNum"/>
          </p:nvPr>
        </p:nvSpPr>
        <p:spPr>
          <a:xfrm>
            <a:off x="8622600" y="4813100"/>
            <a:ext cx="466800" cy="3120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a:ea typeface="Open Sans"/>
                <a:cs typeface="Open Sans"/>
                <a:sym typeface="Open Sans"/>
              </a:defRPr>
            </a:lvl1pPr>
            <a:lvl2pPr lvl="1" rtl="0" algn="ctr">
              <a:buNone/>
              <a:defRPr sz="1200">
                <a:solidFill>
                  <a:srgbClr val="FFFFFF"/>
                </a:solidFill>
                <a:latin typeface="Open Sans"/>
                <a:ea typeface="Open Sans"/>
                <a:cs typeface="Open Sans"/>
                <a:sym typeface="Open Sans"/>
              </a:defRPr>
            </a:lvl2pPr>
            <a:lvl3pPr lvl="2" rtl="0" algn="ctr">
              <a:buNone/>
              <a:defRPr sz="1200">
                <a:solidFill>
                  <a:srgbClr val="FFFFFF"/>
                </a:solidFill>
                <a:latin typeface="Open Sans"/>
                <a:ea typeface="Open Sans"/>
                <a:cs typeface="Open Sans"/>
                <a:sym typeface="Open Sans"/>
              </a:defRPr>
            </a:lvl3pPr>
            <a:lvl4pPr lvl="3" rtl="0" algn="ctr">
              <a:buNone/>
              <a:defRPr sz="1200">
                <a:solidFill>
                  <a:srgbClr val="FFFFFF"/>
                </a:solidFill>
                <a:latin typeface="Open Sans"/>
                <a:ea typeface="Open Sans"/>
                <a:cs typeface="Open Sans"/>
                <a:sym typeface="Open Sans"/>
              </a:defRPr>
            </a:lvl4pPr>
            <a:lvl5pPr lvl="4" rtl="0" algn="ctr">
              <a:buNone/>
              <a:defRPr sz="1200">
                <a:solidFill>
                  <a:srgbClr val="FFFFFF"/>
                </a:solidFill>
                <a:latin typeface="Open Sans"/>
                <a:ea typeface="Open Sans"/>
                <a:cs typeface="Open Sans"/>
                <a:sym typeface="Open Sans"/>
              </a:defRPr>
            </a:lvl5pPr>
            <a:lvl6pPr lvl="5" rtl="0" algn="ctr">
              <a:buNone/>
              <a:defRPr sz="1200">
                <a:solidFill>
                  <a:srgbClr val="FFFFFF"/>
                </a:solidFill>
                <a:latin typeface="Open Sans"/>
                <a:ea typeface="Open Sans"/>
                <a:cs typeface="Open Sans"/>
                <a:sym typeface="Open Sans"/>
              </a:defRPr>
            </a:lvl6pPr>
            <a:lvl7pPr lvl="6" rtl="0" algn="ctr">
              <a:buNone/>
              <a:defRPr sz="1200">
                <a:solidFill>
                  <a:srgbClr val="FFFFFF"/>
                </a:solidFill>
                <a:latin typeface="Open Sans"/>
                <a:ea typeface="Open Sans"/>
                <a:cs typeface="Open Sans"/>
                <a:sym typeface="Open Sans"/>
              </a:defRPr>
            </a:lvl7pPr>
            <a:lvl8pPr lvl="7" rtl="0" algn="ctr">
              <a:buNone/>
              <a:defRPr sz="1200">
                <a:solidFill>
                  <a:srgbClr val="FFFFFF"/>
                </a:solidFill>
                <a:latin typeface="Open Sans"/>
                <a:ea typeface="Open Sans"/>
                <a:cs typeface="Open Sans"/>
                <a:sym typeface="Open Sans"/>
              </a:defRPr>
            </a:lvl8pPr>
            <a:lvl9pPr lvl="8" rtl="0" algn="ctr">
              <a:buNone/>
              <a:defRPr sz="12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4" name="Shape 504"/>
        <p:cNvGrpSpPr/>
        <p:nvPr/>
      </p:nvGrpSpPr>
      <p:grpSpPr>
        <a:xfrm>
          <a:off x="0" y="0"/>
          <a:ext cx="0" cy="0"/>
          <a:chOff x="0" y="0"/>
          <a:chExt cx="0" cy="0"/>
        </a:xfrm>
      </p:grpSpPr>
      <p:sp>
        <p:nvSpPr>
          <p:cNvPr id="505" name="Google Shape;505;p8"/>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506" name="Google Shape;506;p8"/>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07" name="Google Shape;507;p8"/>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08" name="Google Shape;508;p8"/>
          <p:cNvSpPr/>
          <p:nvPr/>
        </p:nvSpPr>
        <p:spPr>
          <a:xfrm>
            <a:off x="440275" y="742225"/>
            <a:ext cx="587700" cy="4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0" y="4786400"/>
            <a:ext cx="9144000" cy="3654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0" name="Google Shape;510;p8"/>
          <p:cNvPicPr preferRelativeResize="0"/>
          <p:nvPr/>
        </p:nvPicPr>
        <p:blipFill>
          <a:blip r:embed="rId2">
            <a:alphaModFix/>
          </a:blip>
          <a:stretch>
            <a:fillRect/>
          </a:stretch>
        </p:blipFill>
        <p:spPr>
          <a:xfrm>
            <a:off x="411475" y="4813075"/>
            <a:ext cx="1228227" cy="312050"/>
          </a:xfrm>
          <a:prstGeom prst="rect">
            <a:avLst/>
          </a:prstGeom>
          <a:noFill/>
          <a:ln>
            <a:noFill/>
          </a:ln>
        </p:spPr>
      </p:pic>
      <p:sp>
        <p:nvSpPr>
          <p:cNvPr id="511" name="Google Shape;511;p8"/>
          <p:cNvSpPr txBox="1"/>
          <p:nvPr/>
        </p:nvSpPr>
        <p:spPr>
          <a:xfrm>
            <a:off x="5661450" y="4843250"/>
            <a:ext cx="2911500" cy="25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solidFill>
                  <a:schemeClr val="lt1"/>
                </a:solidFill>
                <a:latin typeface="Open Sans"/>
                <a:ea typeface="Open Sans"/>
                <a:cs typeface="Open Sans"/>
                <a:sym typeface="Open Sans"/>
              </a:rPr>
              <a:t>Machine Learning with PySpark</a:t>
            </a:r>
            <a:endParaRPr sz="1300">
              <a:solidFill>
                <a:srgbClr val="FFFFFF"/>
              </a:solidFill>
              <a:latin typeface="Open Sans"/>
              <a:ea typeface="Open Sans"/>
              <a:cs typeface="Open Sans"/>
              <a:sym typeface="Open Sans"/>
            </a:endParaRPr>
          </a:p>
        </p:txBody>
      </p:sp>
      <p:sp>
        <p:nvSpPr>
          <p:cNvPr id="512" name="Google Shape;512;p8"/>
          <p:cNvSpPr/>
          <p:nvPr/>
        </p:nvSpPr>
        <p:spPr>
          <a:xfrm>
            <a:off x="8705100" y="4818200"/>
            <a:ext cx="301800" cy="301800"/>
          </a:xfrm>
          <a:prstGeom prst="ellipse">
            <a:avLst/>
          </a:prstGeom>
          <a:solidFill>
            <a:srgbClr val="B6D7A8"/>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txBox="1"/>
          <p:nvPr>
            <p:ph idx="12" type="sldNum"/>
          </p:nvPr>
        </p:nvSpPr>
        <p:spPr>
          <a:xfrm>
            <a:off x="8622600" y="4813100"/>
            <a:ext cx="466800" cy="3120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a:ea typeface="Open Sans"/>
                <a:cs typeface="Open Sans"/>
                <a:sym typeface="Open Sans"/>
              </a:defRPr>
            </a:lvl1pPr>
            <a:lvl2pPr lvl="1" rtl="0" algn="ctr">
              <a:buNone/>
              <a:defRPr sz="1200">
                <a:solidFill>
                  <a:srgbClr val="FFFFFF"/>
                </a:solidFill>
                <a:latin typeface="Open Sans"/>
                <a:ea typeface="Open Sans"/>
                <a:cs typeface="Open Sans"/>
                <a:sym typeface="Open Sans"/>
              </a:defRPr>
            </a:lvl2pPr>
            <a:lvl3pPr lvl="2" rtl="0" algn="ctr">
              <a:buNone/>
              <a:defRPr sz="1200">
                <a:solidFill>
                  <a:srgbClr val="FFFFFF"/>
                </a:solidFill>
                <a:latin typeface="Open Sans"/>
                <a:ea typeface="Open Sans"/>
                <a:cs typeface="Open Sans"/>
                <a:sym typeface="Open Sans"/>
              </a:defRPr>
            </a:lvl3pPr>
            <a:lvl4pPr lvl="3" rtl="0" algn="ctr">
              <a:buNone/>
              <a:defRPr sz="1200">
                <a:solidFill>
                  <a:srgbClr val="FFFFFF"/>
                </a:solidFill>
                <a:latin typeface="Open Sans"/>
                <a:ea typeface="Open Sans"/>
                <a:cs typeface="Open Sans"/>
                <a:sym typeface="Open Sans"/>
              </a:defRPr>
            </a:lvl4pPr>
            <a:lvl5pPr lvl="4" rtl="0" algn="ctr">
              <a:buNone/>
              <a:defRPr sz="1200">
                <a:solidFill>
                  <a:srgbClr val="FFFFFF"/>
                </a:solidFill>
                <a:latin typeface="Open Sans"/>
                <a:ea typeface="Open Sans"/>
                <a:cs typeface="Open Sans"/>
                <a:sym typeface="Open Sans"/>
              </a:defRPr>
            </a:lvl5pPr>
            <a:lvl6pPr lvl="5" rtl="0" algn="ctr">
              <a:buNone/>
              <a:defRPr sz="1200">
                <a:solidFill>
                  <a:srgbClr val="FFFFFF"/>
                </a:solidFill>
                <a:latin typeface="Open Sans"/>
                <a:ea typeface="Open Sans"/>
                <a:cs typeface="Open Sans"/>
                <a:sym typeface="Open Sans"/>
              </a:defRPr>
            </a:lvl6pPr>
            <a:lvl7pPr lvl="6" rtl="0" algn="ctr">
              <a:buNone/>
              <a:defRPr sz="1200">
                <a:solidFill>
                  <a:srgbClr val="FFFFFF"/>
                </a:solidFill>
                <a:latin typeface="Open Sans"/>
                <a:ea typeface="Open Sans"/>
                <a:cs typeface="Open Sans"/>
                <a:sym typeface="Open Sans"/>
              </a:defRPr>
            </a:lvl7pPr>
            <a:lvl8pPr lvl="7" rtl="0" algn="ctr">
              <a:buNone/>
              <a:defRPr sz="1200">
                <a:solidFill>
                  <a:srgbClr val="FFFFFF"/>
                </a:solidFill>
                <a:latin typeface="Open Sans"/>
                <a:ea typeface="Open Sans"/>
                <a:cs typeface="Open Sans"/>
                <a:sym typeface="Open Sans"/>
              </a:defRPr>
            </a:lvl8pPr>
            <a:lvl9pPr lvl="8" rtl="0" algn="ctr">
              <a:buNone/>
              <a:defRPr sz="12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nds-On two columns">
  <p:cSld name="TITLE_AND_TWO_COLUMNS_1">
    <p:spTree>
      <p:nvGrpSpPr>
        <p:cNvPr id="514" name="Shape 514"/>
        <p:cNvGrpSpPr/>
        <p:nvPr/>
      </p:nvGrpSpPr>
      <p:grpSpPr>
        <a:xfrm>
          <a:off x="0" y="0"/>
          <a:ext cx="0" cy="0"/>
          <a:chOff x="0" y="0"/>
          <a:chExt cx="0" cy="0"/>
        </a:xfrm>
      </p:grpSpPr>
      <p:sp>
        <p:nvSpPr>
          <p:cNvPr id="515" name="Google Shape;515;p9"/>
          <p:cNvSpPr txBox="1"/>
          <p:nvPr>
            <p:ph idx="1" type="body"/>
          </p:nvPr>
        </p:nvSpPr>
        <p:spPr>
          <a:xfrm>
            <a:off x="311700" y="920425"/>
            <a:ext cx="4251300" cy="368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16" name="Google Shape;516;p9"/>
          <p:cNvSpPr txBox="1"/>
          <p:nvPr>
            <p:ph idx="2" type="body"/>
          </p:nvPr>
        </p:nvSpPr>
        <p:spPr>
          <a:xfrm>
            <a:off x="4581000" y="920425"/>
            <a:ext cx="4251300" cy="368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17" name="Google Shape;517;p9"/>
          <p:cNvSpPr txBox="1"/>
          <p:nvPr>
            <p:ph type="title"/>
          </p:nvPr>
        </p:nvSpPr>
        <p:spPr>
          <a:xfrm>
            <a:off x="926950" y="163525"/>
            <a:ext cx="7905300" cy="619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pic>
        <p:nvPicPr>
          <p:cNvPr descr="clock-green-128.png" id="518" name="Google Shape;518;p9"/>
          <p:cNvPicPr preferRelativeResize="0"/>
          <p:nvPr/>
        </p:nvPicPr>
        <p:blipFill>
          <a:blip r:embed="rId2">
            <a:alphaModFix/>
          </a:blip>
          <a:stretch>
            <a:fillRect/>
          </a:stretch>
        </p:blipFill>
        <p:spPr>
          <a:xfrm>
            <a:off x="460155" y="226900"/>
            <a:ext cx="466800" cy="466800"/>
          </a:xfrm>
          <a:prstGeom prst="rect">
            <a:avLst/>
          </a:prstGeom>
          <a:noFill/>
          <a:ln>
            <a:noFill/>
          </a:ln>
        </p:spPr>
      </p:pic>
      <p:sp>
        <p:nvSpPr>
          <p:cNvPr id="519" name="Google Shape;519;p9"/>
          <p:cNvSpPr/>
          <p:nvPr/>
        </p:nvSpPr>
        <p:spPr>
          <a:xfrm>
            <a:off x="0" y="4786400"/>
            <a:ext cx="9144000" cy="3654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9"/>
          <p:cNvSpPr txBox="1"/>
          <p:nvPr/>
        </p:nvSpPr>
        <p:spPr>
          <a:xfrm>
            <a:off x="5661450" y="4843250"/>
            <a:ext cx="2911500" cy="25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solidFill>
                  <a:schemeClr val="lt1"/>
                </a:solidFill>
                <a:latin typeface="Open Sans"/>
                <a:ea typeface="Open Sans"/>
                <a:cs typeface="Open Sans"/>
                <a:sym typeface="Open Sans"/>
              </a:rPr>
              <a:t>Machine Learning with PySpark</a:t>
            </a:r>
            <a:endParaRPr sz="1300">
              <a:solidFill>
                <a:srgbClr val="FFFFFF"/>
              </a:solidFill>
              <a:latin typeface="Open Sans"/>
              <a:ea typeface="Open Sans"/>
              <a:cs typeface="Open Sans"/>
              <a:sym typeface="Open Sans"/>
            </a:endParaRPr>
          </a:p>
        </p:txBody>
      </p:sp>
      <p:pic>
        <p:nvPicPr>
          <p:cNvPr id="521" name="Google Shape;521;p9"/>
          <p:cNvPicPr preferRelativeResize="0"/>
          <p:nvPr/>
        </p:nvPicPr>
        <p:blipFill>
          <a:blip r:embed="rId3">
            <a:alphaModFix/>
          </a:blip>
          <a:stretch>
            <a:fillRect/>
          </a:stretch>
        </p:blipFill>
        <p:spPr>
          <a:xfrm>
            <a:off x="411475" y="4813075"/>
            <a:ext cx="1228227" cy="312050"/>
          </a:xfrm>
          <a:prstGeom prst="rect">
            <a:avLst/>
          </a:prstGeom>
          <a:noFill/>
          <a:ln>
            <a:noFill/>
          </a:ln>
        </p:spPr>
      </p:pic>
      <p:sp>
        <p:nvSpPr>
          <p:cNvPr id="522" name="Google Shape;522;p9"/>
          <p:cNvSpPr/>
          <p:nvPr/>
        </p:nvSpPr>
        <p:spPr>
          <a:xfrm>
            <a:off x="8705100" y="4818200"/>
            <a:ext cx="301800" cy="301800"/>
          </a:xfrm>
          <a:prstGeom prst="ellipse">
            <a:avLst/>
          </a:prstGeom>
          <a:solidFill>
            <a:srgbClr val="B6D7A8"/>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9"/>
          <p:cNvSpPr txBox="1"/>
          <p:nvPr>
            <p:ph idx="12" type="sldNum"/>
          </p:nvPr>
        </p:nvSpPr>
        <p:spPr>
          <a:xfrm>
            <a:off x="8622600" y="4813100"/>
            <a:ext cx="466800" cy="3120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a:ea typeface="Open Sans"/>
                <a:cs typeface="Open Sans"/>
                <a:sym typeface="Open Sans"/>
              </a:defRPr>
            </a:lvl1pPr>
            <a:lvl2pPr lvl="1" rtl="0" algn="ctr">
              <a:buNone/>
              <a:defRPr sz="1200">
                <a:solidFill>
                  <a:srgbClr val="FFFFFF"/>
                </a:solidFill>
                <a:latin typeface="Open Sans"/>
                <a:ea typeface="Open Sans"/>
                <a:cs typeface="Open Sans"/>
                <a:sym typeface="Open Sans"/>
              </a:defRPr>
            </a:lvl2pPr>
            <a:lvl3pPr lvl="2" rtl="0" algn="ctr">
              <a:buNone/>
              <a:defRPr sz="1200">
                <a:solidFill>
                  <a:srgbClr val="FFFFFF"/>
                </a:solidFill>
                <a:latin typeface="Open Sans"/>
                <a:ea typeface="Open Sans"/>
                <a:cs typeface="Open Sans"/>
                <a:sym typeface="Open Sans"/>
              </a:defRPr>
            </a:lvl3pPr>
            <a:lvl4pPr lvl="3" rtl="0" algn="ctr">
              <a:buNone/>
              <a:defRPr sz="1200">
                <a:solidFill>
                  <a:srgbClr val="FFFFFF"/>
                </a:solidFill>
                <a:latin typeface="Open Sans"/>
                <a:ea typeface="Open Sans"/>
                <a:cs typeface="Open Sans"/>
                <a:sym typeface="Open Sans"/>
              </a:defRPr>
            </a:lvl4pPr>
            <a:lvl5pPr lvl="4" rtl="0" algn="ctr">
              <a:buNone/>
              <a:defRPr sz="1200">
                <a:solidFill>
                  <a:srgbClr val="FFFFFF"/>
                </a:solidFill>
                <a:latin typeface="Open Sans"/>
                <a:ea typeface="Open Sans"/>
                <a:cs typeface="Open Sans"/>
                <a:sym typeface="Open Sans"/>
              </a:defRPr>
            </a:lvl5pPr>
            <a:lvl6pPr lvl="5" rtl="0" algn="ctr">
              <a:buNone/>
              <a:defRPr sz="1200">
                <a:solidFill>
                  <a:srgbClr val="FFFFFF"/>
                </a:solidFill>
                <a:latin typeface="Open Sans"/>
                <a:ea typeface="Open Sans"/>
                <a:cs typeface="Open Sans"/>
                <a:sym typeface="Open Sans"/>
              </a:defRPr>
            </a:lvl6pPr>
            <a:lvl7pPr lvl="6" rtl="0" algn="ctr">
              <a:buNone/>
              <a:defRPr sz="1200">
                <a:solidFill>
                  <a:srgbClr val="FFFFFF"/>
                </a:solidFill>
                <a:latin typeface="Open Sans"/>
                <a:ea typeface="Open Sans"/>
                <a:cs typeface="Open Sans"/>
                <a:sym typeface="Open Sans"/>
              </a:defRPr>
            </a:lvl7pPr>
            <a:lvl8pPr lvl="7" rtl="0" algn="ctr">
              <a:buNone/>
              <a:defRPr sz="1200">
                <a:solidFill>
                  <a:srgbClr val="FFFFFF"/>
                </a:solidFill>
                <a:latin typeface="Open Sans"/>
                <a:ea typeface="Open Sans"/>
                <a:cs typeface="Open Sans"/>
                <a:sym typeface="Open Sans"/>
              </a:defRPr>
            </a:lvl8pPr>
            <a:lvl9pPr lvl="8" rtl="0" algn="ctr">
              <a:buNone/>
              <a:defRPr sz="12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4" name="Shape 524"/>
        <p:cNvGrpSpPr/>
        <p:nvPr/>
      </p:nvGrpSpPr>
      <p:grpSpPr>
        <a:xfrm>
          <a:off x="0" y="0"/>
          <a:ext cx="0" cy="0"/>
          <a:chOff x="0" y="0"/>
          <a:chExt cx="0" cy="0"/>
        </a:xfrm>
      </p:grpSpPr>
      <p:sp>
        <p:nvSpPr>
          <p:cNvPr id="525" name="Google Shape;525;p10"/>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526" name="Google Shape;526;p10"/>
          <p:cNvSpPr/>
          <p:nvPr/>
        </p:nvSpPr>
        <p:spPr>
          <a:xfrm>
            <a:off x="440275" y="742225"/>
            <a:ext cx="587700" cy="4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0"/>
          <p:cNvSpPr/>
          <p:nvPr/>
        </p:nvSpPr>
        <p:spPr>
          <a:xfrm>
            <a:off x="0" y="4786400"/>
            <a:ext cx="9144000" cy="3654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8" name="Google Shape;528;p10"/>
          <p:cNvPicPr preferRelativeResize="0"/>
          <p:nvPr/>
        </p:nvPicPr>
        <p:blipFill>
          <a:blip r:embed="rId2">
            <a:alphaModFix/>
          </a:blip>
          <a:stretch>
            <a:fillRect/>
          </a:stretch>
        </p:blipFill>
        <p:spPr>
          <a:xfrm>
            <a:off x="411475" y="4813075"/>
            <a:ext cx="1228227" cy="312050"/>
          </a:xfrm>
          <a:prstGeom prst="rect">
            <a:avLst/>
          </a:prstGeom>
          <a:noFill/>
          <a:ln>
            <a:noFill/>
          </a:ln>
        </p:spPr>
      </p:pic>
      <p:sp>
        <p:nvSpPr>
          <p:cNvPr id="529" name="Google Shape;529;p10"/>
          <p:cNvSpPr txBox="1"/>
          <p:nvPr/>
        </p:nvSpPr>
        <p:spPr>
          <a:xfrm>
            <a:off x="5661450" y="4843250"/>
            <a:ext cx="2911500" cy="25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solidFill>
                  <a:schemeClr val="lt1"/>
                </a:solidFill>
                <a:latin typeface="Open Sans"/>
                <a:ea typeface="Open Sans"/>
                <a:cs typeface="Open Sans"/>
                <a:sym typeface="Open Sans"/>
              </a:rPr>
              <a:t>Machine Learning with PySpark</a:t>
            </a:r>
            <a:endParaRPr sz="1300">
              <a:solidFill>
                <a:srgbClr val="FFFFFF"/>
              </a:solidFill>
              <a:latin typeface="Open Sans"/>
              <a:ea typeface="Open Sans"/>
              <a:cs typeface="Open Sans"/>
              <a:sym typeface="Open Sans"/>
            </a:endParaRPr>
          </a:p>
        </p:txBody>
      </p:sp>
      <p:sp>
        <p:nvSpPr>
          <p:cNvPr id="530" name="Google Shape;530;p10"/>
          <p:cNvSpPr/>
          <p:nvPr/>
        </p:nvSpPr>
        <p:spPr>
          <a:xfrm>
            <a:off x="8705100" y="4818200"/>
            <a:ext cx="301800" cy="301800"/>
          </a:xfrm>
          <a:prstGeom prst="ellipse">
            <a:avLst/>
          </a:prstGeom>
          <a:solidFill>
            <a:srgbClr val="B6D7A8"/>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txBox="1"/>
          <p:nvPr>
            <p:ph idx="12" type="sldNum"/>
          </p:nvPr>
        </p:nvSpPr>
        <p:spPr>
          <a:xfrm>
            <a:off x="8622600" y="4813100"/>
            <a:ext cx="466800" cy="3120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a:ea typeface="Open Sans"/>
                <a:cs typeface="Open Sans"/>
                <a:sym typeface="Open Sans"/>
              </a:defRPr>
            </a:lvl1pPr>
            <a:lvl2pPr lvl="1" rtl="0" algn="ctr">
              <a:buNone/>
              <a:defRPr sz="1200">
                <a:solidFill>
                  <a:srgbClr val="FFFFFF"/>
                </a:solidFill>
                <a:latin typeface="Open Sans"/>
                <a:ea typeface="Open Sans"/>
                <a:cs typeface="Open Sans"/>
                <a:sym typeface="Open Sans"/>
              </a:defRPr>
            </a:lvl2pPr>
            <a:lvl3pPr lvl="2" rtl="0" algn="ctr">
              <a:buNone/>
              <a:defRPr sz="1200">
                <a:solidFill>
                  <a:srgbClr val="FFFFFF"/>
                </a:solidFill>
                <a:latin typeface="Open Sans"/>
                <a:ea typeface="Open Sans"/>
                <a:cs typeface="Open Sans"/>
                <a:sym typeface="Open Sans"/>
              </a:defRPr>
            </a:lvl3pPr>
            <a:lvl4pPr lvl="3" rtl="0" algn="ctr">
              <a:buNone/>
              <a:defRPr sz="1200">
                <a:solidFill>
                  <a:srgbClr val="FFFFFF"/>
                </a:solidFill>
                <a:latin typeface="Open Sans"/>
                <a:ea typeface="Open Sans"/>
                <a:cs typeface="Open Sans"/>
                <a:sym typeface="Open Sans"/>
              </a:defRPr>
            </a:lvl4pPr>
            <a:lvl5pPr lvl="4" rtl="0" algn="ctr">
              <a:buNone/>
              <a:defRPr sz="1200">
                <a:solidFill>
                  <a:srgbClr val="FFFFFF"/>
                </a:solidFill>
                <a:latin typeface="Open Sans"/>
                <a:ea typeface="Open Sans"/>
                <a:cs typeface="Open Sans"/>
                <a:sym typeface="Open Sans"/>
              </a:defRPr>
            </a:lvl5pPr>
            <a:lvl6pPr lvl="5" rtl="0" algn="ctr">
              <a:buNone/>
              <a:defRPr sz="1200">
                <a:solidFill>
                  <a:srgbClr val="FFFFFF"/>
                </a:solidFill>
                <a:latin typeface="Open Sans"/>
                <a:ea typeface="Open Sans"/>
                <a:cs typeface="Open Sans"/>
                <a:sym typeface="Open Sans"/>
              </a:defRPr>
            </a:lvl6pPr>
            <a:lvl7pPr lvl="6" rtl="0" algn="ctr">
              <a:buNone/>
              <a:defRPr sz="1200">
                <a:solidFill>
                  <a:srgbClr val="FFFFFF"/>
                </a:solidFill>
                <a:latin typeface="Open Sans"/>
                <a:ea typeface="Open Sans"/>
                <a:cs typeface="Open Sans"/>
                <a:sym typeface="Open Sans"/>
              </a:defRPr>
            </a:lvl7pPr>
            <a:lvl8pPr lvl="7" rtl="0" algn="ctr">
              <a:buNone/>
              <a:defRPr sz="1200">
                <a:solidFill>
                  <a:srgbClr val="FFFFFF"/>
                </a:solidFill>
                <a:latin typeface="Open Sans"/>
                <a:ea typeface="Open Sans"/>
                <a:cs typeface="Open Sans"/>
                <a:sym typeface="Open Sans"/>
              </a:defRPr>
            </a:lvl8pPr>
            <a:lvl9pPr lvl="8" rtl="0" algn="ctr">
              <a:buNone/>
              <a:defRPr sz="12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163525"/>
            <a:ext cx="8520600" cy="619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0B5394"/>
              </a:buClr>
              <a:buSzPts val="3600"/>
              <a:buFont typeface="Economica"/>
              <a:buNone/>
              <a:defRPr sz="3600">
                <a:solidFill>
                  <a:srgbClr val="0B5394"/>
                </a:solidFill>
                <a:latin typeface="Economica"/>
                <a:ea typeface="Economica"/>
                <a:cs typeface="Economica"/>
                <a:sym typeface="Economica"/>
              </a:defRPr>
            </a:lvl1pPr>
            <a:lvl2pPr lvl="1">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2pPr>
            <a:lvl3pPr lvl="2">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3pPr>
            <a:lvl4pPr lvl="3">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4pPr>
            <a:lvl5pPr lvl="4">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5pPr>
            <a:lvl6pPr lvl="5">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6pPr>
            <a:lvl7pPr lvl="6">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7pPr>
            <a:lvl8pPr lvl="7">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8pPr>
            <a:lvl9pPr lvl="8">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900900"/>
            <a:ext cx="8520600" cy="36783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spark.apache.org/docs/latest/ml-guid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22.png"/><Relationship Id="rId5"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hyperlink" Target="https://spark.apache.org/docs/latest/ml-guid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14.png"/><Relationship Id="rId7" Type="http://schemas.openxmlformats.org/officeDocument/2006/relationships/image" Target="../media/image21.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12"/>
          <p:cNvSpPr txBox="1"/>
          <p:nvPr>
            <p:ph type="ctrTitle"/>
          </p:nvPr>
        </p:nvSpPr>
        <p:spPr>
          <a:xfrm>
            <a:off x="4521413" y="2074400"/>
            <a:ext cx="4074600" cy="153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Machine Learning </a:t>
            </a:r>
            <a:endParaRPr/>
          </a:p>
          <a:p>
            <a:pPr indent="0" lvl="0" marL="0" rtl="0" algn="r">
              <a:spcBef>
                <a:spcPts val="0"/>
              </a:spcBef>
              <a:spcAft>
                <a:spcPts val="0"/>
              </a:spcAft>
              <a:buNone/>
            </a:pPr>
            <a:r>
              <a:rPr lang="en" sz="3500"/>
              <a:t>with PySpark</a:t>
            </a:r>
            <a:endParaRPr sz="3500"/>
          </a:p>
        </p:txBody>
      </p:sp>
      <p:sp>
        <p:nvSpPr>
          <p:cNvPr id="539" name="Google Shape;539;p12"/>
          <p:cNvSpPr txBox="1"/>
          <p:nvPr>
            <p:ph idx="1" type="subTitle"/>
          </p:nvPr>
        </p:nvSpPr>
        <p:spPr>
          <a:xfrm>
            <a:off x="5541525" y="4119730"/>
            <a:ext cx="3054600" cy="701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Big Data AI Engineer Training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21"/>
          <p:cNvSpPr txBox="1"/>
          <p:nvPr>
            <p:ph type="title"/>
          </p:nvPr>
        </p:nvSpPr>
        <p:spPr>
          <a:xfrm>
            <a:off x="1050150" y="2232966"/>
            <a:ext cx="7422300" cy="6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Sekilas Spark MlLib</a:t>
            </a:r>
            <a:endParaRPr/>
          </a:p>
        </p:txBody>
      </p:sp>
      <p:sp>
        <p:nvSpPr>
          <p:cNvPr id="658" name="Google Shape;658;p21"/>
          <p:cNvSpPr txBox="1"/>
          <p:nvPr>
            <p:ph idx="2" type="title"/>
          </p:nvPr>
        </p:nvSpPr>
        <p:spPr>
          <a:xfrm>
            <a:off x="1050150" y="1861084"/>
            <a:ext cx="7422300" cy="4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Chapter 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22"/>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4" name="Google Shape;664;p22"/>
          <p:cNvSpPr txBox="1"/>
          <p:nvPr>
            <p:ph idx="1" type="body"/>
          </p:nvPr>
        </p:nvSpPr>
        <p:spPr>
          <a:xfrm>
            <a:off x="311700" y="900900"/>
            <a:ext cx="7639800" cy="367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MLlib adalah pustaka machine learning Spark</a:t>
            </a:r>
            <a:endParaRPr sz="1300"/>
          </a:p>
          <a:p>
            <a:pPr indent="-311150" lvl="0" marL="457200" rtl="0" algn="l">
              <a:spcBef>
                <a:spcPts val="1000"/>
              </a:spcBef>
              <a:spcAft>
                <a:spcPts val="0"/>
              </a:spcAft>
              <a:buSzPts val="1300"/>
              <a:buChar char="■"/>
            </a:pPr>
            <a:r>
              <a:rPr lang="en" sz="1300"/>
              <a:t>MLlib Menyediakan:</a:t>
            </a:r>
            <a:endParaRPr sz="1300"/>
          </a:p>
          <a:p>
            <a:pPr indent="-311150" lvl="1" marL="914400" rtl="0" algn="l">
              <a:spcBef>
                <a:spcPts val="1000"/>
              </a:spcBef>
              <a:spcAft>
                <a:spcPts val="0"/>
              </a:spcAft>
              <a:buSzPts val="1300"/>
              <a:buChar char="●"/>
            </a:pPr>
            <a:r>
              <a:rPr b="1" lang="en" sz="1300"/>
              <a:t>Algorithms</a:t>
            </a:r>
            <a:r>
              <a:rPr lang="en" sz="1300"/>
              <a:t>: algoritma yang banyak digunakan : klasifikasi, regresi, klastering, dan filtering kolaboratif</a:t>
            </a:r>
            <a:endParaRPr sz="1300"/>
          </a:p>
          <a:p>
            <a:pPr indent="-311150" lvl="1" marL="914400" rtl="0" algn="l">
              <a:spcBef>
                <a:spcPts val="0"/>
              </a:spcBef>
              <a:spcAft>
                <a:spcPts val="0"/>
              </a:spcAft>
              <a:buSzPts val="1300"/>
              <a:buChar char="●"/>
            </a:pPr>
            <a:r>
              <a:rPr b="1" lang="en" sz="1300"/>
              <a:t>Featurization</a:t>
            </a:r>
            <a:r>
              <a:rPr lang="en" sz="1300"/>
              <a:t>: feature extraction &amp; </a:t>
            </a:r>
            <a:r>
              <a:rPr lang="en" sz="1300"/>
              <a:t>selection</a:t>
            </a:r>
            <a:r>
              <a:rPr lang="en" sz="1300"/>
              <a:t>, transformation, dimensionality reduction</a:t>
            </a:r>
            <a:endParaRPr sz="1300"/>
          </a:p>
          <a:p>
            <a:pPr indent="-311150" lvl="1" marL="914400" rtl="0" algn="l">
              <a:spcBef>
                <a:spcPts val="0"/>
              </a:spcBef>
              <a:spcAft>
                <a:spcPts val="0"/>
              </a:spcAft>
              <a:buSzPts val="1300"/>
              <a:buChar char="●"/>
            </a:pPr>
            <a:r>
              <a:rPr b="1" lang="en" sz="1300"/>
              <a:t>Pipelines</a:t>
            </a:r>
            <a:r>
              <a:rPr lang="en" sz="1300"/>
              <a:t>: tools untuk membuat, mengevaluasi, dan melakukan tuning Pipelines </a:t>
            </a:r>
            <a:endParaRPr sz="1300"/>
          </a:p>
          <a:p>
            <a:pPr indent="-311150" lvl="1" marL="914400" rtl="0" algn="l">
              <a:spcBef>
                <a:spcPts val="0"/>
              </a:spcBef>
              <a:spcAft>
                <a:spcPts val="0"/>
              </a:spcAft>
              <a:buSzPts val="1300"/>
              <a:buChar char="●"/>
            </a:pPr>
            <a:r>
              <a:rPr b="1" lang="en" sz="1300"/>
              <a:t>Persistence</a:t>
            </a:r>
            <a:r>
              <a:rPr lang="en" sz="1300"/>
              <a:t>: menyimpan algoritma, models, dan pipelines</a:t>
            </a:r>
            <a:endParaRPr sz="1300"/>
          </a:p>
          <a:p>
            <a:pPr indent="-311150" lvl="1" marL="914400" rtl="0" algn="l">
              <a:spcBef>
                <a:spcPts val="0"/>
              </a:spcBef>
              <a:spcAft>
                <a:spcPts val="0"/>
              </a:spcAft>
              <a:buSzPts val="1300"/>
              <a:buChar char="●"/>
            </a:pPr>
            <a:r>
              <a:rPr b="1" lang="en" sz="1300"/>
              <a:t>Utilities</a:t>
            </a:r>
            <a:r>
              <a:rPr lang="en" sz="1300"/>
              <a:t>: aljabar linier, statistik, pengolahan data, dll.</a:t>
            </a:r>
            <a:endParaRPr sz="1300"/>
          </a:p>
          <a:p>
            <a:pPr indent="-311150" lvl="0" marL="457200" rtl="0" algn="l">
              <a:spcBef>
                <a:spcPts val="1000"/>
              </a:spcBef>
              <a:spcAft>
                <a:spcPts val="0"/>
              </a:spcAft>
              <a:buSzPts val="1300"/>
              <a:buChar char="■"/>
            </a:pPr>
            <a:r>
              <a:rPr lang="en" sz="1300"/>
              <a:t>Mulai Spark 2.0 MlLib menggunakan DataFrame API</a:t>
            </a:r>
            <a:endParaRPr sz="1300"/>
          </a:p>
          <a:p>
            <a:pPr indent="-311150" lvl="0" marL="457200" rtl="0" algn="l">
              <a:spcBef>
                <a:spcPts val="1000"/>
              </a:spcBef>
              <a:spcAft>
                <a:spcPts val="0"/>
              </a:spcAft>
              <a:buSzPts val="1300"/>
              <a:buChar char="■"/>
            </a:pPr>
            <a:r>
              <a:rPr lang="en" sz="1300"/>
              <a:t>Dokumentasi MLlib dapat dilihat di  </a:t>
            </a:r>
            <a:r>
              <a:rPr lang="en" sz="1300" u="sng">
                <a:solidFill>
                  <a:schemeClr val="hlink"/>
                </a:solidFill>
                <a:hlinkClick r:id="rId3"/>
              </a:rPr>
              <a:t>https://spark.apache.org/docs/latest/ml-guide.html</a:t>
            </a:r>
            <a:r>
              <a:rPr lang="en" sz="1300"/>
              <a:t> </a:t>
            </a:r>
            <a:endParaRPr sz="1300"/>
          </a:p>
          <a:p>
            <a:pPr indent="0" lvl="0" marL="0" rtl="0" algn="l">
              <a:spcBef>
                <a:spcPts val="1000"/>
              </a:spcBef>
              <a:spcAft>
                <a:spcPts val="1600"/>
              </a:spcAft>
              <a:buNone/>
            </a:pPr>
            <a:r>
              <a:t/>
            </a:r>
            <a:endParaRPr sz="1300"/>
          </a:p>
        </p:txBody>
      </p:sp>
      <p:sp>
        <p:nvSpPr>
          <p:cNvPr id="665" name="Google Shape;665;p22"/>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23"/>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Learning Pipelines</a:t>
            </a:r>
            <a:endParaRPr/>
          </a:p>
        </p:txBody>
      </p:sp>
      <p:sp>
        <p:nvSpPr>
          <p:cNvPr id="671" name="Google Shape;671;p23"/>
          <p:cNvSpPr txBox="1"/>
          <p:nvPr>
            <p:ph idx="1" type="body"/>
          </p:nvPr>
        </p:nvSpPr>
        <p:spPr>
          <a:xfrm>
            <a:off x="311700" y="900900"/>
            <a:ext cx="5146800" cy="367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MLlib menstandarisasi API, memudahkan untuk menggabungkan berbagai algoritma dalam sebuah workflow/pipeline </a:t>
            </a:r>
            <a:endParaRPr sz="1400"/>
          </a:p>
          <a:p>
            <a:pPr indent="-317500" lvl="0" marL="457200" rtl="0" algn="l">
              <a:spcBef>
                <a:spcPts val="1000"/>
              </a:spcBef>
              <a:spcAft>
                <a:spcPts val="0"/>
              </a:spcAft>
              <a:buSzPts val="1400"/>
              <a:buChar char="■"/>
            </a:pPr>
            <a:r>
              <a:rPr lang="en" sz="1400"/>
              <a:t>Komponen utama MlLib Pipeline :</a:t>
            </a:r>
            <a:endParaRPr sz="1400"/>
          </a:p>
          <a:p>
            <a:pPr indent="-311150" lvl="1" marL="914400" rtl="0" algn="l">
              <a:spcBef>
                <a:spcPts val="1000"/>
              </a:spcBef>
              <a:spcAft>
                <a:spcPts val="0"/>
              </a:spcAft>
              <a:buSzPts val="1300"/>
              <a:buChar char="●"/>
            </a:pPr>
            <a:r>
              <a:rPr b="1" lang="en" sz="1300"/>
              <a:t>Transformer</a:t>
            </a:r>
            <a:r>
              <a:rPr lang="en" sz="1300"/>
              <a:t>: algoritma yang mentransformasi sebuah </a:t>
            </a:r>
            <a:r>
              <a:rPr i="1" lang="en" sz="1300"/>
              <a:t>DataFrame</a:t>
            </a:r>
            <a:r>
              <a:rPr lang="en" sz="1300"/>
              <a:t> menjadi </a:t>
            </a:r>
            <a:r>
              <a:rPr i="1" lang="en" sz="1300"/>
              <a:t>DataFrame</a:t>
            </a:r>
            <a:r>
              <a:rPr lang="en" sz="1300"/>
              <a:t> yang lain</a:t>
            </a:r>
            <a:endParaRPr sz="1300"/>
          </a:p>
          <a:p>
            <a:pPr indent="-311150" lvl="1" marL="914400" rtl="0" algn="l">
              <a:spcBef>
                <a:spcPts val="0"/>
              </a:spcBef>
              <a:spcAft>
                <a:spcPts val="0"/>
              </a:spcAft>
              <a:buSzPts val="1300"/>
              <a:buChar char="●"/>
            </a:pPr>
            <a:r>
              <a:rPr b="1" lang="en" sz="1300"/>
              <a:t>Estimator</a:t>
            </a:r>
            <a:r>
              <a:rPr lang="en" sz="1300"/>
              <a:t>: algoritma yang melakukan </a:t>
            </a:r>
            <a:r>
              <a:rPr b="1" lang="en" sz="1300"/>
              <a:t>fitting</a:t>
            </a:r>
            <a:r>
              <a:rPr lang="en" sz="1300"/>
              <a:t> sebuah </a:t>
            </a:r>
            <a:r>
              <a:rPr i="1" lang="en" sz="1300"/>
              <a:t>DataFrame</a:t>
            </a:r>
            <a:r>
              <a:rPr lang="en" sz="1300"/>
              <a:t>, untuk menghasilkan </a:t>
            </a:r>
            <a:r>
              <a:rPr i="1" lang="en" sz="1300"/>
              <a:t>Transformer</a:t>
            </a:r>
            <a:endParaRPr i="1" sz="1300"/>
          </a:p>
          <a:p>
            <a:pPr indent="-317500" lvl="0" marL="457200" rtl="0" algn="l">
              <a:spcBef>
                <a:spcPts val="1000"/>
              </a:spcBef>
              <a:spcAft>
                <a:spcPts val="1000"/>
              </a:spcAft>
              <a:buSzPts val="1400"/>
              <a:buChar char="■"/>
            </a:pPr>
            <a:r>
              <a:rPr b="1" lang="en" sz="1400"/>
              <a:t>Pipeline </a:t>
            </a:r>
            <a:r>
              <a:rPr lang="en" sz="1400"/>
              <a:t>merangkai beberapa Transformer dan Estimator untuk membentuk sebuah workflow </a:t>
            </a:r>
            <a:endParaRPr sz="1400"/>
          </a:p>
        </p:txBody>
      </p:sp>
      <p:sp>
        <p:nvSpPr>
          <p:cNvPr id="672" name="Google Shape;672;p23"/>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73" name="Google Shape;673;p23"/>
          <p:cNvSpPr/>
          <p:nvPr/>
        </p:nvSpPr>
        <p:spPr>
          <a:xfrm>
            <a:off x="6849000" y="1515300"/>
            <a:ext cx="1007100" cy="661500"/>
          </a:xfrm>
          <a:prstGeom prst="roundRect">
            <a:avLst>
              <a:gd fmla="val 16667" name="adj"/>
            </a:avLst>
          </a:prstGeom>
          <a:solidFill>
            <a:srgbClr val="6AA84F"/>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Lato"/>
                <a:ea typeface="Lato"/>
                <a:cs typeface="Lato"/>
                <a:sym typeface="Lato"/>
              </a:rPr>
              <a:t>Transformer</a:t>
            </a:r>
            <a:endParaRPr b="1" sz="100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i="1" lang="en" sz="1000">
                <a:solidFill>
                  <a:srgbClr val="FFFFFF"/>
                </a:solidFill>
                <a:latin typeface="Lato"/>
                <a:ea typeface="Lato"/>
                <a:cs typeface="Lato"/>
                <a:sym typeface="Lato"/>
              </a:rPr>
              <a:t>transform()</a:t>
            </a:r>
            <a:endParaRPr i="1" sz="1000">
              <a:solidFill>
                <a:srgbClr val="FFFFFF"/>
              </a:solidFill>
              <a:latin typeface="Lato"/>
              <a:ea typeface="Lato"/>
              <a:cs typeface="Lato"/>
              <a:sym typeface="Lato"/>
            </a:endParaRPr>
          </a:p>
        </p:txBody>
      </p:sp>
      <p:sp>
        <p:nvSpPr>
          <p:cNvPr id="674" name="Google Shape;674;p23"/>
          <p:cNvSpPr/>
          <p:nvPr/>
        </p:nvSpPr>
        <p:spPr>
          <a:xfrm rot="-5400000">
            <a:off x="5848350" y="1645650"/>
            <a:ext cx="1134300" cy="400800"/>
          </a:xfrm>
          <a:prstGeom prst="rect">
            <a:avLst/>
          </a:prstGeom>
          <a:solidFill>
            <a:srgbClr val="9FC5E8"/>
          </a:solid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Lato"/>
                <a:ea typeface="Lato"/>
                <a:cs typeface="Lato"/>
                <a:sym typeface="Lato"/>
              </a:rPr>
              <a:t>DataFrame</a:t>
            </a:r>
            <a:endParaRPr b="1" sz="1000">
              <a:solidFill>
                <a:srgbClr val="FFFFFF"/>
              </a:solidFill>
              <a:latin typeface="Lato"/>
              <a:ea typeface="Lato"/>
              <a:cs typeface="Lato"/>
              <a:sym typeface="Lato"/>
            </a:endParaRPr>
          </a:p>
        </p:txBody>
      </p:sp>
      <p:sp>
        <p:nvSpPr>
          <p:cNvPr id="675" name="Google Shape;675;p23"/>
          <p:cNvSpPr/>
          <p:nvPr/>
        </p:nvSpPr>
        <p:spPr>
          <a:xfrm>
            <a:off x="6846625" y="3000325"/>
            <a:ext cx="1007100" cy="661500"/>
          </a:xfrm>
          <a:prstGeom prst="roundRect">
            <a:avLst>
              <a:gd fmla="val 16667" name="adj"/>
            </a:avLst>
          </a:prstGeom>
          <a:solidFill>
            <a:srgbClr val="F07B02"/>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Lato"/>
                <a:ea typeface="Lato"/>
                <a:cs typeface="Lato"/>
                <a:sym typeface="Lato"/>
              </a:rPr>
              <a:t>Estimator</a:t>
            </a:r>
            <a:endParaRPr b="1" sz="100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i="1" lang="en" sz="1000">
                <a:solidFill>
                  <a:srgbClr val="FFFFFF"/>
                </a:solidFill>
                <a:latin typeface="Lato"/>
                <a:ea typeface="Lato"/>
                <a:cs typeface="Lato"/>
                <a:sym typeface="Lato"/>
              </a:rPr>
              <a:t>fit()</a:t>
            </a:r>
            <a:endParaRPr i="1" sz="1000">
              <a:solidFill>
                <a:srgbClr val="FFFFFF"/>
              </a:solidFill>
              <a:latin typeface="Lato"/>
              <a:ea typeface="Lato"/>
              <a:cs typeface="Lato"/>
              <a:sym typeface="Lato"/>
            </a:endParaRPr>
          </a:p>
        </p:txBody>
      </p:sp>
      <p:cxnSp>
        <p:nvCxnSpPr>
          <p:cNvPr id="676" name="Google Shape;676;p23"/>
          <p:cNvCxnSpPr>
            <a:stCxn id="674" idx="2"/>
            <a:endCxn id="673" idx="1"/>
          </p:cNvCxnSpPr>
          <p:nvPr/>
        </p:nvCxnSpPr>
        <p:spPr>
          <a:xfrm>
            <a:off x="6615900" y="1846050"/>
            <a:ext cx="233100" cy="0"/>
          </a:xfrm>
          <a:prstGeom prst="straightConnector1">
            <a:avLst/>
          </a:prstGeom>
          <a:noFill/>
          <a:ln cap="flat" cmpd="sng" w="19050">
            <a:solidFill>
              <a:srgbClr val="999999"/>
            </a:solidFill>
            <a:prstDash val="solid"/>
            <a:round/>
            <a:headEnd len="med" w="med" type="none"/>
            <a:tailEnd len="med" w="med" type="triangle"/>
          </a:ln>
        </p:spPr>
      </p:cxnSp>
      <p:cxnSp>
        <p:nvCxnSpPr>
          <p:cNvPr id="677" name="Google Shape;677;p23"/>
          <p:cNvCxnSpPr>
            <a:stCxn id="673" idx="3"/>
            <a:endCxn id="678" idx="0"/>
          </p:cNvCxnSpPr>
          <p:nvPr/>
        </p:nvCxnSpPr>
        <p:spPr>
          <a:xfrm>
            <a:off x="7856100" y="1846050"/>
            <a:ext cx="233100" cy="0"/>
          </a:xfrm>
          <a:prstGeom prst="straightConnector1">
            <a:avLst/>
          </a:prstGeom>
          <a:noFill/>
          <a:ln cap="flat" cmpd="sng" w="19050">
            <a:solidFill>
              <a:srgbClr val="999999"/>
            </a:solidFill>
            <a:prstDash val="solid"/>
            <a:round/>
            <a:headEnd len="med" w="med" type="none"/>
            <a:tailEnd len="med" w="med" type="triangle"/>
          </a:ln>
        </p:spPr>
      </p:cxnSp>
      <p:cxnSp>
        <p:nvCxnSpPr>
          <p:cNvPr id="679" name="Google Shape;679;p23"/>
          <p:cNvCxnSpPr>
            <a:stCxn id="680" idx="2"/>
            <a:endCxn id="675" idx="1"/>
          </p:cNvCxnSpPr>
          <p:nvPr/>
        </p:nvCxnSpPr>
        <p:spPr>
          <a:xfrm>
            <a:off x="6615900" y="3331075"/>
            <a:ext cx="230700" cy="0"/>
          </a:xfrm>
          <a:prstGeom prst="straightConnector1">
            <a:avLst/>
          </a:prstGeom>
          <a:noFill/>
          <a:ln cap="flat" cmpd="sng" w="19050">
            <a:solidFill>
              <a:srgbClr val="999999"/>
            </a:solidFill>
            <a:prstDash val="solid"/>
            <a:round/>
            <a:headEnd len="med" w="med" type="none"/>
            <a:tailEnd len="med" w="med" type="triangle"/>
          </a:ln>
        </p:spPr>
      </p:cxnSp>
      <p:cxnSp>
        <p:nvCxnSpPr>
          <p:cNvPr id="681" name="Google Shape;681;p23"/>
          <p:cNvCxnSpPr>
            <a:stCxn id="675" idx="3"/>
            <a:endCxn id="682" idx="0"/>
          </p:cNvCxnSpPr>
          <p:nvPr/>
        </p:nvCxnSpPr>
        <p:spPr>
          <a:xfrm>
            <a:off x="7853725" y="3331075"/>
            <a:ext cx="230700" cy="0"/>
          </a:xfrm>
          <a:prstGeom prst="straightConnector1">
            <a:avLst/>
          </a:prstGeom>
          <a:noFill/>
          <a:ln cap="flat" cmpd="sng" w="19050">
            <a:solidFill>
              <a:srgbClr val="999999"/>
            </a:solidFill>
            <a:prstDash val="solid"/>
            <a:round/>
            <a:headEnd len="med" w="med" type="none"/>
            <a:tailEnd len="med" w="med" type="triangle"/>
          </a:ln>
        </p:spPr>
      </p:cxnSp>
      <p:sp>
        <p:nvSpPr>
          <p:cNvPr id="678" name="Google Shape;678;p23"/>
          <p:cNvSpPr/>
          <p:nvPr/>
        </p:nvSpPr>
        <p:spPr>
          <a:xfrm rot="-5400000">
            <a:off x="7722450" y="1645650"/>
            <a:ext cx="1134300" cy="400800"/>
          </a:xfrm>
          <a:prstGeom prst="rect">
            <a:avLst/>
          </a:prstGeom>
          <a:solidFill>
            <a:srgbClr val="9FC5E8"/>
          </a:solid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Lato"/>
                <a:ea typeface="Lato"/>
                <a:cs typeface="Lato"/>
                <a:sym typeface="Lato"/>
              </a:rPr>
              <a:t>DataFrame</a:t>
            </a:r>
            <a:endParaRPr b="1" sz="1000">
              <a:solidFill>
                <a:srgbClr val="FFFFFF"/>
              </a:solidFill>
              <a:latin typeface="Lato"/>
              <a:ea typeface="Lato"/>
              <a:cs typeface="Lato"/>
              <a:sym typeface="Lato"/>
            </a:endParaRPr>
          </a:p>
        </p:txBody>
      </p:sp>
      <p:sp>
        <p:nvSpPr>
          <p:cNvPr id="680" name="Google Shape;680;p23"/>
          <p:cNvSpPr/>
          <p:nvPr/>
        </p:nvSpPr>
        <p:spPr>
          <a:xfrm rot="-5400000">
            <a:off x="5848350" y="3130675"/>
            <a:ext cx="1134300" cy="400800"/>
          </a:xfrm>
          <a:prstGeom prst="rect">
            <a:avLst/>
          </a:prstGeom>
          <a:solidFill>
            <a:srgbClr val="9FC5E8"/>
          </a:solid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Lato"/>
                <a:ea typeface="Lato"/>
                <a:cs typeface="Lato"/>
                <a:sym typeface="Lato"/>
              </a:rPr>
              <a:t>DataFrame</a:t>
            </a:r>
            <a:endParaRPr b="1" sz="1000">
              <a:solidFill>
                <a:srgbClr val="FFFFFF"/>
              </a:solidFill>
              <a:latin typeface="Lato"/>
              <a:ea typeface="Lato"/>
              <a:cs typeface="Lato"/>
              <a:sym typeface="Lato"/>
            </a:endParaRPr>
          </a:p>
        </p:txBody>
      </p:sp>
      <p:sp>
        <p:nvSpPr>
          <p:cNvPr id="682" name="Google Shape;682;p23"/>
          <p:cNvSpPr/>
          <p:nvPr/>
        </p:nvSpPr>
        <p:spPr>
          <a:xfrm rot="-5400000">
            <a:off x="7755050" y="3093325"/>
            <a:ext cx="1134300" cy="475500"/>
          </a:xfrm>
          <a:prstGeom prst="roundRect">
            <a:avLst>
              <a:gd fmla="val 16667" name="adj"/>
            </a:avLst>
          </a:prstGeom>
          <a:solidFill>
            <a:srgbClr val="6AA84F"/>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Lato"/>
                <a:ea typeface="Lato"/>
                <a:cs typeface="Lato"/>
                <a:sym typeface="Lato"/>
              </a:rPr>
              <a:t>Transformer</a:t>
            </a:r>
            <a:endParaRPr b="1" sz="1000">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24"/>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Representation (</a:t>
            </a:r>
            <a:r>
              <a:rPr lang="en" sz="3000"/>
              <a:t>i.e. Feature Preprocessing</a:t>
            </a:r>
            <a:r>
              <a:rPr lang="en"/>
              <a:t>)</a:t>
            </a:r>
            <a:endParaRPr/>
          </a:p>
        </p:txBody>
      </p:sp>
      <p:sp>
        <p:nvSpPr>
          <p:cNvPr id="688" name="Google Shape;688;p24"/>
          <p:cNvSpPr txBox="1"/>
          <p:nvPr>
            <p:ph idx="1" type="body"/>
          </p:nvPr>
        </p:nvSpPr>
        <p:spPr>
          <a:xfrm>
            <a:off x="311700" y="900900"/>
            <a:ext cx="5093700" cy="3678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400"/>
              <a:t>Model machine learning memerlukan input dan menghasilkan output numerik</a:t>
            </a:r>
            <a:endParaRPr sz="1400"/>
          </a:p>
          <a:p>
            <a:pPr indent="-323850" lvl="0" marL="457200" rtl="0" algn="l">
              <a:spcBef>
                <a:spcPts val="1000"/>
              </a:spcBef>
              <a:spcAft>
                <a:spcPts val="0"/>
              </a:spcAft>
              <a:buSzPts val="1500"/>
              <a:buChar char="■"/>
            </a:pPr>
            <a:r>
              <a:rPr lang="en" sz="1400"/>
              <a:t>Data kategorik harus di-encode menjadi angka sebelum dimasukkan ke dalam model</a:t>
            </a:r>
            <a:endParaRPr sz="1400"/>
          </a:p>
          <a:p>
            <a:pPr indent="-317500" lvl="0" marL="457200" rtl="0" algn="l">
              <a:spcBef>
                <a:spcPts val="1000"/>
              </a:spcBef>
              <a:spcAft>
                <a:spcPts val="0"/>
              </a:spcAft>
              <a:buSzPts val="1400"/>
              <a:buChar char="■"/>
            </a:pPr>
            <a:r>
              <a:rPr lang="en" sz="1400"/>
              <a:t>Beberapa metode encoding : one-hot encoding, dummy encoding, hash encoding, learned embedding, etc.</a:t>
            </a:r>
            <a:endParaRPr sz="1400"/>
          </a:p>
          <a:p>
            <a:pPr indent="-317500" lvl="0" marL="457200" rtl="0" algn="l">
              <a:spcBef>
                <a:spcPts val="1000"/>
              </a:spcBef>
              <a:spcAft>
                <a:spcPts val="1000"/>
              </a:spcAft>
              <a:buSzPts val="1400"/>
              <a:buChar char="■"/>
            </a:pPr>
            <a:r>
              <a:rPr lang="en" sz="1400"/>
              <a:t>Yang paling populer dan akan kita gunakan dalam pelatihan ini adalah : one-hot and dummy encoding</a:t>
            </a:r>
            <a:endParaRPr sz="1400"/>
          </a:p>
        </p:txBody>
      </p:sp>
      <p:sp>
        <p:nvSpPr>
          <p:cNvPr id="689" name="Google Shape;689;p24"/>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690" name="Google Shape;690;p24"/>
          <p:cNvGraphicFramePr/>
          <p:nvPr/>
        </p:nvGraphicFramePr>
        <p:xfrm>
          <a:off x="6151025" y="1139125"/>
          <a:ext cx="3000000" cy="3000000"/>
        </p:xfrm>
        <a:graphic>
          <a:graphicData uri="http://schemas.openxmlformats.org/drawingml/2006/table">
            <a:tbl>
              <a:tblPr>
                <a:noFill/>
                <a:tableStyleId>{9F2484A0-0F4E-4B42-9BE9-85B63774EEDD}</a:tableStyleId>
              </a:tblPr>
              <a:tblGrid>
                <a:gridCol w="1270700"/>
              </a:tblGrid>
              <a:tr h="276925">
                <a:tc>
                  <a:txBody>
                    <a:bodyPr/>
                    <a:lstStyle/>
                    <a:p>
                      <a:pPr indent="0" lvl="0" marL="0" rtl="0" algn="ctr">
                        <a:spcBef>
                          <a:spcPts val="0"/>
                        </a:spcBef>
                        <a:spcAft>
                          <a:spcPts val="0"/>
                        </a:spcAft>
                        <a:buNone/>
                      </a:pPr>
                      <a:r>
                        <a:rPr lang="en" sz="1000">
                          <a:solidFill>
                            <a:schemeClr val="lt1"/>
                          </a:solidFill>
                          <a:latin typeface="Helvetica Neue"/>
                          <a:ea typeface="Helvetica Neue"/>
                          <a:cs typeface="Helvetica Neue"/>
                          <a:sym typeface="Helvetica Neue"/>
                        </a:rPr>
                        <a:t>features</a:t>
                      </a:r>
                      <a:endParaRPr sz="1000">
                        <a:solidFill>
                          <a:schemeClr val="lt1"/>
                        </a:solidFill>
                        <a:latin typeface="Helvetica Neue"/>
                        <a:ea typeface="Helvetica Neue"/>
                        <a:cs typeface="Helvetica Neue"/>
                        <a:sym typeface="Helvetica Neue"/>
                      </a:endParaRPr>
                    </a:p>
                  </a:txBody>
                  <a:tcPr marT="45700" marB="45700" marR="91425" marL="91425">
                    <a:solidFill>
                      <a:srgbClr val="3D85C6"/>
                    </a:solidFill>
                  </a:tcPr>
                </a:tc>
              </a:tr>
              <a:tr h="276925">
                <a:tc>
                  <a:txBody>
                    <a:bodyPr/>
                    <a:lstStyle/>
                    <a:p>
                      <a:pPr indent="0" lvl="0" marL="0" rtl="0" algn="ctr">
                        <a:spcBef>
                          <a:spcPts val="0"/>
                        </a:spcBef>
                        <a:spcAft>
                          <a:spcPts val="0"/>
                        </a:spcAft>
                        <a:buNone/>
                      </a:pPr>
                      <a:r>
                        <a:rPr lang="en" sz="1000">
                          <a:latin typeface="Helvetica Neue"/>
                          <a:ea typeface="Helvetica Neue"/>
                          <a:cs typeface="Helvetica Neue"/>
                          <a:sym typeface="Helvetica Neue"/>
                        </a:rPr>
                        <a:t>[0,1, 2, .12]</a:t>
                      </a:r>
                      <a:endParaRPr sz="1000">
                        <a:latin typeface="Helvetica Neue"/>
                        <a:ea typeface="Helvetica Neue"/>
                        <a:cs typeface="Helvetica Neue"/>
                        <a:sym typeface="Helvetica Neue"/>
                      </a:endParaRPr>
                    </a:p>
                  </a:txBody>
                  <a:tcPr marT="45700" marB="45700" marR="91425" marL="91425"/>
                </a:tc>
              </a:tr>
              <a:tr h="276925">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[1, 2, 4, .22]</a:t>
                      </a:r>
                      <a:endParaRPr sz="1000">
                        <a:latin typeface="Helvetica Neue"/>
                        <a:ea typeface="Helvetica Neue"/>
                        <a:cs typeface="Helvetica Neue"/>
                        <a:sym typeface="Helvetica Neue"/>
                      </a:endParaRPr>
                    </a:p>
                  </a:txBody>
                  <a:tcPr marT="45700" marB="45700" marR="91425" marL="91425"/>
                </a:tc>
              </a:tr>
              <a:tr h="276925">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[0, 1, 1, .32]</a:t>
                      </a:r>
                      <a:endParaRPr sz="1000">
                        <a:latin typeface="Helvetica Neue"/>
                        <a:ea typeface="Helvetica Neue"/>
                        <a:cs typeface="Helvetica Neue"/>
                        <a:sym typeface="Helvetica Neue"/>
                      </a:endParaRPr>
                    </a:p>
                  </a:txBody>
                  <a:tcPr marT="45700" marB="45700" marR="91425" marL="91425"/>
                </a:tc>
              </a:tr>
              <a:tr h="276925">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[3, 1, 2, .01]</a:t>
                      </a:r>
                      <a:endParaRPr sz="1000">
                        <a:latin typeface="Helvetica Neue"/>
                        <a:ea typeface="Helvetica Neue"/>
                        <a:cs typeface="Helvetica Neue"/>
                        <a:sym typeface="Helvetica Neue"/>
                      </a:endParaRPr>
                    </a:p>
                  </a:txBody>
                  <a:tcPr marT="45700" marB="45700" marR="91425" marL="91425"/>
                </a:tc>
              </a:tr>
              <a:tr h="276925">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[5, 2, 0, .31]</a:t>
                      </a:r>
                      <a:endParaRPr sz="1000">
                        <a:latin typeface="Helvetica Neue"/>
                        <a:ea typeface="Helvetica Neue"/>
                        <a:cs typeface="Helvetica Neue"/>
                        <a:sym typeface="Helvetica Neue"/>
                      </a:endParaRPr>
                    </a:p>
                  </a:txBody>
                  <a:tcPr marT="45700" marB="45700" marR="91425" marL="91425"/>
                </a:tc>
              </a:tr>
              <a:tr h="276925">
                <a:tc>
                  <a:txBody>
                    <a:bodyPr/>
                    <a:lstStyle/>
                    <a:p>
                      <a:pPr indent="0" lvl="0" marL="0" rtl="0" algn="ctr">
                        <a:spcBef>
                          <a:spcPts val="0"/>
                        </a:spcBef>
                        <a:spcAft>
                          <a:spcPts val="0"/>
                        </a:spcAft>
                        <a:buNone/>
                      </a:pPr>
                      <a:r>
                        <a:rPr lang="en" sz="1000">
                          <a:solidFill>
                            <a:schemeClr val="dk1"/>
                          </a:solidFill>
                          <a:latin typeface="Helvetica Neue"/>
                          <a:ea typeface="Helvetica Neue"/>
                          <a:cs typeface="Helvetica Neue"/>
                          <a:sym typeface="Helvetica Neue"/>
                        </a:rPr>
                        <a:t>[2, 1, 2, .45]</a:t>
                      </a:r>
                      <a:endParaRPr sz="1000">
                        <a:latin typeface="Helvetica Neue"/>
                        <a:ea typeface="Helvetica Neue"/>
                        <a:cs typeface="Helvetica Neue"/>
                        <a:sym typeface="Helvetica Neue"/>
                      </a:endParaRPr>
                    </a:p>
                  </a:txBody>
                  <a:tcPr marT="45700" marB="45700" marR="91425" marL="91425"/>
                </a:tc>
              </a:tr>
              <a:tr h="276925">
                <a:tc>
                  <a:txBody>
                    <a:bodyPr/>
                    <a:lstStyle/>
                    <a:p>
                      <a:pPr indent="0" lvl="0" marL="0" rtl="0" algn="ctr">
                        <a:spcBef>
                          <a:spcPts val="0"/>
                        </a:spcBef>
                        <a:spcAft>
                          <a:spcPts val="0"/>
                        </a:spcAft>
                        <a:buNone/>
                      </a:pPr>
                      <a:r>
                        <a:rPr lang="en" sz="1000">
                          <a:solidFill>
                            <a:schemeClr val="dk1"/>
                          </a:solidFill>
                          <a:latin typeface="Helvetica Neue"/>
                          <a:ea typeface="Helvetica Neue"/>
                          <a:cs typeface="Helvetica Neue"/>
                          <a:sym typeface="Helvetica Neue"/>
                        </a:rPr>
                        <a:t>[0, 1, 0, .6]</a:t>
                      </a:r>
                      <a:endParaRPr sz="1000">
                        <a:latin typeface="Helvetica Neue"/>
                        <a:ea typeface="Helvetica Neue"/>
                        <a:cs typeface="Helvetica Neue"/>
                        <a:sym typeface="Helvetica Neue"/>
                      </a:endParaRPr>
                    </a:p>
                  </a:txBody>
                  <a:tcPr marT="45700" marB="45700" marR="91425" marL="91425"/>
                </a:tc>
              </a:tr>
              <a:tr h="276925">
                <a:tc>
                  <a:txBody>
                    <a:bodyPr/>
                    <a:lstStyle/>
                    <a:p>
                      <a:pPr indent="0" lvl="0" marL="0" rtl="0" algn="ctr">
                        <a:spcBef>
                          <a:spcPts val="0"/>
                        </a:spcBef>
                        <a:spcAft>
                          <a:spcPts val="0"/>
                        </a:spcAft>
                        <a:buNone/>
                      </a:pPr>
                      <a:r>
                        <a:rPr lang="en" sz="1000">
                          <a:solidFill>
                            <a:schemeClr val="dk1"/>
                          </a:solidFill>
                          <a:latin typeface="Helvetica Neue"/>
                          <a:ea typeface="Helvetica Neue"/>
                          <a:cs typeface="Helvetica Neue"/>
                          <a:sym typeface="Helvetica Neue"/>
                        </a:rPr>
                        <a:t>[3, 1, 2, .2]</a:t>
                      </a:r>
                      <a:endParaRPr sz="1000">
                        <a:latin typeface="Helvetica Neue"/>
                        <a:ea typeface="Helvetica Neue"/>
                        <a:cs typeface="Helvetica Neue"/>
                        <a:sym typeface="Helvetica Neue"/>
                      </a:endParaRPr>
                    </a:p>
                  </a:txBody>
                  <a:tcPr marT="45700" marB="45700" marR="91425" marL="91425"/>
                </a:tc>
              </a:tr>
            </a:tbl>
          </a:graphicData>
        </a:graphic>
      </p:graphicFrame>
      <p:graphicFrame>
        <p:nvGraphicFramePr>
          <p:cNvPr id="691" name="Google Shape;691;p24"/>
          <p:cNvGraphicFramePr/>
          <p:nvPr/>
        </p:nvGraphicFramePr>
        <p:xfrm>
          <a:off x="7508675" y="1139125"/>
          <a:ext cx="3000000" cy="3000000"/>
        </p:xfrm>
        <a:graphic>
          <a:graphicData uri="http://schemas.openxmlformats.org/drawingml/2006/table">
            <a:tbl>
              <a:tblPr>
                <a:noFill/>
                <a:tableStyleId>{9F2484A0-0F4E-4B42-9BE9-85B63774EEDD}</a:tableStyleId>
              </a:tblPr>
              <a:tblGrid>
                <a:gridCol w="829550"/>
              </a:tblGrid>
              <a:tr h="276925">
                <a:tc>
                  <a:txBody>
                    <a:bodyPr/>
                    <a:lstStyle/>
                    <a:p>
                      <a:pPr indent="0" lvl="0" marL="0" rtl="0" algn="ctr">
                        <a:spcBef>
                          <a:spcPts val="0"/>
                        </a:spcBef>
                        <a:spcAft>
                          <a:spcPts val="0"/>
                        </a:spcAft>
                        <a:buNone/>
                      </a:pPr>
                      <a:r>
                        <a:rPr lang="en" sz="1000">
                          <a:solidFill>
                            <a:schemeClr val="lt1"/>
                          </a:solidFill>
                          <a:latin typeface="Helvetica Neue"/>
                          <a:ea typeface="Helvetica Neue"/>
                          <a:cs typeface="Helvetica Neue"/>
                          <a:sym typeface="Helvetica Neue"/>
                        </a:rPr>
                        <a:t>target</a:t>
                      </a:r>
                      <a:endParaRPr sz="1000">
                        <a:solidFill>
                          <a:schemeClr val="lt1"/>
                        </a:solidFill>
                        <a:latin typeface="Helvetica Neue"/>
                        <a:ea typeface="Helvetica Neue"/>
                        <a:cs typeface="Helvetica Neue"/>
                        <a:sym typeface="Helvetica Neue"/>
                      </a:endParaRPr>
                    </a:p>
                  </a:txBody>
                  <a:tcPr marT="45700" marB="45700" marR="91425" marL="91425">
                    <a:solidFill>
                      <a:srgbClr val="3D85C6"/>
                    </a:solidFill>
                  </a:tcPr>
                </a:tc>
              </a:tr>
              <a:tr h="276925">
                <a:tc>
                  <a:txBody>
                    <a:bodyPr/>
                    <a:lstStyle/>
                    <a:p>
                      <a:pPr indent="0" lvl="0" marL="0" rtl="0" algn="ctr">
                        <a:spcBef>
                          <a:spcPts val="0"/>
                        </a:spcBef>
                        <a:spcAft>
                          <a:spcPts val="0"/>
                        </a:spcAft>
                        <a:buNone/>
                      </a:pPr>
                      <a:r>
                        <a:rPr lang="en" sz="1000">
                          <a:latin typeface="Helvetica Neue"/>
                          <a:ea typeface="Helvetica Neue"/>
                          <a:cs typeface="Helvetica Neue"/>
                          <a:sym typeface="Helvetica Neue"/>
                        </a:rPr>
                        <a:t>1</a:t>
                      </a:r>
                      <a:endParaRPr sz="1000">
                        <a:latin typeface="Helvetica Neue"/>
                        <a:ea typeface="Helvetica Neue"/>
                        <a:cs typeface="Helvetica Neue"/>
                        <a:sym typeface="Helvetica Neue"/>
                      </a:endParaRPr>
                    </a:p>
                  </a:txBody>
                  <a:tcPr marT="45700" marB="45700" marR="91425" marL="91425"/>
                </a:tc>
              </a:tr>
              <a:tr h="276925">
                <a:tc>
                  <a:txBody>
                    <a:bodyPr/>
                    <a:lstStyle/>
                    <a:p>
                      <a:pPr indent="0" lvl="0" marL="0" rtl="0" algn="ctr">
                        <a:spcBef>
                          <a:spcPts val="0"/>
                        </a:spcBef>
                        <a:spcAft>
                          <a:spcPts val="0"/>
                        </a:spcAft>
                        <a:buNone/>
                      </a:pPr>
                      <a:r>
                        <a:rPr lang="en" sz="1000">
                          <a:latin typeface="Helvetica Neue"/>
                          <a:ea typeface="Helvetica Neue"/>
                          <a:cs typeface="Helvetica Neue"/>
                          <a:sym typeface="Helvetica Neue"/>
                        </a:rPr>
                        <a:t>0</a:t>
                      </a:r>
                      <a:endParaRPr sz="1000">
                        <a:latin typeface="Helvetica Neue"/>
                        <a:ea typeface="Helvetica Neue"/>
                        <a:cs typeface="Helvetica Neue"/>
                        <a:sym typeface="Helvetica Neue"/>
                      </a:endParaRPr>
                    </a:p>
                  </a:txBody>
                  <a:tcPr marT="45700" marB="45700" marR="91425" marL="91425"/>
                </a:tc>
              </a:tr>
              <a:tr h="276925">
                <a:tc>
                  <a:txBody>
                    <a:bodyPr/>
                    <a:lstStyle/>
                    <a:p>
                      <a:pPr indent="0" lvl="0" marL="0" rtl="0" algn="ctr">
                        <a:spcBef>
                          <a:spcPts val="0"/>
                        </a:spcBef>
                        <a:spcAft>
                          <a:spcPts val="0"/>
                        </a:spcAft>
                        <a:buNone/>
                      </a:pPr>
                      <a:r>
                        <a:rPr lang="en" sz="1000">
                          <a:latin typeface="Helvetica Neue"/>
                          <a:ea typeface="Helvetica Neue"/>
                          <a:cs typeface="Helvetica Neue"/>
                          <a:sym typeface="Helvetica Neue"/>
                        </a:rPr>
                        <a:t>2</a:t>
                      </a:r>
                      <a:endParaRPr sz="1000">
                        <a:latin typeface="Helvetica Neue"/>
                        <a:ea typeface="Helvetica Neue"/>
                        <a:cs typeface="Helvetica Neue"/>
                        <a:sym typeface="Helvetica Neue"/>
                      </a:endParaRPr>
                    </a:p>
                  </a:txBody>
                  <a:tcPr marT="45700" marB="45700" marR="91425" marL="91425"/>
                </a:tc>
              </a:tr>
              <a:tr h="276925">
                <a:tc>
                  <a:txBody>
                    <a:bodyPr/>
                    <a:lstStyle/>
                    <a:p>
                      <a:pPr indent="0" lvl="0" marL="0" rtl="0" algn="ctr">
                        <a:spcBef>
                          <a:spcPts val="0"/>
                        </a:spcBef>
                        <a:spcAft>
                          <a:spcPts val="0"/>
                        </a:spcAft>
                        <a:buNone/>
                      </a:pPr>
                      <a:r>
                        <a:rPr lang="en" sz="1000">
                          <a:latin typeface="Helvetica Neue"/>
                          <a:ea typeface="Helvetica Neue"/>
                          <a:cs typeface="Helvetica Neue"/>
                          <a:sym typeface="Helvetica Neue"/>
                        </a:rPr>
                        <a:t>4</a:t>
                      </a:r>
                      <a:endParaRPr sz="1000">
                        <a:latin typeface="Helvetica Neue"/>
                        <a:ea typeface="Helvetica Neue"/>
                        <a:cs typeface="Helvetica Neue"/>
                        <a:sym typeface="Helvetica Neue"/>
                      </a:endParaRPr>
                    </a:p>
                  </a:txBody>
                  <a:tcPr marT="45700" marB="45700" marR="91425" marL="91425"/>
                </a:tc>
              </a:tr>
              <a:tr h="276925">
                <a:tc>
                  <a:txBody>
                    <a:bodyPr/>
                    <a:lstStyle/>
                    <a:p>
                      <a:pPr indent="0" lvl="0" marL="0" rtl="0" algn="ctr">
                        <a:spcBef>
                          <a:spcPts val="0"/>
                        </a:spcBef>
                        <a:spcAft>
                          <a:spcPts val="0"/>
                        </a:spcAft>
                        <a:buNone/>
                      </a:pPr>
                      <a:r>
                        <a:rPr lang="en" sz="1000">
                          <a:latin typeface="Helvetica Neue"/>
                          <a:ea typeface="Helvetica Neue"/>
                          <a:cs typeface="Helvetica Neue"/>
                          <a:sym typeface="Helvetica Neue"/>
                        </a:rPr>
                        <a:t>1</a:t>
                      </a:r>
                      <a:endParaRPr sz="1000">
                        <a:latin typeface="Helvetica Neue"/>
                        <a:ea typeface="Helvetica Neue"/>
                        <a:cs typeface="Helvetica Neue"/>
                        <a:sym typeface="Helvetica Neue"/>
                      </a:endParaRPr>
                    </a:p>
                  </a:txBody>
                  <a:tcPr marT="45700" marB="45700" marR="91425" marL="91425"/>
                </a:tc>
              </a:tr>
              <a:tr h="276925">
                <a:tc>
                  <a:txBody>
                    <a:bodyPr/>
                    <a:lstStyle/>
                    <a:p>
                      <a:pPr indent="0" lvl="0" marL="0" rtl="0" algn="ctr">
                        <a:spcBef>
                          <a:spcPts val="0"/>
                        </a:spcBef>
                        <a:spcAft>
                          <a:spcPts val="0"/>
                        </a:spcAft>
                        <a:buNone/>
                      </a:pPr>
                      <a:r>
                        <a:rPr lang="en" sz="1000">
                          <a:latin typeface="Helvetica Neue"/>
                          <a:ea typeface="Helvetica Neue"/>
                          <a:cs typeface="Helvetica Neue"/>
                          <a:sym typeface="Helvetica Neue"/>
                        </a:rPr>
                        <a:t>2</a:t>
                      </a:r>
                      <a:endParaRPr sz="1000">
                        <a:latin typeface="Helvetica Neue"/>
                        <a:ea typeface="Helvetica Neue"/>
                        <a:cs typeface="Helvetica Neue"/>
                        <a:sym typeface="Helvetica Neue"/>
                      </a:endParaRPr>
                    </a:p>
                  </a:txBody>
                  <a:tcPr marT="45700" marB="45700" marR="91425" marL="91425"/>
                </a:tc>
              </a:tr>
              <a:tr h="276925">
                <a:tc>
                  <a:txBody>
                    <a:bodyPr/>
                    <a:lstStyle/>
                    <a:p>
                      <a:pPr indent="0" lvl="0" marL="0" rtl="0" algn="ctr">
                        <a:spcBef>
                          <a:spcPts val="0"/>
                        </a:spcBef>
                        <a:spcAft>
                          <a:spcPts val="0"/>
                        </a:spcAft>
                        <a:buNone/>
                      </a:pPr>
                      <a:r>
                        <a:rPr lang="en" sz="1000">
                          <a:latin typeface="Helvetica Neue"/>
                          <a:ea typeface="Helvetica Neue"/>
                          <a:cs typeface="Helvetica Neue"/>
                          <a:sym typeface="Helvetica Neue"/>
                        </a:rPr>
                        <a:t>3</a:t>
                      </a:r>
                      <a:endParaRPr sz="1000">
                        <a:latin typeface="Helvetica Neue"/>
                        <a:ea typeface="Helvetica Neue"/>
                        <a:cs typeface="Helvetica Neue"/>
                        <a:sym typeface="Helvetica Neue"/>
                      </a:endParaRPr>
                    </a:p>
                  </a:txBody>
                  <a:tcPr marT="45700" marB="45700" marR="91425" marL="91425"/>
                </a:tc>
              </a:tr>
              <a:tr h="276925">
                <a:tc>
                  <a:txBody>
                    <a:bodyPr/>
                    <a:lstStyle/>
                    <a:p>
                      <a:pPr indent="0" lvl="0" marL="0" rtl="0" algn="ctr">
                        <a:spcBef>
                          <a:spcPts val="0"/>
                        </a:spcBef>
                        <a:spcAft>
                          <a:spcPts val="0"/>
                        </a:spcAft>
                        <a:buNone/>
                      </a:pPr>
                      <a:r>
                        <a:rPr lang="en" sz="1000">
                          <a:latin typeface="Helvetica Neue"/>
                          <a:ea typeface="Helvetica Neue"/>
                          <a:cs typeface="Helvetica Neue"/>
                          <a:sym typeface="Helvetica Neue"/>
                        </a:rPr>
                        <a:t>4</a:t>
                      </a:r>
                      <a:endParaRPr sz="1000">
                        <a:latin typeface="Helvetica Neue"/>
                        <a:ea typeface="Helvetica Neue"/>
                        <a:cs typeface="Helvetica Neue"/>
                        <a:sym typeface="Helvetica Neue"/>
                      </a:endParaRPr>
                    </a:p>
                  </a:txBody>
                  <a:tcPr marT="45700" marB="45700" marR="91425" marL="91425"/>
                </a:tc>
              </a:tr>
            </a:tbl>
          </a:graphicData>
        </a:graphic>
      </p:graphicFrame>
      <p:sp>
        <p:nvSpPr>
          <p:cNvPr id="692" name="Google Shape;692;p24"/>
          <p:cNvSpPr txBox="1"/>
          <p:nvPr/>
        </p:nvSpPr>
        <p:spPr>
          <a:xfrm>
            <a:off x="6151025" y="3748575"/>
            <a:ext cx="2043600" cy="40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434343"/>
                </a:solidFill>
                <a:latin typeface="Lato"/>
                <a:ea typeface="Lato"/>
                <a:cs typeface="Lato"/>
                <a:sym typeface="Lato"/>
              </a:rPr>
              <a:t>Data structure for MLlib : features vectors and target vector</a:t>
            </a:r>
            <a:endParaRPr b="1" sz="900">
              <a:solidFill>
                <a:srgbClr val="434343"/>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25"/>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One Hot and Dummy Encoding</a:t>
            </a:r>
            <a:endParaRPr/>
          </a:p>
        </p:txBody>
      </p:sp>
      <p:sp>
        <p:nvSpPr>
          <p:cNvPr id="698" name="Google Shape;698;p25"/>
          <p:cNvSpPr txBox="1"/>
          <p:nvPr>
            <p:ph idx="1" type="body"/>
          </p:nvPr>
        </p:nvSpPr>
        <p:spPr>
          <a:xfrm>
            <a:off x="311700" y="977100"/>
            <a:ext cx="3571500" cy="3550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300"/>
              <a:t>One hot encoding </a:t>
            </a:r>
            <a:r>
              <a:rPr lang="en" sz="1300"/>
              <a:t>: konversi fitur kategorik menjadi vektor biner dengan salah satu kolom bernilai 1. Fitur dengan N jenis (kardinalitas N) diwakili oleh N kolom</a:t>
            </a:r>
            <a:endParaRPr sz="1300"/>
          </a:p>
          <a:p>
            <a:pPr indent="-311150" lvl="0" marL="457200" rtl="0" algn="l">
              <a:spcBef>
                <a:spcPts val="1000"/>
              </a:spcBef>
              <a:spcAft>
                <a:spcPts val="0"/>
              </a:spcAft>
              <a:buSzPts val="1300"/>
              <a:buChar char="■"/>
            </a:pPr>
            <a:r>
              <a:rPr b="1" lang="en" sz="1300"/>
              <a:t>Dummy encoding </a:t>
            </a:r>
            <a:r>
              <a:rPr lang="en" sz="1300"/>
              <a:t>: mirip dengan one-hot, namun menggunakan N-1 kolom untuk N jenis</a:t>
            </a:r>
            <a:endParaRPr sz="1300"/>
          </a:p>
        </p:txBody>
      </p:sp>
      <p:sp>
        <p:nvSpPr>
          <p:cNvPr id="699" name="Google Shape;699;p25"/>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700" name="Google Shape;700;p25"/>
          <p:cNvGraphicFramePr/>
          <p:nvPr/>
        </p:nvGraphicFramePr>
        <p:xfrm>
          <a:off x="4122825" y="1258913"/>
          <a:ext cx="3000000" cy="3000000"/>
        </p:xfrm>
        <a:graphic>
          <a:graphicData uri="http://schemas.openxmlformats.org/drawingml/2006/table">
            <a:tbl>
              <a:tblPr>
                <a:noFill/>
                <a:tableStyleId>{9F2484A0-0F4E-4B42-9BE9-85B63774EEDD}</a:tableStyleId>
              </a:tblPr>
              <a:tblGrid>
                <a:gridCol w="802225"/>
                <a:gridCol w="414700"/>
              </a:tblGrid>
              <a:tr h="306675">
                <a:tc>
                  <a:txBody>
                    <a:bodyPr/>
                    <a:lstStyle/>
                    <a:p>
                      <a:pPr indent="0" lvl="0" marL="0" rtl="0" algn="l">
                        <a:spcBef>
                          <a:spcPts val="0"/>
                        </a:spcBef>
                        <a:spcAft>
                          <a:spcPts val="0"/>
                        </a:spcAft>
                        <a:buNone/>
                      </a:pPr>
                      <a:r>
                        <a:rPr b="1" lang="en" sz="800">
                          <a:solidFill>
                            <a:schemeClr val="lt1"/>
                          </a:solidFill>
                          <a:latin typeface="Montserrat"/>
                          <a:ea typeface="Montserrat"/>
                          <a:cs typeface="Montserrat"/>
                          <a:sym typeface="Montserrat"/>
                        </a:rPr>
                        <a:t>name</a:t>
                      </a:r>
                      <a:endParaRPr b="1" sz="800">
                        <a:solidFill>
                          <a:schemeClr val="lt1"/>
                        </a:solidFill>
                        <a:latin typeface="Montserrat"/>
                        <a:ea typeface="Montserrat"/>
                        <a:cs typeface="Montserrat"/>
                        <a:sym typeface="Montserrat"/>
                      </a:endParaRPr>
                    </a:p>
                  </a:txBody>
                  <a:tcPr marT="91425" marB="91425" marR="91425" marL="91425">
                    <a:solidFill>
                      <a:srgbClr val="3D85C6"/>
                    </a:solidFill>
                  </a:tcPr>
                </a:tc>
                <a:tc>
                  <a:txBody>
                    <a:bodyPr/>
                    <a:lstStyle/>
                    <a:p>
                      <a:pPr indent="0" lvl="0" marL="0" rtl="0" algn="l">
                        <a:spcBef>
                          <a:spcPts val="0"/>
                        </a:spcBef>
                        <a:spcAft>
                          <a:spcPts val="0"/>
                        </a:spcAft>
                        <a:buNone/>
                      </a:pPr>
                      <a:r>
                        <a:rPr b="1" lang="en" sz="800">
                          <a:solidFill>
                            <a:schemeClr val="lt1"/>
                          </a:solidFill>
                          <a:latin typeface="Montserrat"/>
                          <a:ea typeface="Montserrat"/>
                          <a:cs typeface="Montserrat"/>
                          <a:sym typeface="Montserrat"/>
                        </a:rPr>
                        <a:t>qty</a:t>
                      </a:r>
                      <a:endParaRPr b="1" sz="800">
                        <a:solidFill>
                          <a:schemeClr val="lt1"/>
                        </a:solidFill>
                        <a:latin typeface="Montserrat"/>
                        <a:ea typeface="Montserrat"/>
                        <a:cs typeface="Montserrat"/>
                        <a:sym typeface="Montserrat"/>
                      </a:endParaRPr>
                    </a:p>
                  </a:txBody>
                  <a:tcPr marT="91425" marB="91425" marR="91425" marL="91425">
                    <a:solidFill>
                      <a:srgbClr val="3D85C6"/>
                    </a:solidFill>
                  </a:tcPr>
                </a:tc>
              </a:tr>
              <a:tr h="306675">
                <a:tc>
                  <a:txBody>
                    <a:bodyPr/>
                    <a:lstStyle/>
                    <a:p>
                      <a:pPr indent="0" lvl="0" marL="0" rtl="0" algn="l">
                        <a:spcBef>
                          <a:spcPts val="0"/>
                        </a:spcBef>
                        <a:spcAft>
                          <a:spcPts val="0"/>
                        </a:spcAft>
                        <a:buNone/>
                      </a:pPr>
                      <a:r>
                        <a:rPr lang="en" sz="800">
                          <a:latin typeface="Montserrat"/>
                          <a:ea typeface="Montserrat"/>
                          <a:cs typeface="Montserrat"/>
                          <a:sym typeface="Montserrat"/>
                        </a:rPr>
                        <a:t>apple</a:t>
                      </a:r>
                      <a:endParaRPr sz="800">
                        <a:latin typeface="Montserrat"/>
                        <a:ea typeface="Montserrat"/>
                        <a:cs typeface="Montserrat"/>
                        <a:sym typeface="Montserrat"/>
                      </a:endParaRPr>
                    </a:p>
                  </a:txBody>
                  <a:tcPr marT="91425" marB="91425" marR="91425" marL="91425">
                    <a:solidFill>
                      <a:srgbClr val="D9EAD3"/>
                    </a:solidFill>
                  </a:tcPr>
                </a:tc>
                <a:tc>
                  <a:txBody>
                    <a:bodyPr/>
                    <a:lstStyle/>
                    <a:p>
                      <a:pPr indent="0" lvl="0" marL="0" rtl="0" algn="l">
                        <a:spcBef>
                          <a:spcPts val="0"/>
                        </a:spcBef>
                        <a:spcAft>
                          <a:spcPts val="0"/>
                        </a:spcAft>
                        <a:buNone/>
                      </a:pPr>
                      <a:r>
                        <a:rPr lang="en" sz="800">
                          <a:latin typeface="Montserrat"/>
                          <a:ea typeface="Montserrat"/>
                          <a:cs typeface="Montserrat"/>
                          <a:sym typeface="Montserrat"/>
                        </a:rPr>
                        <a:t>5</a:t>
                      </a:r>
                      <a:endParaRPr sz="800">
                        <a:latin typeface="Montserrat"/>
                        <a:ea typeface="Montserrat"/>
                        <a:cs typeface="Montserrat"/>
                        <a:sym typeface="Montserrat"/>
                      </a:endParaRPr>
                    </a:p>
                  </a:txBody>
                  <a:tcPr marT="91425" marB="91425" marR="91425" marL="91425"/>
                </a:tc>
              </a:tr>
              <a:tr h="306675">
                <a:tc>
                  <a:txBody>
                    <a:bodyPr/>
                    <a:lstStyle/>
                    <a:p>
                      <a:pPr indent="0" lvl="0" marL="0" rtl="0" algn="l">
                        <a:spcBef>
                          <a:spcPts val="0"/>
                        </a:spcBef>
                        <a:spcAft>
                          <a:spcPts val="0"/>
                        </a:spcAft>
                        <a:buNone/>
                      </a:pPr>
                      <a:r>
                        <a:rPr lang="en" sz="800">
                          <a:latin typeface="Montserrat"/>
                          <a:ea typeface="Montserrat"/>
                          <a:cs typeface="Montserrat"/>
                          <a:sym typeface="Montserrat"/>
                        </a:rPr>
                        <a:t>banana</a:t>
                      </a:r>
                      <a:endParaRPr sz="800">
                        <a:latin typeface="Montserrat"/>
                        <a:ea typeface="Montserrat"/>
                        <a:cs typeface="Montserrat"/>
                        <a:sym typeface="Montserrat"/>
                      </a:endParaRPr>
                    </a:p>
                  </a:txBody>
                  <a:tcPr marT="91425" marB="91425" marR="91425" marL="91425">
                    <a:solidFill>
                      <a:srgbClr val="FFF2CC"/>
                    </a:solidFill>
                  </a:tcPr>
                </a:tc>
                <a:tc>
                  <a:txBody>
                    <a:bodyPr/>
                    <a:lstStyle/>
                    <a:p>
                      <a:pPr indent="0" lvl="0" marL="0" rtl="0" algn="l">
                        <a:spcBef>
                          <a:spcPts val="0"/>
                        </a:spcBef>
                        <a:spcAft>
                          <a:spcPts val="0"/>
                        </a:spcAft>
                        <a:buNone/>
                      </a:pPr>
                      <a:r>
                        <a:rPr lang="en" sz="800">
                          <a:latin typeface="Montserrat"/>
                          <a:ea typeface="Montserrat"/>
                          <a:cs typeface="Montserrat"/>
                          <a:sym typeface="Montserrat"/>
                        </a:rPr>
                        <a:t>6</a:t>
                      </a:r>
                      <a:endParaRPr sz="800">
                        <a:latin typeface="Montserrat"/>
                        <a:ea typeface="Montserrat"/>
                        <a:cs typeface="Montserrat"/>
                        <a:sym typeface="Montserrat"/>
                      </a:endParaRPr>
                    </a:p>
                  </a:txBody>
                  <a:tcPr marT="91425" marB="91425" marR="91425" marL="91425"/>
                </a:tc>
              </a:tr>
              <a:tr h="306675">
                <a:tc>
                  <a:txBody>
                    <a:bodyPr/>
                    <a:lstStyle/>
                    <a:p>
                      <a:pPr indent="0" lvl="0" marL="0" rtl="0" algn="l">
                        <a:spcBef>
                          <a:spcPts val="0"/>
                        </a:spcBef>
                        <a:spcAft>
                          <a:spcPts val="0"/>
                        </a:spcAft>
                        <a:buNone/>
                      </a:pPr>
                      <a:r>
                        <a:rPr lang="en" sz="800">
                          <a:latin typeface="Montserrat"/>
                          <a:ea typeface="Montserrat"/>
                          <a:cs typeface="Montserrat"/>
                          <a:sym typeface="Montserrat"/>
                        </a:rPr>
                        <a:t>cherry</a:t>
                      </a:r>
                      <a:endParaRPr sz="800">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l">
                        <a:spcBef>
                          <a:spcPts val="0"/>
                        </a:spcBef>
                        <a:spcAft>
                          <a:spcPts val="0"/>
                        </a:spcAft>
                        <a:buNone/>
                      </a:pPr>
                      <a:r>
                        <a:rPr lang="en" sz="800">
                          <a:latin typeface="Montserrat"/>
                          <a:ea typeface="Montserrat"/>
                          <a:cs typeface="Montserrat"/>
                          <a:sym typeface="Montserrat"/>
                        </a:rPr>
                        <a:t>7</a:t>
                      </a:r>
                      <a:endParaRPr sz="800">
                        <a:latin typeface="Montserrat"/>
                        <a:ea typeface="Montserrat"/>
                        <a:cs typeface="Montserrat"/>
                        <a:sym typeface="Montserrat"/>
                      </a:endParaRPr>
                    </a:p>
                  </a:txBody>
                  <a:tcPr marT="91425" marB="91425" marR="91425" marL="91425"/>
                </a:tc>
              </a:tr>
              <a:tr h="306675">
                <a:tc>
                  <a:txBody>
                    <a:bodyPr/>
                    <a:lstStyle/>
                    <a:p>
                      <a:pPr indent="0" lvl="0" marL="0" rtl="0" algn="l">
                        <a:spcBef>
                          <a:spcPts val="0"/>
                        </a:spcBef>
                        <a:spcAft>
                          <a:spcPts val="0"/>
                        </a:spcAft>
                        <a:buNone/>
                      </a:pPr>
                      <a:r>
                        <a:rPr lang="en" sz="800">
                          <a:latin typeface="Montserrat"/>
                          <a:ea typeface="Montserrat"/>
                          <a:cs typeface="Montserrat"/>
                          <a:sym typeface="Montserrat"/>
                        </a:rPr>
                        <a:t>banana</a:t>
                      </a:r>
                      <a:endParaRPr sz="800">
                        <a:latin typeface="Montserrat"/>
                        <a:ea typeface="Montserrat"/>
                        <a:cs typeface="Montserrat"/>
                        <a:sym typeface="Montserrat"/>
                      </a:endParaRPr>
                    </a:p>
                  </a:txBody>
                  <a:tcPr marT="91425" marB="91425" marR="91425" marL="91425">
                    <a:solidFill>
                      <a:srgbClr val="FFF2CC"/>
                    </a:solidFill>
                  </a:tcPr>
                </a:tc>
                <a:tc>
                  <a:txBody>
                    <a:bodyPr/>
                    <a:lstStyle/>
                    <a:p>
                      <a:pPr indent="0" lvl="0" marL="0" rtl="0" algn="l">
                        <a:spcBef>
                          <a:spcPts val="0"/>
                        </a:spcBef>
                        <a:spcAft>
                          <a:spcPts val="0"/>
                        </a:spcAft>
                        <a:buNone/>
                      </a:pPr>
                      <a:r>
                        <a:rPr lang="en" sz="800">
                          <a:latin typeface="Montserrat"/>
                          <a:ea typeface="Montserrat"/>
                          <a:cs typeface="Montserrat"/>
                          <a:sym typeface="Montserrat"/>
                        </a:rPr>
                        <a:t>8</a:t>
                      </a:r>
                      <a:endParaRPr sz="800">
                        <a:latin typeface="Montserrat"/>
                        <a:ea typeface="Montserrat"/>
                        <a:cs typeface="Montserrat"/>
                        <a:sym typeface="Montserrat"/>
                      </a:endParaRPr>
                    </a:p>
                  </a:txBody>
                  <a:tcPr marT="91425" marB="91425" marR="91425" marL="91425"/>
                </a:tc>
              </a:tr>
              <a:tr h="306675">
                <a:tc>
                  <a:txBody>
                    <a:bodyPr/>
                    <a:lstStyle/>
                    <a:p>
                      <a:pPr indent="0" lvl="0" marL="0" rtl="0" algn="l">
                        <a:spcBef>
                          <a:spcPts val="0"/>
                        </a:spcBef>
                        <a:spcAft>
                          <a:spcPts val="0"/>
                        </a:spcAft>
                        <a:buNone/>
                      </a:pPr>
                      <a:r>
                        <a:rPr lang="en" sz="800">
                          <a:latin typeface="Montserrat"/>
                          <a:ea typeface="Montserrat"/>
                          <a:cs typeface="Montserrat"/>
                          <a:sym typeface="Montserrat"/>
                        </a:rPr>
                        <a:t>apple</a:t>
                      </a:r>
                      <a:endParaRPr sz="800">
                        <a:latin typeface="Montserrat"/>
                        <a:ea typeface="Montserrat"/>
                        <a:cs typeface="Montserrat"/>
                        <a:sym typeface="Montserrat"/>
                      </a:endParaRPr>
                    </a:p>
                  </a:txBody>
                  <a:tcPr marT="91425" marB="91425" marR="91425" marL="91425">
                    <a:solidFill>
                      <a:srgbClr val="D9EAD3"/>
                    </a:solidFill>
                  </a:tcPr>
                </a:tc>
                <a:tc>
                  <a:txBody>
                    <a:bodyPr/>
                    <a:lstStyle/>
                    <a:p>
                      <a:pPr indent="0" lvl="0" marL="0" rtl="0" algn="l">
                        <a:spcBef>
                          <a:spcPts val="0"/>
                        </a:spcBef>
                        <a:spcAft>
                          <a:spcPts val="0"/>
                        </a:spcAft>
                        <a:buNone/>
                      </a:pPr>
                      <a:r>
                        <a:rPr lang="en" sz="800">
                          <a:latin typeface="Montserrat"/>
                          <a:ea typeface="Montserrat"/>
                          <a:cs typeface="Montserrat"/>
                          <a:sym typeface="Montserrat"/>
                        </a:rPr>
                        <a:t>9</a:t>
                      </a:r>
                      <a:endParaRPr sz="800">
                        <a:latin typeface="Montserrat"/>
                        <a:ea typeface="Montserrat"/>
                        <a:cs typeface="Montserrat"/>
                        <a:sym typeface="Montserrat"/>
                      </a:endParaRPr>
                    </a:p>
                  </a:txBody>
                  <a:tcPr marT="91425" marB="91425" marR="91425" marL="91425"/>
                </a:tc>
              </a:tr>
            </a:tbl>
          </a:graphicData>
        </a:graphic>
      </p:graphicFrame>
      <p:graphicFrame>
        <p:nvGraphicFramePr>
          <p:cNvPr id="701" name="Google Shape;701;p25"/>
          <p:cNvGraphicFramePr/>
          <p:nvPr/>
        </p:nvGraphicFramePr>
        <p:xfrm>
          <a:off x="5575888" y="1258913"/>
          <a:ext cx="3000000" cy="3000000"/>
        </p:xfrm>
        <a:graphic>
          <a:graphicData uri="http://schemas.openxmlformats.org/drawingml/2006/table">
            <a:tbl>
              <a:tblPr>
                <a:noFill/>
                <a:tableStyleId>{9F2484A0-0F4E-4B42-9BE9-85B63774EEDD}</a:tableStyleId>
              </a:tblPr>
              <a:tblGrid>
                <a:gridCol w="412150"/>
                <a:gridCol w="412150"/>
                <a:gridCol w="412150"/>
                <a:gridCol w="382850"/>
              </a:tblGrid>
              <a:tr h="286600">
                <a:tc>
                  <a:txBody>
                    <a:bodyPr/>
                    <a:lstStyle/>
                    <a:p>
                      <a:pPr indent="0" lvl="0" marL="0" rtl="0" algn="l">
                        <a:spcBef>
                          <a:spcPts val="0"/>
                        </a:spcBef>
                        <a:spcAft>
                          <a:spcPts val="0"/>
                        </a:spcAft>
                        <a:buNone/>
                      </a:pPr>
                      <a:r>
                        <a:rPr b="1" lang="en" sz="800">
                          <a:solidFill>
                            <a:schemeClr val="lt1"/>
                          </a:solidFill>
                          <a:latin typeface="Montserrat"/>
                          <a:ea typeface="Montserrat"/>
                          <a:cs typeface="Montserrat"/>
                          <a:sym typeface="Montserrat"/>
                        </a:rPr>
                        <a:t>var1</a:t>
                      </a:r>
                      <a:endParaRPr b="1" sz="800">
                        <a:solidFill>
                          <a:schemeClr val="lt1"/>
                        </a:solidFill>
                        <a:latin typeface="Montserrat"/>
                        <a:ea typeface="Montserrat"/>
                        <a:cs typeface="Montserrat"/>
                        <a:sym typeface="Montserrat"/>
                      </a:endParaRPr>
                    </a:p>
                  </a:txBody>
                  <a:tcPr marT="91425" marB="91425" marR="91425" marL="91425">
                    <a:solidFill>
                      <a:srgbClr val="3D85C6"/>
                    </a:solidFill>
                  </a:tcPr>
                </a:tc>
                <a:tc>
                  <a:txBody>
                    <a:bodyPr/>
                    <a:lstStyle/>
                    <a:p>
                      <a:pPr indent="0" lvl="0" marL="0" rtl="0" algn="l">
                        <a:spcBef>
                          <a:spcPts val="0"/>
                        </a:spcBef>
                        <a:spcAft>
                          <a:spcPts val="0"/>
                        </a:spcAft>
                        <a:buNone/>
                      </a:pPr>
                      <a:r>
                        <a:rPr b="1" lang="en" sz="800">
                          <a:solidFill>
                            <a:schemeClr val="lt1"/>
                          </a:solidFill>
                          <a:latin typeface="Montserrat"/>
                          <a:ea typeface="Montserrat"/>
                          <a:cs typeface="Montserrat"/>
                          <a:sym typeface="Montserrat"/>
                        </a:rPr>
                        <a:t>var2</a:t>
                      </a:r>
                      <a:endParaRPr b="1" sz="800">
                        <a:solidFill>
                          <a:schemeClr val="lt1"/>
                        </a:solidFill>
                        <a:latin typeface="Montserrat"/>
                        <a:ea typeface="Montserrat"/>
                        <a:cs typeface="Montserrat"/>
                        <a:sym typeface="Montserrat"/>
                      </a:endParaRPr>
                    </a:p>
                  </a:txBody>
                  <a:tcPr marT="91425" marB="91425" marR="91425" marL="91425">
                    <a:solidFill>
                      <a:srgbClr val="3D85C6"/>
                    </a:solidFill>
                  </a:tcPr>
                </a:tc>
                <a:tc>
                  <a:txBody>
                    <a:bodyPr/>
                    <a:lstStyle/>
                    <a:p>
                      <a:pPr indent="0" lvl="0" marL="0" rtl="0" algn="l">
                        <a:spcBef>
                          <a:spcPts val="0"/>
                        </a:spcBef>
                        <a:spcAft>
                          <a:spcPts val="0"/>
                        </a:spcAft>
                        <a:buNone/>
                      </a:pPr>
                      <a:r>
                        <a:rPr b="1" lang="en" sz="800">
                          <a:solidFill>
                            <a:schemeClr val="lt1"/>
                          </a:solidFill>
                          <a:latin typeface="Montserrat"/>
                          <a:ea typeface="Montserrat"/>
                          <a:cs typeface="Montserrat"/>
                          <a:sym typeface="Montserrat"/>
                        </a:rPr>
                        <a:t>var3</a:t>
                      </a:r>
                      <a:endParaRPr b="1" sz="800">
                        <a:solidFill>
                          <a:schemeClr val="lt1"/>
                        </a:solidFill>
                        <a:latin typeface="Montserrat"/>
                        <a:ea typeface="Montserrat"/>
                        <a:cs typeface="Montserrat"/>
                        <a:sym typeface="Montserrat"/>
                      </a:endParaRPr>
                    </a:p>
                  </a:txBody>
                  <a:tcPr marT="91425" marB="91425" marR="91425" marL="91425">
                    <a:solidFill>
                      <a:srgbClr val="3D85C6"/>
                    </a:solidFill>
                  </a:tcPr>
                </a:tc>
                <a:tc>
                  <a:txBody>
                    <a:bodyPr/>
                    <a:lstStyle/>
                    <a:p>
                      <a:pPr indent="0" lvl="0" marL="0" rtl="0" algn="l">
                        <a:spcBef>
                          <a:spcPts val="0"/>
                        </a:spcBef>
                        <a:spcAft>
                          <a:spcPts val="0"/>
                        </a:spcAft>
                        <a:buNone/>
                      </a:pPr>
                      <a:r>
                        <a:rPr b="1" lang="en" sz="800">
                          <a:solidFill>
                            <a:schemeClr val="lt1"/>
                          </a:solidFill>
                          <a:latin typeface="Montserrat"/>
                          <a:ea typeface="Montserrat"/>
                          <a:cs typeface="Montserrat"/>
                          <a:sym typeface="Montserrat"/>
                        </a:rPr>
                        <a:t>qty</a:t>
                      </a:r>
                      <a:endParaRPr b="1" sz="800">
                        <a:solidFill>
                          <a:schemeClr val="lt1"/>
                        </a:solidFill>
                        <a:latin typeface="Montserrat"/>
                        <a:ea typeface="Montserrat"/>
                        <a:cs typeface="Montserrat"/>
                        <a:sym typeface="Montserrat"/>
                      </a:endParaRPr>
                    </a:p>
                  </a:txBody>
                  <a:tcPr marT="91425" marB="91425" marR="91425" marL="91425">
                    <a:solidFill>
                      <a:srgbClr val="3D85C6"/>
                    </a:solidFill>
                  </a:tcPr>
                </a:tc>
              </a:tr>
              <a:tr h="286600">
                <a:tc>
                  <a:txBody>
                    <a:bodyPr/>
                    <a:lstStyle/>
                    <a:p>
                      <a:pPr indent="0" lvl="0" marL="0" rtl="0" algn="ctr">
                        <a:spcBef>
                          <a:spcPts val="0"/>
                        </a:spcBef>
                        <a:spcAft>
                          <a:spcPts val="0"/>
                        </a:spcAft>
                        <a:buNone/>
                      </a:pPr>
                      <a:r>
                        <a:rPr lang="en" sz="800">
                          <a:latin typeface="Montserrat"/>
                          <a:ea typeface="Montserrat"/>
                          <a:cs typeface="Montserrat"/>
                          <a:sym typeface="Montserrat"/>
                        </a:rPr>
                        <a:t>1</a:t>
                      </a:r>
                      <a:endParaRPr sz="800">
                        <a:latin typeface="Montserrat"/>
                        <a:ea typeface="Montserrat"/>
                        <a:cs typeface="Montserrat"/>
                        <a:sym typeface="Montserrat"/>
                      </a:endParaRPr>
                    </a:p>
                  </a:txBody>
                  <a:tcPr marT="91425" marB="91425" marR="91425" marL="91425">
                    <a:solidFill>
                      <a:srgbClr val="D9EAD3"/>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0</a:t>
                      </a:r>
                      <a:endParaRPr sz="800">
                        <a:latin typeface="Montserrat"/>
                        <a:ea typeface="Montserrat"/>
                        <a:cs typeface="Montserrat"/>
                        <a:sym typeface="Montserrat"/>
                      </a:endParaRPr>
                    </a:p>
                  </a:txBody>
                  <a:tcPr marT="91425" marB="91425" marR="91425" marL="91425">
                    <a:solidFill>
                      <a:srgbClr val="D9EAD3"/>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0</a:t>
                      </a:r>
                      <a:endParaRPr sz="800">
                        <a:latin typeface="Montserrat"/>
                        <a:ea typeface="Montserrat"/>
                        <a:cs typeface="Montserrat"/>
                        <a:sym typeface="Montserrat"/>
                      </a:endParaRPr>
                    </a:p>
                  </a:txBody>
                  <a:tcPr marT="91425" marB="91425" marR="91425" marL="91425">
                    <a:solidFill>
                      <a:srgbClr val="D9EAD3"/>
                    </a:solidFill>
                  </a:tcPr>
                </a:tc>
                <a:tc>
                  <a:txBody>
                    <a:bodyPr/>
                    <a:lstStyle/>
                    <a:p>
                      <a:pPr indent="0" lvl="0" marL="0" rtl="0" algn="l">
                        <a:spcBef>
                          <a:spcPts val="0"/>
                        </a:spcBef>
                        <a:spcAft>
                          <a:spcPts val="0"/>
                        </a:spcAft>
                        <a:buNone/>
                      </a:pPr>
                      <a:r>
                        <a:rPr lang="en" sz="800">
                          <a:latin typeface="Montserrat"/>
                          <a:ea typeface="Montserrat"/>
                          <a:cs typeface="Montserrat"/>
                          <a:sym typeface="Montserrat"/>
                        </a:rPr>
                        <a:t>5</a:t>
                      </a:r>
                      <a:endParaRPr sz="800">
                        <a:latin typeface="Montserrat"/>
                        <a:ea typeface="Montserrat"/>
                        <a:cs typeface="Montserrat"/>
                        <a:sym typeface="Montserrat"/>
                      </a:endParaRPr>
                    </a:p>
                  </a:txBody>
                  <a:tcPr marT="91425" marB="91425" marR="91425" marL="91425"/>
                </a:tc>
              </a:tr>
              <a:tr h="286600">
                <a:tc>
                  <a:txBody>
                    <a:bodyPr/>
                    <a:lstStyle/>
                    <a:p>
                      <a:pPr indent="0" lvl="0" marL="0" rtl="0" algn="ctr">
                        <a:spcBef>
                          <a:spcPts val="0"/>
                        </a:spcBef>
                        <a:spcAft>
                          <a:spcPts val="0"/>
                        </a:spcAft>
                        <a:buNone/>
                      </a:pPr>
                      <a:r>
                        <a:rPr lang="en" sz="800">
                          <a:latin typeface="Montserrat"/>
                          <a:ea typeface="Montserrat"/>
                          <a:cs typeface="Montserrat"/>
                          <a:sym typeface="Montserrat"/>
                        </a:rPr>
                        <a:t>0</a:t>
                      </a:r>
                      <a:endParaRPr sz="800">
                        <a:latin typeface="Montserrat"/>
                        <a:ea typeface="Montserrat"/>
                        <a:cs typeface="Montserrat"/>
                        <a:sym typeface="Montserrat"/>
                      </a:endParaRPr>
                    </a:p>
                  </a:txBody>
                  <a:tcPr marT="91425" marB="91425" marR="91425" marL="91425">
                    <a:solidFill>
                      <a:srgbClr val="FFF2CC"/>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1</a:t>
                      </a:r>
                      <a:endParaRPr sz="800">
                        <a:latin typeface="Montserrat"/>
                        <a:ea typeface="Montserrat"/>
                        <a:cs typeface="Montserrat"/>
                        <a:sym typeface="Montserrat"/>
                      </a:endParaRPr>
                    </a:p>
                  </a:txBody>
                  <a:tcPr marT="91425" marB="91425" marR="91425" marL="91425">
                    <a:solidFill>
                      <a:srgbClr val="FFF2CC"/>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0</a:t>
                      </a:r>
                      <a:endParaRPr sz="800">
                        <a:latin typeface="Montserrat"/>
                        <a:ea typeface="Montserrat"/>
                        <a:cs typeface="Montserrat"/>
                        <a:sym typeface="Montserrat"/>
                      </a:endParaRPr>
                    </a:p>
                  </a:txBody>
                  <a:tcPr marT="91425" marB="91425" marR="91425" marL="91425">
                    <a:solidFill>
                      <a:srgbClr val="FFF2CC"/>
                    </a:solidFill>
                  </a:tcPr>
                </a:tc>
                <a:tc>
                  <a:txBody>
                    <a:bodyPr/>
                    <a:lstStyle/>
                    <a:p>
                      <a:pPr indent="0" lvl="0" marL="0" rtl="0" algn="l">
                        <a:spcBef>
                          <a:spcPts val="0"/>
                        </a:spcBef>
                        <a:spcAft>
                          <a:spcPts val="0"/>
                        </a:spcAft>
                        <a:buNone/>
                      </a:pPr>
                      <a:r>
                        <a:rPr lang="en" sz="800">
                          <a:latin typeface="Montserrat"/>
                          <a:ea typeface="Montserrat"/>
                          <a:cs typeface="Montserrat"/>
                          <a:sym typeface="Montserrat"/>
                        </a:rPr>
                        <a:t>6</a:t>
                      </a:r>
                      <a:endParaRPr sz="800">
                        <a:latin typeface="Montserrat"/>
                        <a:ea typeface="Montserrat"/>
                        <a:cs typeface="Montserrat"/>
                        <a:sym typeface="Montserrat"/>
                      </a:endParaRPr>
                    </a:p>
                  </a:txBody>
                  <a:tcPr marT="91425" marB="91425" marR="91425" marL="91425"/>
                </a:tc>
              </a:tr>
              <a:tr h="286600">
                <a:tc>
                  <a:txBody>
                    <a:bodyPr/>
                    <a:lstStyle/>
                    <a:p>
                      <a:pPr indent="0" lvl="0" marL="0" rtl="0" algn="ctr">
                        <a:spcBef>
                          <a:spcPts val="0"/>
                        </a:spcBef>
                        <a:spcAft>
                          <a:spcPts val="0"/>
                        </a:spcAft>
                        <a:buNone/>
                      </a:pPr>
                      <a:r>
                        <a:rPr lang="en" sz="800">
                          <a:latin typeface="Montserrat"/>
                          <a:ea typeface="Montserrat"/>
                          <a:cs typeface="Montserrat"/>
                          <a:sym typeface="Montserrat"/>
                        </a:rPr>
                        <a:t>0</a:t>
                      </a:r>
                      <a:endParaRPr sz="800">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0</a:t>
                      </a:r>
                      <a:endParaRPr sz="800">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1</a:t>
                      </a:r>
                      <a:endParaRPr sz="800">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l">
                        <a:spcBef>
                          <a:spcPts val="0"/>
                        </a:spcBef>
                        <a:spcAft>
                          <a:spcPts val="0"/>
                        </a:spcAft>
                        <a:buNone/>
                      </a:pPr>
                      <a:r>
                        <a:rPr lang="en" sz="800">
                          <a:latin typeface="Montserrat"/>
                          <a:ea typeface="Montserrat"/>
                          <a:cs typeface="Montserrat"/>
                          <a:sym typeface="Montserrat"/>
                        </a:rPr>
                        <a:t>7</a:t>
                      </a:r>
                      <a:endParaRPr sz="800">
                        <a:latin typeface="Montserrat"/>
                        <a:ea typeface="Montserrat"/>
                        <a:cs typeface="Montserrat"/>
                        <a:sym typeface="Montserrat"/>
                      </a:endParaRPr>
                    </a:p>
                  </a:txBody>
                  <a:tcPr marT="91425" marB="91425" marR="91425" marL="91425"/>
                </a:tc>
              </a:tr>
              <a:tr h="286600">
                <a:tc>
                  <a:txBody>
                    <a:bodyPr/>
                    <a:lstStyle/>
                    <a:p>
                      <a:pPr indent="0" lvl="0" marL="0" rtl="0" algn="ctr">
                        <a:spcBef>
                          <a:spcPts val="0"/>
                        </a:spcBef>
                        <a:spcAft>
                          <a:spcPts val="0"/>
                        </a:spcAft>
                        <a:buNone/>
                      </a:pPr>
                      <a:r>
                        <a:rPr lang="en" sz="800">
                          <a:latin typeface="Montserrat"/>
                          <a:ea typeface="Montserrat"/>
                          <a:cs typeface="Montserrat"/>
                          <a:sym typeface="Montserrat"/>
                        </a:rPr>
                        <a:t>0</a:t>
                      </a:r>
                      <a:endParaRPr sz="800">
                        <a:latin typeface="Montserrat"/>
                        <a:ea typeface="Montserrat"/>
                        <a:cs typeface="Montserrat"/>
                        <a:sym typeface="Montserrat"/>
                      </a:endParaRPr>
                    </a:p>
                  </a:txBody>
                  <a:tcPr marT="91425" marB="91425" marR="91425" marL="91425">
                    <a:solidFill>
                      <a:srgbClr val="FFF2CC"/>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1</a:t>
                      </a:r>
                      <a:endParaRPr sz="800">
                        <a:latin typeface="Montserrat"/>
                        <a:ea typeface="Montserrat"/>
                        <a:cs typeface="Montserrat"/>
                        <a:sym typeface="Montserrat"/>
                      </a:endParaRPr>
                    </a:p>
                  </a:txBody>
                  <a:tcPr marT="91425" marB="91425" marR="91425" marL="91425">
                    <a:solidFill>
                      <a:srgbClr val="FFF2CC"/>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0</a:t>
                      </a:r>
                      <a:endParaRPr sz="800">
                        <a:latin typeface="Montserrat"/>
                        <a:ea typeface="Montserrat"/>
                        <a:cs typeface="Montserrat"/>
                        <a:sym typeface="Montserrat"/>
                      </a:endParaRPr>
                    </a:p>
                  </a:txBody>
                  <a:tcPr marT="91425" marB="91425" marR="91425" marL="91425">
                    <a:solidFill>
                      <a:srgbClr val="FFF2CC"/>
                    </a:solidFill>
                  </a:tcPr>
                </a:tc>
                <a:tc>
                  <a:txBody>
                    <a:bodyPr/>
                    <a:lstStyle/>
                    <a:p>
                      <a:pPr indent="0" lvl="0" marL="0" rtl="0" algn="l">
                        <a:spcBef>
                          <a:spcPts val="0"/>
                        </a:spcBef>
                        <a:spcAft>
                          <a:spcPts val="0"/>
                        </a:spcAft>
                        <a:buNone/>
                      </a:pPr>
                      <a:r>
                        <a:rPr lang="en" sz="800">
                          <a:latin typeface="Montserrat"/>
                          <a:ea typeface="Montserrat"/>
                          <a:cs typeface="Montserrat"/>
                          <a:sym typeface="Montserrat"/>
                        </a:rPr>
                        <a:t>8</a:t>
                      </a:r>
                      <a:endParaRPr sz="800">
                        <a:latin typeface="Montserrat"/>
                        <a:ea typeface="Montserrat"/>
                        <a:cs typeface="Montserrat"/>
                        <a:sym typeface="Montserrat"/>
                      </a:endParaRPr>
                    </a:p>
                  </a:txBody>
                  <a:tcPr marT="91425" marB="91425" marR="91425" marL="91425"/>
                </a:tc>
              </a:tr>
              <a:tr h="286600">
                <a:tc>
                  <a:txBody>
                    <a:bodyPr/>
                    <a:lstStyle/>
                    <a:p>
                      <a:pPr indent="0" lvl="0" marL="0" rtl="0" algn="ctr">
                        <a:spcBef>
                          <a:spcPts val="0"/>
                        </a:spcBef>
                        <a:spcAft>
                          <a:spcPts val="0"/>
                        </a:spcAft>
                        <a:buNone/>
                      </a:pPr>
                      <a:r>
                        <a:rPr lang="en" sz="800">
                          <a:latin typeface="Montserrat"/>
                          <a:ea typeface="Montserrat"/>
                          <a:cs typeface="Montserrat"/>
                          <a:sym typeface="Montserrat"/>
                        </a:rPr>
                        <a:t>1</a:t>
                      </a:r>
                      <a:endParaRPr sz="800">
                        <a:latin typeface="Montserrat"/>
                        <a:ea typeface="Montserrat"/>
                        <a:cs typeface="Montserrat"/>
                        <a:sym typeface="Montserrat"/>
                      </a:endParaRPr>
                    </a:p>
                  </a:txBody>
                  <a:tcPr marT="91425" marB="91425" marR="91425" marL="91425">
                    <a:solidFill>
                      <a:srgbClr val="D9EAD3"/>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0</a:t>
                      </a:r>
                      <a:endParaRPr sz="800">
                        <a:latin typeface="Montserrat"/>
                        <a:ea typeface="Montserrat"/>
                        <a:cs typeface="Montserrat"/>
                        <a:sym typeface="Montserrat"/>
                      </a:endParaRPr>
                    </a:p>
                  </a:txBody>
                  <a:tcPr marT="91425" marB="91425" marR="91425" marL="91425">
                    <a:solidFill>
                      <a:srgbClr val="D9EAD3"/>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0</a:t>
                      </a:r>
                      <a:endParaRPr sz="800">
                        <a:latin typeface="Montserrat"/>
                        <a:ea typeface="Montserrat"/>
                        <a:cs typeface="Montserrat"/>
                        <a:sym typeface="Montserrat"/>
                      </a:endParaRPr>
                    </a:p>
                  </a:txBody>
                  <a:tcPr marT="91425" marB="91425" marR="91425" marL="91425">
                    <a:solidFill>
                      <a:srgbClr val="D9EAD3"/>
                    </a:solidFill>
                  </a:tcPr>
                </a:tc>
                <a:tc>
                  <a:txBody>
                    <a:bodyPr/>
                    <a:lstStyle/>
                    <a:p>
                      <a:pPr indent="0" lvl="0" marL="0" rtl="0" algn="l">
                        <a:spcBef>
                          <a:spcPts val="0"/>
                        </a:spcBef>
                        <a:spcAft>
                          <a:spcPts val="0"/>
                        </a:spcAft>
                        <a:buNone/>
                      </a:pPr>
                      <a:r>
                        <a:rPr lang="en" sz="800">
                          <a:latin typeface="Montserrat"/>
                          <a:ea typeface="Montserrat"/>
                          <a:cs typeface="Montserrat"/>
                          <a:sym typeface="Montserrat"/>
                        </a:rPr>
                        <a:t>9</a:t>
                      </a:r>
                      <a:endParaRPr sz="800">
                        <a:latin typeface="Montserrat"/>
                        <a:ea typeface="Montserrat"/>
                        <a:cs typeface="Montserrat"/>
                        <a:sym typeface="Montserrat"/>
                      </a:endParaRPr>
                    </a:p>
                  </a:txBody>
                  <a:tcPr marT="91425" marB="91425" marR="91425" marL="91425"/>
                </a:tc>
              </a:tr>
            </a:tbl>
          </a:graphicData>
        </a:graphic>
      </p:graphicFrame>
      <p:sp>
        <p:nvSpPr>
          <p:cNvPr id="702" name="Google Shape;702;p25"/>
          <p:cNvSpPr txBox="1"/>
          <p:nvPr/>
        </p:nvSpPr>
        <p:spPr>
          <a:xfrm>
            <a:off x="5575888" y="897002"/>
            <a:ext cx="1330200" cy="39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434343"/>
                </a:solidFill>
                <a:latin typeface="Caveat"/>
                <a:ea typeface="Caveat"/>
                <a:cs typeface="Caveat"/>
                <a:sym typeface="Caveat"/>
              </a:rPr>
              <a:t>One-Hot Encoded</a:t>
            </a:r>
            <a:endParaRPr b="1" sz="1200">
              <a:solidFill>
                <a:srgbClr val="434343"/>
              </a:solidFill>
              <a:latin typeface="Caveat"/>
              <a:ea typeface="Caveat"/>
              <a:cs typeface="Caveat"/>
              <a:sym typeface="Caveat"/>
            </a:endParaRPr>
          </a:p>
        </p:txBody>
      </p:sp>
      <p:graphicFrame>
        <p:nvGraphicFramePr>
          <p:cNvPr id="703" name="Google Shape;703;p25"/>
          <p:cNvGraphicFramePr/>
          <p:nvPr/>
        </p:nvGraphicFramePr>
        <p:xfrm>
          <a:off x="5499688" y="3289113"/>
          <a:ext cx="3000000" cy="3000000"/>
        </p:xfrm>
        <a:graphic>
          <a:graphicData uri="http://schemas.openxmlformats.org/drawingml/2006/table">
            <a:tbl>
              <a:tblPr>
                <a:noFill/>
                <a:tableStyleId>{9F2484A0-0F4E-4B42-9BE9-85B63774EEDD}</a:tableStyleId>
              </a:tblPr>
              <a:tblGrid>
                <a:gridCol w="538325"/>
                <a:gridCol w="382850"/>
                <a:gridCol w="453100"/>
                <a:gridCol w="453100"/>
              </a:tblGrid>
              <a:tr h="282925">
                <a:tc>
                  <a:txBody>
                    <a:bodyPr/>
                    <a:lstStyle/>
                    <a:p>
                      <a:pPr indent="0" lvl="0" marL="0" rtl="0" algn="l">
                        <a:spcBef>
                          <a:spcPts val="0"/>
                        </a:spcBef>
                        <a:spcAft>
                          <a:spcPts val="0"/>
                        </a:spcAft>
                        <a:buNone/>
                      </a:pPr>
                      <a:r>
                        <a:rPr b="1" lang="en" sz="700">
                          <a:solidFill>
                            <a:schemeClr val="lt1"/>
                          </a:solidFill>
                          <a:latin typeface="Montserrat"/>
                          <a:ea typeface="Montserrat"/>
                          <a:cs typeface="Montserrat"/>
                          <a:sym typeface="Montserrat"/>
                        </a:rPr>
                        <a:t>name</a:t>
                      </a:r>
                      <a:endParaRPr b="1" sz="700">
                        <a:solidFill>
                          <a:schemeClr val="lt1"/>
                        </a:solidFill>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solidFill>
                      <a:srgbClr val="3D85C6"/>
                    </a:solidFill>
                  </a:tcPr>
                </a:tc>
                <a:tc>
                  <a:txBody>
                    <a:bodyPr/>
                    <a:lstStyle/>
                    <a:p>
                      <a:pPr indent="0" lvl="0" marL="0" rtl="0" algn="l">
                        <a:spcBef>
                          <a:spcPts val="0"/>
                        </a:spcBef>
                        <a:spcAft>
                          <a:spcPts val="0"/>
                        </a:spcAft>
                        <a:buNone/>
                      </a:pPr>
                      <a:r>
                        <a:rPr b="1" lang="en" sz="700">
                          <a:solidFill>
                            <a:schemeClr val="lt1"/>
                          </a:solidFill>
                          <a:latin typeface="Montserrat"/>
                          <a:ea typeface="Montserrat"/>
                          <a:cs typeface="Montserrat"/>
                          <a:sym typeface="Montserrat"/>
                        </a:rPr>
                        <a:t>var1</a:t>
                      </a:r>
                      <a:endParaRPr b="1" sz="700">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b="1" lang="en" sz="700">
                          <a:solidFill>
                            <a:schemeClr val="lt1"/>
                          </a:solidFill>
                          <a:latin typeface="Montserrat"/>
                          <a:ea typeface="Montserrat"/>
                          <a:cs typeface="Montserrat"/>
                          <a:sym typeface="Montserrat"/>
                        </a:rPr>
                        <a:t>var2</a:t>
                      </a:r>
                      <a:endParaRPr b="1" sz="700">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b="1" lang="en" sz="700">
                          <a:solidFill>
                            <a:schemeClr val="lt1"/>
                          </a:solidFill>
                          <a:latin typeface="Montserrat"/>
                          <a:ea typeface="Montserrat"/>
                          <a:cs typeface="Montserrat"/>
                          <a:sym typeface="Montserrat"/>
                        </a:rPr>
                        <a:t>var3</a:t>
                      </a:r>
                      <a:endParaRPr b="1" sz="700">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D85C6"/>
                    </a:solidFill>
                  </a:tcPr>
                </a:tc>
              </a:tr>
              <a:tr h="226900">
                <a:tc>
                  <a:txBody>
                    <a:bodyPr/>
                    <a:lstStyle/>
                    <a:p>
                      <a:pPr indent="0" lvl="0" marL="0" rtl="0" algn="ctr">
                        <a:spcBef>
                          <a:spcPts val="0"/>
                        </a:spcBef>
                        <a:spcAft>
                          <a:spcPts val="0"/>
                        </a:spcAft>
                        <a:buNone/>
                      </a:pPr>
                      <a:r>
                        <a:rPr lang="en" sz="700">
                          <a:latin typeface="Montserrat"/>
                          <a:ea typeface="Montserrat"/>
                          <a:cs typeface="Montserrat"/>
                          <a:sym typeface="Montserrat"/>
                        </a:rPr>
                        <a:t>apple</a:t>
                      </a:r>
                      <a:endParaRPr sz="700">
                        <a:latin typeface="Montserrat"/>
                        <a:ea typeface="Montserrat"/>
                        <a:cs typeface="Montserrat"/>
                        <a:sym typeface="Montserrat"/>
                      </a:endParaRPr>
                    </a:p>
                  </a:txBody>
                  <a:tcPr marT="45700" marB="45700"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700">
                          <a:latin typeface="Montserrat"/>
                          <a:ea typeface="Montserrat"/>
                          <a:cs typeface="Montserrat"/>
                          <a:sym typeface="Montserrat"/>
                        </a:rPr>
                        <a:t>1</a:t>
                      </a:r>
                      <a:endParaRPr sz="700">
                        <a:latin typeface="Montserrat"/>
                        <a:ea typeface="Montserrat"/>
                        <a:cs typeface="Montserrat"/>
                        <a:sym typeface="Montserrat"/>
                      </a:endParaRPr>
                    </a:p>
                  </a:txBody>
                  <a:tcPr marT="45700" marB="457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700">
                          <a:latin typeface="Montserrat"/>
                          <a:ea typeface="Montserrat"/>
                          <a:cs typeface="Montserrat"/>
                          <a:sym typeface="Montserrat"/>
                        </a:rPr>
                        <a:t>0</a:t>
                      </a:r>
                      <a:endParaRPr sz="700">
                        <a:latin typeface="Montserrat"/>
                        <a:ea typeface="Montserrat"/>
                        <a:cs typeface="Montserrat"/>
                        <a:sym typeface="Montserrat"/>
                      </a:endParaRPr>
                    </a:p>
                  </a:txBody>
                  <a:tcPr marT="45700" marB="457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700">
                          <a:latin typeface="Montserrat"/>
                          <a:ea typeface="Montserrat"/>
                          <a:cs typeface="Montserrat"/>
                          <a:sym typeface="Montserrat"/>
                        </a:rPr>
                        <a:t>0</a:t>
                      </a:r>
                      <a:endParaRPr sz="700">
                        <a:latin typeface="Montserrat"/>
                        <a:ea typeface="Montserrat"/>
                        <a:cs typeface="Montserrat"/>
                        <a:sym typeface="Montserrat"/>
                      </a:endParaRPr>
                    </a:p>
                  </a:txBody>
                  <a:tcPr marT="45700" marB="457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r h="226900">
                <a:tc>
                  <a:txBody>
                    <a:bodyPr/>
                    <a:lstStyle/>
                    <a:p>
                      <a:pPr indent="0" lvl="0" marL="0" rtl="0" algn="ctr">
                        <a:spcBef>
                          <a:spcPts val="0"/>
                        </a:spcBef>
                        <a:spcAft>
                          <a:spcPts val="0"/>
                        </a:spcAft>
                        <a:buNone/>
                      </a:pPr>
                      <a:r>
                        <a:rPr lang="en" sz="700">
                          <a:latin typeface="Montserrat"/>
                          <a:ea typeface="Montserrat"/>
                          <a:cs typeface="Montserrat"/>
                          <a:sym typeface="Montserrat"/>
                        </a:rPr>
                        <a:t>banana</a:t>
                      </a:r>
                      <a:endParaRPr sz="700">
                        <a:latin typeface="Montserrat"/>
                        <a:ea typeface="Montserrat"/>
                        <a:cs typeface="Montserrat"/>
                        <a:sym typeface="Montserrat"/>
                      </a:endParaRPr>
                    </a:p>
                  </a:txBody>
                  <a:tcPr marT="45700" marB="45700"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700">
                          <a:latin typeface="Montserrat"/>
                          <a:ea typeface="Montserrat"/>
                          <a:cs typeface="Montserrat"/>
                          <a:sym typeface="Montserrat"/>
                        </a:rPr>
                        <a:t>0</a:t>
                      </a:r>
                      <a:endParaRPr sz="700">
                        <a:latin typeface="Montserrat"/>
                        <a:ea typeface="Montserrat"/>
                        <a:cs typeface="Montserrat"/>
                        <a:sym typeface="Montserrat"/>
                      </a:endParaRPr>
                    </a:p>
                  </a:txBody>
                  <a:tcPr marT="45700" marB="457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latin typeface="Montserrat"/>
                          <a:ea typeface="Montserrat"/>
                          <a:cs typeface="Montserrat"/>
                          <a:sym typeface="Montserrat"/>
                        </a:rPr>
                        <a:t>1</a:t>
                      </a:r>
                      <a:endParaRPr sz="700">
                        <a:latin typeface="Montserrat"/>
                        <a:ea typeface="Montserrat"/>
                        <a:cs typeface="Montserrat"/>
                        <a:sym typeface="Montserrat"/>
                      </a:endParaRPr>
                    </a:p>
                  </a:txBody>
                  <a:tcPr marT="45700" marB="457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latin typeface="Montserrat"/>
                          <a:ea typeface="Montserrat"/>
                          <a:cs typeface="Montserrat"/>
                          <a:sym typeface="Montserrat"/>
                        </a:rPr>
                        <a:t>0</a:t>
                      </a:r>
                      <a:endParaRPr sz="700">
                        <a:latin typeface="Montserrat"/>
                        <a:ea typeface="Montserrat"/>
                        <a:cs typeface="Montserrat"/>
                        <a:sym typeface="Montserrat"/>
                      </a:endParaRPr>
                    </a:p>
                  </a:txBody>
                  <a:tcPr marT="45700" marB="457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226900">
                <a:tc>
                  <a:txBody>
                    <a:bodyPr/>
                    <a:lstStyle/>
                    <a:p>
                      <a:pPr indent="0" lvl="0" marL="0" rtl="0" algn="ctr">
                        <a:spcBef>
                          <a:spcPts val="0"/>
                        </a:spcBef>
                        <a:spcAft>
                          <a:spcPts val="0"/>
                        </a:spcAft>
                        <a:buNone/>
                      </a:pPr>
                      <a:r>
                        <a:rPr lang="en" sz="700">
                          <a:latin typeface="Montserrat"/>
                          <a:ea typeface="Montserrat"/>
                          <a:cs typeface="Montserrat"/>
                          <a:sym typeface="Montserrat"/>
                        </a:rPr>
                        <a:t>cherry</a:t>
                      </a:r>
                      <a:endParaRPr sz="700">
                        <a:latin typeface="Montserrat"/>
                        <a:ea typeface="Montserrat"/>
                        <a:cs typeface="Montserrat"/>
                        <a:sym typeface="Montserrat"/>
                      </a:endParaRPr>
                    </a:p>
                  </a:txBody>
                  <a:tcPr marT="45700" marB="45700"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700">
                          <a:latin typeface="Montserrat"/>
                          <a:ea typeface="Montserrat"/>
                          <a:cs typeface="Montserrat"/>
                          <a:sym typeface="Montserrat"/>
                        </a:rPr>
                        <a:t>0</a:t>
                      </a:r>
                      <a:endParaRPr sz="700">
                        <a:latin typeface="Montserrat"/>
                        <a:ea typeface="Montserrat"/>
                        <a:cs typeface="Montserrat"/>
                        <a:sym typeface="Montserrat"/>
                      </a:endParaRPr>
                    </a:p>
                  </a:txBody>
                  <a:tcPr marT="45700" marB="457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sz="700">
                          <a:latin typeface="Montserrat"/>
                          <a:ea typeface="Montserrat"/>
                          <a:cs typeface="Montserrat"/>
                          <a:sym typeface="Montserrat"/>
                        </a:rPr>
                        <a:t>0</a:t>
                      </a:r>
                      <a:endParaRPr sz="700">
                        <a:latin typeface="Montserrat"/>
                        <a:ea typeface="Montserrat"/>
                        <a:cs typeface="Montserrat"/>
                        <a:sym typeface="Montserrat"/>
                      </a:endParaRPr>
                    </a:p>
                  </a:txBody>
                  <a:tcPr marT="45700" marB="457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sz="700">
                          <a:latin typeface="Montserrat"/>
                          <a:ea typeface="Montserrat"/>
                          <a:cs typeface="Montserrat"/>
                          <a:sym typeface="Montserrat"/>
                        </a:rPr>
                        <a:t>1</a:t>
                      </a:r>
                      <a:endParaRPr sz="700">
                        <a:latin typeface="Montserrat"/>
                        <a:ea typeface="Montserrat"/>
                        <a:cs typeface="Montserrat"/>
                        <a:sym typeface="Montserrat"/>
                      </a:endParaRPr>
                    </a:p>
                  </a:txBody>
                  <a:tcPr marT="45700" marB="457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r>
            </a:tbl>
          </a:graphicData>
        </a:graphic>
      </p:graphicFrame>
      <p:graphicFrame>
        <p:nvGraphicFramePr>
          <p:cNvPr id="704" name="Google Shape;704;p25"/>
          <p:cNvGraphicFramePr/>
          <p:nvPr/>
        </p:nvGraphicFramePr>
        <p:xfrm>
          <a:off x="7554619" y="3289113"/>
          <a:ext cx="3000000" cy="3000000"/>
        </p:xfrm>
        <a:graphic>
          <a:graphicData uri="http://schemas.openxmlformats.org/drawingml/2006/table">
            <a:tbl>
              <a:tblPr>
                <a:noFill/>
                <a:tableStyleId>{9F2484A0-0F4E-4B42-9BE9-85B63774EEDD}</a:tableStyleId>
              </a:tblPr>
              <a:tblGrid>
                <a:gridCol w="601175"/>
                <a:gridCol w="397675"/>
                <a:gridCol w="482300"/>
              </a:tblGrid>
              <a:tr h="270000">
                <a:tc>
                  <a:txBody>
                    <a:bodyPr/>
                    <a:lstStyle/>
                    <a:p>
                      <a:pPr indent="0" lvl="0" marL="0" rtl="0" algn="l">
                        <a:spcBef>
                          <a:spcPts val="0"/>
                        </a:spcBef>
                        <a:spcAft>
                          <a:spcPts val="0"/>
                        </a:spcAft>
                        <a:buNone/>
                      </a:pPr>
                      <a:r>
                        <a:rPr b="1" lang="en" sz="700">
                          <a:solidFill>
                            <a:schemeClr val="lt1"/>
                          </a:solidFill>
                          <a:latin typeface="Montserrat"/>
                          <a:ea typeface="Montserrat"/>
                          <a:cs typeface="Montserrat"/>
                          <a:sym typeface="Montserrat"/>
                        </a:rPr>
                        <a:t>name</a:t>
                      </a:r>
                      <a:endParaRPr b="1" sz="700">
                        <a:solidFill>
                          <a:schemeClr val="lt1"/>
                        </a:solidFill>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solidFill>
                      <a:srgbClr val="3D85C6"/>
                    </a:solidFill>
                  </a:tcPr>
                </a:tc>
                <a:tc>
                  <a:txBody>
                    <a:bodyPr/>
                    <a:lstStyle/>
                    <a:p>
                      <a:pPr indent="0" lvl="0" marL="0" rtl="0" algn="l">
                        <a:spcBef>
                          <a:spcPts val="0"/>
                        </a:spcBef>
                        <a:spcAft>
                          <a:spcPts val="0"/>
                        </a:spcAft>
                        <a:buNone/>
                      </a:pPr>
                      <a:r>
                        <a:rPr b="1" lang="en" sz="700">
                          <a:solidFill>
                            <a:schemeClr val="lt1"/>
                          </a:solidFill>
                          <a:latin typeface="Montserrat"/>
                          <a:ea typeface="Montserrat"/>
                          <a:cs typeface="Montserrat"/>
                          <a:sym typeface="Montserrat"/>
                        </a:rPr>
                        <a:t>var1</a:t>
                      </a:r>
                      <a:endParaRPr b="1" sz="700">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b="1" lang="en" sz="700">
                          <a:solidFill>
                            <a:schemeClr val="lt1"/>
                          </a:solidFill>
                          <a:latin typeface="Montserrat"/>
                          <a:ea typeface="Montserrat"/>
                          <a:cs typeface="Montserrat"/>
                          <a:sym typeface="Montserrat"/>
                        </a:rPr>
                        <a:t>var2</a:t>
                      </a:r>
                      <a:endParaRPr b="1" sz="700">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D85C6"/>
                    </a:solidFill>
                  </a:tcPr>
                </a:tc>
              </a:tr>
              <a:tr h="225325">
                <a:tc>
                  <a:txBody>
                    <a:bodyPr/>
                    <a:lstStyle/>
                    <a:p>
                      <a:pPr indent="0" lvl="0" marL="0" rtl="0" algn="ctr">
                        <a:spcBef>
                          <a:spcPts val="0"/>
                        </a:spcBef>
                        <a:spcAft>
                          <a:spcPts val="0"/>
                        </a:spcAft>
                        <a:buNone/>
                      </a:pPr>
                      <a:r>
                        <a:rPr lang="en" sz="700">
                          <a:latin typeface="Montserrat"/>
                          <a:ea typeface="Montserrat"/>
                          <a:cs typeface="Montserrat"/>
                          <a:sym typeface="Montserrat"/>
                        </a:rPr>
                        <a:t>apple</a:t>
                      </a:r>
                      <a:endParaRPr sz="700">
                        <a:latin typeface="Montserrat"/>
                        <a:ea typeface="Montserrat"/>
                        <a:cs typeface="Montserrat"/>
                        <a:sym typeface="Montserrat"/>
                      </a:endParaRPr>
                    </a:p>
                  </a:txBody>
                  <a:tcPr marT="45700" marB="45700"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700">
                          <a:latin typeface="Montserrat"/>
                          <a:ea typeface="Montserrat"/>
                          <a:cs typeface="Montserrat"/>
                          <a:sym typeface="Montserrat"/>
                        </a:rPr>
                        <a:t>1</a:t>
                      </a:r>
                      <a:endParaRPr sz="700">
                        <a:latin typeface="Montserrat"/>
                        <a:ea typeface="Montserrat"/>
                        <a:cs typeface="Montserrat"/>
                        <a:sym typeface="Montserrat"/>
                      </a:endParaRPr>
                    </a:p>
                  </a:txBody>
                  <a:tcPr marT="45700" marB="457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700">
                          <a:latin typeface="Montserrat"/>
                          <a:ea typeface="Montserrat"/>
                          <a:cs typeface="Montserrat"/>
                          <a:sym typeface="Montserrat"/>
                        </a:rPr>
                        <a:t>0</a:t>
                      </a:r>
                      <a:endParaRPr sz="700">
                        <a:latin typeface="Montserrat"/>
                        <a:ea typeface="Montserrat"/>
                        <a:cs typeface="Montserrat"/>
                        <a:sym typeface="Montserrat"/>
                      </a:endParaRPr>
                    </a:p>
                  </a:txBody>
                  <a:tcPr marT="45700" marB="457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r h="225325">
                <a:tc>
                  <a:txBody>
                    <a:bodyPr/>
                    <a:lstStyle/>
                    <a:p>
                      <a:pPr indent="0" lvl="0" marL="0" rtl="0" algn="ctr">
                        <a:spcBef>
                          <a:spcPts val="0"/>
                        </a:spcBef>
                        <a:spcAft>
                          <a:spcPts val="0"/>
                        </a:spcAft>
                        <a:buNone/>
                      </a:pPr>
                      <a:r>
                        <a:rPr lang="en" sz="700">
                          <a:latin typeface="Montserrat"/>
                          <a:ea typeface="Montserrat"/>
                          <a:cs typeface="Montserrat"/>
                          <a:sym typeface="Montserrat"/>
                        </a:rPr>
                        <a:t>banana</a:t>
                      </a:r>
                      <a:endParaRPr sz="700">
                        <a:latin typeface="Montserrat"/>
                        <a:ea typeface="Montserrat"/>
                        <a:cs typeface="Montserrat"/>
                        <a:sym typeface="Montserrat"/>
                      </a:endParaRPr>
                    </a:p>
                  </a:txBody>
                  <a:tcPr marT="45700" marB="45700"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700">
                          <a:latin typeface="Montserrat"/>
                          <a:ea typeface="Montserrat"/>
                          <a:cs typeface="Montserrat"/>
                          <a:sym typeface="Montserrat"/>
                        </a:rPr>
                        <a:t>0</a:t>
                      </a:r>
                      <a:endParaRPr sz="700">
                        <a:latin typeface="Montserrat"/>
                        <a:ea typeface="Montserrat"/>
                        <a:cs typeface="Montserrat"/>
                        <a:sym typeface="Montserrat"/>
                      </a:endParaRPr>
                    </a:p>
                  </a:txBody>
                  <a:tcPr marT="45700" marB="457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700">
                          <a:latin typeface="Montserrat"/>
                          <a:ea typeface="Montserrat"/>
                          <a:cs typeface="Montserrat"/>
                          <a:sym typeface="Montserrat"/>
                        </a:rPr>
                        <a:t>1</a:t>
                      </a:r>
                      <a:endParaRPr sz="700">
                        <a:latin typeface="Montserrat"/>
                        <a:ea typeface="Montserrat"/>
                        <a:cs typeface="Montserrat"/>
                        <a:sym typeface="Montserrat"/>
                      </a:endParaRPr>
                    </a:p>
                  </a:txBody>
                  <a:tcPr marT="45700" marB="457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225325">
                <a:tc>
                  <a:txBody>
                    <a:bodyPr/>
                    <a:lstStyle/>
                    <a:p>
                      <a:pPr indent="0" lvl="0" marL="0" rtl="0" algn="ctr">
                        <a:spcBef>
                          <a:spcPts val="0"/>
                        </a:spcBef>
                        <a:spcAft>
                          <a:spcPts val="0"/>
                        </a:spcAft>
                        <a:buNone/>
                      </a:pPr>
                      <a:r>
                        <a:rPr lang="en" sz="700">
                          <a:latin typeface="Montserrat"/>
                          <a:ea typeface="Montserrat"/>
                          <a:cs typeface="Montserrat"/>
                          <a:sym typeface="Montserrat"/>
                        </a:rPr>
                        <a:t>cherry</a:t>
                      </a:r>
                      <a:endParaRPr sz="700">
                        <a:latin typeface="Montserrat"/>
                        <a:ea typeface="Montserrat"/>
                        <a:cs typeface="Montserrat"/>
                        <a:sym typeface="Montserrat"/>
                      </a:endParaRPr>
                    </a:p>
                  </a:txBody>
                  <a:tcPr marT="45700" marB="45700"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700">
                          <a:latin typeface="Montserrat"/>
                          <a:ea typeface="Montserrat"/>
                          <a:cs typeface="Montserrat"/>
                          <a:sym typeface="Montserrat"/>
                        </a:rPr>
                        <a:t>0</a:t>
                      </a:r>
                      <a:endParaRPr sz="700">
                        <a:latin typeface="Montserrat"/>
                        <a:ea typeface="Montserrat"/>
                        <a:cs typeface="Montserrat"/>
                        <a:sym typeface="Montserrat"/>
                      </a:endParaRPr>
                    </a:p>
                  </a:txBody>
                  <a:tcPr marT="45700" marB="457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sz="700">
                          <a:latin typeface="Montserrat"/>
                          <a:ea typeface="Montserrat"/>
                          <a:cs typeface="Montserrat"/>
                          <a:sym typeface="Montserrat"/>
                        </a:rPr>
                        <a:t>0</a:t>
                      </a:r>
                      <a:endParaRPr sz="700">
                        <a:latin typeface="Montserrat"/>
                        <a:ea typeface="Montserrat"/>
                        <a:cs typeface="Montserrat"/>
                        <a:sym typeface="Montserrat"/>
                      </a:endParaRPr>
                    </a:p>
                  </a:txBody>
                  <a:tcPr marT="45700" marB="457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r>
            </a:tbl>
          </a:graphicData>
        </a:graphic>
      </p:graphicFrame>
      <p:sp>
        <p:nvSpPr>
          <p:cNvPr id="705" name="Google Shape;705;p25"/>
          <p:cNvSpPr txBox="1"/>
          <p:nvPr/>
        </p:nvSpPr>
        <p:spPr>
          <a:xfrm>
            <a:off x="7630819" y="897002"/>
            <a:ext cx="1330200" cy="39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434343"/>
                </a:solidFill>
                <a:latin typeface="Caveat"/>
                <a:ea typeface="Caveat"/>
                <a:cs typeface="Caveat"/>
                <a:sym typeface="Caveat"/>
              </a:rPr>
              <a:t>Dummy Encoded</a:t>
            </a:r>
            <a:endParaRPr b="1" sz="1200">
              <a:solidFill>
                <a:srgbClr val="434343"/>
              </a:solidFill>
              <a:latin typeface="Caveat"/>
              <a:ea typeface="Caveat"/>
              <a:cs typeface="Caveat"/>
              <a:sym typeface="Caveat"/>
            </a:endParaRPr>
          </a:p>
        </p:txBody>
      </p:sp>
      <p:graphicFrame>
        <p:nvGraphicFramePr>
          <p:cNvPr id="706" name="Google Shape;706;p25"/>
          <p:cNvGraphicFramePr/>
          <p:nvPr/>
        </p:nvGraphicFramePr>
        <p:xfrm>
          <a:off x="7630819" y="1258913"/>
          <a:ext cx="3000000" cy="3000000"/>
        </p:xfrm>
        <a:graphic>
          <a:graphicData uri="http://schemas.openxmlformats.org/drawingml/2006/table">
            <a:tbl>
              <a:tblPr>
                <a:noFill/>
                <a:tableStyleId>{9F2484A0-0F4E-4B42-9BE9-85B63774EEDD}</a:tableStyleId>
              </a:tblPr>
              <a:tblGrid>
                <a:gridCol w="439425"/>
                <a:gridCol w="439425"/>
                <a:gridCol w="398325"/>
              </a:tblGrid>
              <a:tr h="244200">
                <a:tc>
                  <a:txBody>
                    <a:bodyPr/>
                    <a:lstStyle/>
                    <a:p>
                      <a:pPr indent="0" lvl="0" marL="0" rtl="0" algn="l">
                        <a:spcBef>
                          <a:spcPts val="0"/>
                        </a:spcBef>
                        <a:spcAft>
                          <a:spcPts val="0"/>
                        </a:spcAft>
                        <a:buNone/>
                      </a:pPr>
                      <a:r>
                        <a:rPr b="1" lang="en" sz="800">
                          <a:solidFill>
                            <a:schemeClr val="lt1"/>
                          </a:solidFill>
                          <a:latin typeface="Montserrat"/>
                          <a:ea typeface="Montserrat"/>
                          <a:cs typeface="Montserrat"/>
                          <a:sym typeface="Montserrat"/>
                        </a:rPr>
                        <a:t>var1</a:t>
                      </a:r>
                      <a:endParaRPr b="1" sz="800">
                        <a:solidFill>
                          <a:schemeClr val="lt1"/>
                        </a:solidFill>
                        <a:latin typeface="Montserrat"/>
                        <a:ea typeface="Montserrat"/>
                        <a:cs typeface="Montserrat"/>
                        <a:sym typeface="Montserrat"/>
                      </a:endParaRPr>
                    </a:p>
                  </a:txBody>
                  <a:tcPr marT="91425" marB="91425" marR="91425" marL="91425">
                    <a:solidFill>
                      <a:srgbClr val="3D85C6"/>
                    </a:solidFill>
                  </a:tcPr>
                </a:tc>
                <a:tc>
                  <a:txBody>
                    <a:bodyPr/>
                    <a:lstStyle/>
                    <a:p>
                      <a:pPr indent="0" lvl="0" marL="0" rtl="0" algn="l">
                        <a:spcBef>
                          <a:spcPts val="0"/>
                        </a:spcBef>
                        <a:spcAft>
                          <a:spcPts val="0"/>
                        </a:spcAft>
                        <a:buNone/>
                      </a:pPr>
                      <a:r>
                        <a:rPr b="1" lang="en" sz="800">
                          <a:solidFill>
                            <a:schemeClr val="lt1"/>
                          </a:solidFill>
                          <a:latin typeface="Montserrat"/>
                          <a:ea typeface="Montserrat"/>
                          <a:cs typeface="Montserrat"/>
                          <a:sym typeface="Montserrat"/>
                        </a:rPr>
                        <a:t>var2</a:t>
                      </a:r>
                      <a:endParaRPr b="1" sz="800">
                        <a:solidFill>
                          <a:schemeClr val="lt1"/>
                        </a:solidFill>
                        <a:latin typeface="Montserrat"/>
                        <a:ea typeface="Montserrat"/>
                        <a:cs typeface="Montserrat"/>
                        <a:sym typeface="Montserrat"/>
                      </a:endParaRPr>
                    </a:p>
                  </a:txBody>
                  <a:tcPr marT="91425" marB="91425" marR="91425" marL="91425">
                    <a:solidFill>
                      <a:srgbClr val="3D85C6"/>
                    </a:solidFill>
                  </a:tcPr>
                </a:tc>
                <a:tc>
                  <a:txBody>
                    <a:bodyPr/>
                    <a:lstStyle/>
                    <a:p>
                      <a:pPr indent="0" lvl="0" marL="0" rtl="0" algn="l">
                        <a:spcBef>
                          <a:spcPts val="0"/>
                        </a:spcBef>
                        <a:spcAft>
                          <a:spcPts val="0"/>
                        </a:spcAft>
                        <a:buNone/>
                      </a:pPr>
                      <a:r>
                        <a:rPr b="1" lang="en" sz="800">
                          <a:solidFill>
                            <a:schemeClr val="lt1"/>
                          </a:solidFill>
                          <a:latin typeface="Montserrat"/>
                          <a:ea typeface="Montserrat"/>
                          <a:cs typeface="Montserrat"/>
                          <a:sym typeface="Montserrat"/>
                        </a:rPr>
                        <a:t>qty</a:t>
                      </a:r>
                      <a:endParaRPr b="1" sz="800">
                        <a:solidFill>
                          <a:schemeClr val="lt1"/>
                        </a:solidFill>
                        <a:latin typeface="Montserrat"/>
                        <a:ea typeface="Montserrat"/>
                        <a:cs typeface="Montserrat"/>
                        <a:sym typeface="Montserrat"/>
                      </a:endParaRPr>
                    </a:p>
                  </a:txBody>
                  <a:tcPr marT="91425" marB="91425" marR="91425" marL="91425">
                    <a:solidFill>
                      <a:srgbClr val="3D85C6"/>
                    </a:solidFill>
                  </a:tcPr>
                </a:tc>
              </a:tr>
              <a:tr h="244200">
                <a:tc>
                  <a:txBody>
                    <a:bodyPr/>
                    <a:lstStyle/>
                    <a:p>
                      <a:pPr indent="0" lvl="0" marL="0" rtl="0" algn="ctr">
                        <a:spcBef>
                          <a:spcPts val="0"/>
                        </a:spcBef>
                        <a:spcAft>
                          <a:spcPts val="0"/>
                        </a:spcAft>
                        <a:buNone/>
                      </a:pPr>
                      <a:r>
                        <a:rPr lang="en" sz="800">
                          <a:latin typeface="Montserrat"/>
                          <a:ea typeface="Montserrat"/>
                          <a:cs typeface="Montserrat"/>
                          <a:sym typeface="Montserrat"/>
                        </a:rPr>
                        <a:t>1</a:t>
                      </a:r>
                      <a:endParaRPr sz="800">
                        <a:latin typeface="Montserrat"/>
                        <a:ea typeface="Montserrat"/>
                        <a:cs typeface="Montserrat"/>
                        <a:sym typeface="Montserrat"/>
                      </a:endParaRPr>
                    </a:p>
                  </a:txBody>
                  <a:tcPr marT="91425" marB="91425" marR="91425" marL="91425">
                    <a:solidFill>
                      <a:srgbClr val="D9EAD3"/>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0</a:t>
                      </a:r>
                      <a:endParaRPr sz="800">
                        <a:latin typeface="Montserrat"/>
                        <a:ea typeface="Montserrat"/>
                        <a:cs typeface="Montserrat"/>
                        <a:sym typeface="Montserrat"/>
                      </a:endParaRPr>
                    </a:p>
                  </a:txBody>
                  <a:tcPr marT="91425" marB="91425" marR="91425" marL="91425">
                    <a:solidFill>
                      <a:srgbClr val="D9EAD3"/>
                    </a:solidFill>
                  </a:tcPr>
                </a:tc>
                <a:tc>
                  <a:txBody>
                    <a:bodyPr/>
                    <a:lstStyle/>
                    <a:p>
                      <a:pPr indent="0" lvl="0" marL="0" rtl="0" algn="l">
                        <a:spcBef>
                          <a:spcPts val="0"/>
                        </a:spcBef>
                        <a:spcAft>
                          <a:spcPts val="0"/>
                        </a:spcAft>
                        <a:buNone/>
                      </a:pPr>
                      <a:r>
                        <a:rPr lang="en" sz="800">
                          <a:latin typeface="Montserrat"/>
                          <a:ea typeface="Montserrat"/>
                          <a:cs typeface="Montserrat"/>
                          <a:sym typeface="Montserrat"/>
                        </a:rPr>
                        <a:t>5</a:t>
                      </a:r>
                      <a:endParaRPr sz="800">
                        <a:latin typeface="Montserrat"/>
                        <a:ea typeface="Montserrat"/>
                        <a:cs typeface="Montserrat"/>
                        <a:sym typeface="Montserrat"/>
                      </a:endParaRPr>
                    </a:p>
                  </a:txBody>
                  <a:tcPr marT="91425" marB="91425" marR="91425" marL="91425"/>
                </a:tc>
              </a:tr>
              <a:tr h="244200">
                <a:tc>
                  <a:txBody>
                    <a:bodyPr/>
                    <a:lstStyle/>
                    <a:p>
                      <a:pPr indent="0" lvl="0" marL="0" rtl="0" algn="ctr">
                        <a:spcBef>
                          <a:spcPts val="0"/>
                        </a:spcBef>
                        <a:spcAft>
                          <a:spcPts val="0"/>
                        </a:spcAft>
                        <a:buNone/>
                      </a:pPr>
                      <a:r>
                        <a:rPr lang="en" sz="800">
                          <a:latin typeface="Montserrat"/>
                          <a:ea typeface="Montserrat"/>
                          <a:cs typeface="Montserrat"/>
                          <a:sym typeface="Montserrat"/>
                        </a:rPr>
                        <a:t>0</a:t>
                      </a:r>
                      <a:endParaRPr sz="800">
                        <a:latin typeface="Montserrat"/>
                        <a:ea typeface="Montserrat"/>
                        <a:cs typeface="Montserrat"/>
                        <a:sym typeface="Montserrat"/>
                      </a:endParaRPr>
                    </a:p>
                  </a:txBody>
                  <a:tcPr marT="91425" marB="91425" marR="91425" marL="91425">
                    <a:solidFill>
                      <a:srgbClr val="FFF2CC"/>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1</a:t>
                      </a:r>
                      <a:endParaRPr sz="800">
                        <a:latin typeface="Montserrat"/>
                        <a:ea typeface="Montserrat"/>
                        <a:cs typeface="Montserrat"/>
                        <a:sym typeface="Montserrat"/>
                      </a:endParaRPr>
                    </a:p>
                  </a:txBody>
                  <a:tcPr marT="91425" marB="91425" marR="91425" marL="91425">
                    <a:solidFill>
                      <a:srgbClr val="FFF2CC"/>
                    </a:solidFill>
                  </a:tcPr>
                </a:tc>
                <a:tc>
                  <a:txBody>
                    <a:bodyPr/>
                    <a:lstStyle/>
                    <a:p>
                      <a:pPr indent="0" lvl="0" marL="0" rtl="0" algn="l">
                        <a:spcBef>
                          <a:spcPts val="0"/>
                        </a:spcBef>
                        <a:spcAft>
                          <a:spcPts val="0"/>
                        </a:spcAft>
                        <a:buNone/>
                      </a:pPr>
                      <a:r>
                        <a:rPr lang="en" sz="800">
                          <a:latin typeface="Montserrat"/>
                          <a:ea typeface="Montserrat"/>
                          <a:cs typeface="Montserrat"/>
                          <a:sym typeface="Montserrat"/>
                        </a:rPr>
                        <a:t>6</a:t>
                      </a:r>
                      <a:endParaRPr sz="800">
                        <a:latin typeface="Montserrat"/>
                        <a:ea typeface="Montserrat"/>
                        <a:cs typeface="Montserrat"/>
                        <a:sym typeface="Montserrat"/>
                      </a:endParaRPr>
                    </a:p>
                  </a:txBody>
                  <a:tcPr marT="91425" marB="91425" marR="91425" marL="91425"/>
                </a:tc>
              </a:tr>
              <a:tr h="244200">
                <a:tc>
                  <a:txBody>
                    <a:bodyPr/>
                    <a:lstStyle/>
                    <a:p>
                      <a:pPr indent="0" lvl="0" marL="0" rtl="0" algn="ctr">
                        <a:spcBef>
                          <a:spcPts val="0"/>
                        </a:spcBef>
                        <a:spcAft>
                          <a:spcPts val="0"/>
                        </a:spcAft>
                        <a:buNone/>
                      </a:pPr>
                      <a:r>
                        <a:rPr lang="en" sz="800">
                          <a:latin typeface="Montserrat"/>
                          <a:ea typeface="Montserrat"/>
                          <a:cs typeface="Montserrat"/>
                          <a:sym typeface="Montserrat"/>
                        </a:rPr>
                        <a:t>0</a:t>
                      </a:r>
                      <a:endParaRPr sz="800">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0</a:t>
                      </a:r>
                      <a:endParaRPr sz="800">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l">
                        <a:spcBef>
                          <a:spcPts val="0"/>
                        </a:spcBef>
                        <a:spcAft>
                          <a:spcPts val="0"/>
                        </a:spcAft>
                        <a:buNone/>
                      </a:pPr>
                      <a:r>
                        <a:rPr lang="en" sz="800">
                          <a:latin typeface="Montserrat"/>
                          <a:ea typeface="Montserrat"/>
                          <a:cs typeface="Montserrat"/>
                          <a:sym typeface="Montserrat"/>
                        </a:rPr>
                        <a:t>7</a:t>
                      </a:r>
                      <a:endParaRPr sz="800">
                        <a:latin typeface="Montserrat"/>
                        <a:ea typeface="Montserrat"/>
                        <a:cs typeface="Montserrat"/>
                        <a:sym typeface="Montserrat"/>
                      </a:endParaRPr>
                    </a:p>
                  </a:txBody>
                  <a:tcPr marT="91425" marB="91425" marR="91425" marL="91425"/>
                </a:tc>
              </a:tr>
              <a:tr h="244200">
                <a:tc>
                  <a:txBody>
                    <a:bodyPr/>
                    <a:lstStyle/>
                    <a:p>
                      <a:pPr indent="0" lvl="0" marL="0" rtl="0" algn="ctr">
                        <a:spcBef>
                          <a:spcPts val="0"/>
                        </a:spcBef>
                        <a:spcAft>
                          <a:spcPts val="0"/>
                        </a:spcAft>
                        <a:buNone/>
                      </a:pPr>
                      <a:r>
                        <a:rPr lang="en" sz="800">
                          <a:latin typeface="Montserrat"/>
                          <a:ea typeface="Montserrat"/>
                          <a:cs typeface="Montserrat"/>
                          <a:sym typeface="Montserrat"/>
                        </a:rPr>
                        <a:t>0</a:t>
                      </a:r>
                      <a:endParaRPr sz="800">
                        <a:latin typeface="Montserrat"/>
                        <a:ea typeface="Montserrat"/>
                        <a:cs typeface="Montserrat"/>
                        <a:sym typeface="Montserrat"/>
                      </a:endParaRPr>
                    </a:p>
                  </a:txBody>
                  <a:tcPr marT="91425" marB="91425" marR="91425" marL="91425">
                    <a:solidFill>
                      <a:srgbClr val="FFF2CC"/>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1</a:t>
                      </a:r>
                      <a:endParaRPr sz="800">
                        <a:latin typeface="Montserrat"/>
                        <a:ea typeface="Montserrat"/>
                        <a:cs typeface="Montserrat"/>
                        <a:sym typeface="Montserrat"/>
                      </a:endParaRPr>
                    </a:p>
                  </a:txBody>
                  <a:tcPr marT="91425" marB="91425" marR="91425" marL="91425">
                    <a:solidFill>
                      <a:srgbClr val="FFF2CC"/>
                    </a:solidFill>
                  </a:tcPr>
                </a:tc>
                <a:tc>
                  <a:txBody>
                    <a:bodyPr/>
                    <a:lstStyle/>
                    <a:p>
                      <a:pPr indent="0" lvl="0" marL="0" rtl="0" algn="l">
                        <a:spcBef>
                          <a:spcPts val="0"/>
                        </a:spcBef>
                        <a:spcAft>
                          <a:spcPts val="0"/>
                        </a:spcAft>
                        <a:buNone/>
                      </a:pPr>
                      <a:r>
                        <a:rPr lang="en" sz="800">
                          <a:latin typeface="Montserrat"/>
                          <a:ea typeface="Montserrat"/>
                          <a:cs typeface="Montserrat"/>
                          <a:sym typeface="Montserrat"/>
                        </a:rPr>
                        <a:t>8</a:t>
                      </a:r>
                      <a:endParaRPr sz="800">
                        <a:latin typeface="Montserrat"/>
                        <a:ea typeface="Montserrat"/>
                        <a:cs typeface="Montserrat"/>
                        <a:sym typeface="Montserrat"/>
                      </a:endParaRPr>
                    </a:p>
                  </a:txBody>
                  <a:tcPr marT="91425" marB="91425" marR="91425" marL="91425"/>
                </a:tc>
              </a:tr>
              <a:tr h="244200">
                <a:tc>
                  <a:txBody>
                    <a:bodyPr/>
                    <a:lstStyle/>
                    <a:p>
                      <a:pPr indent="0" lvl="0" marL="0" rtl="0" algn="ctr">
                        <a:spcBef>
                          <a:spcPts val="0"/>
                        </a:spcBef>
                        <a:spcAft>
                          <a:spcPts val="0"/>
                        </a:spcAft>
                        <a:buNone/>
                      </a:pPr>
                      <a:r>
                        <a:rPr lang="en" sz="800">
                          <a:latin typeface="Montserrat"/>
                          <a:ea typeface="Montserrat"/>
                          <a:cs typeface="Montserrat"/>
                          <a:sym typeface="Montserrat"/>
                        </a:rPr>
                        <a:t>1</a:t>
                      </a:r>
                      <a:endParaRPr sz="800">
                        <a:latin typeface="Montserrat"/>
                        <a:ea typeface="Montserrat"/>
                        <a:cs typeface="Montserrat"/>
                        <a:sym typeface="Montserrat"/>
                      </a:endParaRPr>
                    </a:p>
                  </a:txBody>
                  <a:tcPr marT="91425" marB="91425" marR="91425" marL="91425">
                    <a:solidFill>
                      <a:srgbClr val="D9EAD3"/>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0</a:t>
                      </a:r>
                      <a:endParaRPr sz="800">
                        <a:latin typeface="Montserrat"/>
                        <a:ea typeface="Montserrat"/>
                        <a:cs typeface="Montserrat"/>
                        <a:sym typeface="Montserrat"/>
                      </a:endParaRPr>
                    </a:p>
                  </a:txBody>
                  <a:tcPr marT="91425" marB="91425" marR="91425" marL="91425">
                    <a:solidFill>
                      <a:srgbClr val="D9EAD3"/>
                    </a:solidFill>
                  </a:tcPr>
                </a:tc>
                <a:tc>
                  <a:txBody>
                    <a:bodyPr/>
                    <a:lstStyle/>
                    <a:p>
                      <a:pPr indent="0" lvl="0" marL="0" rtl="0" algn="l">
                        <a:spcBef>
                          <a:spcPts val="0"/>
                        </a:spcBef>
                        <a:spcAft>
                          <a:spcPts val="0"/>
                        </a:spcAft>
                        <a:buNone/>
                      </a:pPr>
                      <a:r>
                        <a:rPr lang="en" sz="800">
                          <a:latin typeface="Montserrat"/>
                          <a:ea typeface="Montserrat"/>
                          <a:cs typeface="Montserrat"/>
                          <a:sym typeface="Montserrat"/>
                        </a:rPr>
                        <a:t>9</a:t>
                      </a:r>
                      <a:endParaRPr sz="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26"/>
          <p:cNvSpPr txBox="1"/>
          <p:nvPr>
            <p:ph type="title"/>
          </p:nvPr>
        </p:nvSpPr>
        <p:spPr>
          <a:xfrm>
            <a:off x="2031675" y="2232975"/>
            <a:ext cx="6440700" cy="6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MlLib Introduction</a:t>
            </a:r>
            <a:endParaRPr/>
          </a:p>
        </p:txBody>
      </p:sp>
      <p:sp>
        <p:nvSpPr>
          <p:cNvPr id="712" name="Google Shape;712;p26"/>
          <p:cNvSpPr txBox="1"/>
          <p:nvPr>
            <p:ph idx="2" type="title"/>
          </p:nvPr>
        </p:nvSpPr>
        <p:spPr>
          <a:xfrm>
            <a:off x="2031750" y="1861075"/>
            <a:ext cx="6440700" cy="4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Hands-On 02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27"/>
          <p:cNvSpPr txBox="1"/>
          <p:nvPr>
            <p:ph type="title"/>
          </p:nvPr>
        </p:nvSpPr>
        <p:spPr>
          <a:xfrm>
            <a:off x="926950" y="163525"/>
            <a:ext cx="79053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MLlib Basics</a:t>
            </a:r>
            <a:endParaRPr/>
          </a:p>
        </p:txBody>
      </p:sp>
      <p:sp>
        <p:nvSpPr>
          <p:cNvPr id="718" name="Google Shape;718;p27"/>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this lab we will learn about :</a:t>
            </a:r>
            <a:endParaRPr sz="1600"/>
          </a:p>
          <a:p>
            <a:pPr indent="-330200" lvl="0" marL="457200" rtl="0" algn="l">
              <a:spcBef>
                <a:spcPts val="1600"/>
              </a:spcBef>
              <a:spcAft>
                <a:spcPts val="0"/>
              </a:spcAft>
              <a:buSzPts val="1600"/>
              <a:buChar char="■"/>
            </a:pPr>
            <a:r>
              <a:rPr lang="en" sz="1600"/>
              <a:t>The basic of MLlib </a:t>
            </a:r>
            <a:endParaRPr sz="1600"/>
          </a:p>
          <a:p>
            <a:pPr indent="-330200" lvl="0" marL="457200" rtl="0" algn="l">
              <a:spcBef>
                <a:spcPts val="0"/>
              </a:spcBef>
              <a:spcAft>
                <a:spcPts val="0"/>
              </a:spcAft>
              <a:buSzPts val="1600"/>
              <a:buChar char="■"/>
            </a:pPr>
            <a:r>
              <a:rPr lang="en" sz="1600"/>
              <a:t>How to perform feature engineering using some of MLlib transformers :</a:t>
            </a:r>
            <a:endParaRPr sz="1600"/>
          </a:p>
          <a:p>
            <a:pPr indent="-317500" lvl="1" marL="914400" rtl="0" algn="l">
              <a:spcBef>
                <a:spcPts val="0"/>
              </a:spcBef>
              <a:spcAft>
                <a:spcPts val="0"/>
              </a:spcAft>
              <a:buSzPts val="1400"/>
              <a:buAutoNum type="alphaLcPeriod"/>
            </a:pPr>
            <a:r>
              <a:rPr lang="en"/>
              <a:t>StringIndexer</a:t>
            </a:r>
            <a:endParaRPr/>
          </a:p>
          <a:p>
            <a:pPr indent="-317500" lvl="1" marL="914400" rtl="0" algn="l">
              <a:spcBef>
                <a:spcPts val="0"/>
              </a:spcBef>
              <a:spcAft>
                <a:spcPts val="0"/>
              </a:spcAft>
              <a:buSzPts val="1400"/>
              <a:buAutoNum type="alphaLcPeriod"/>
            </a:pPr>
            <a:r>
              <a:rPr lang="en"/>
              <a:t>OneHotEncoder</a:t>
            </a:r>
            <a:endParaRPr/>
          </a:p>
          <a:p>
            <a:pPr indent="-317500" lvl="1" marL="914400" rtl="0" algn="l">
              <a:spcBef>
                <a:spcPts val="0"/>
              </a:spcBef>
              <a:spcAft>
                <a:spcPts val="0"/>
              </a:spcAft>
              <a:buSzPts val="1400"/>
              <a:buAutoNum type="alphaLcPeriod"/>
            </a:pPr>
            <a:r>
              <a:rPr lang="en"/>
              <a:t>VectorAssembler </a:t>
            </a:r>
            <a:endParaRPr/>
          </a:p>
          <a:p>
            <a:pPr indent="-330200" lvl="0" marL="457200" rtl="0" algn="l">
              <a:spcBef>
                <a:spcPts val="0"/>
              </a:spcBef>
              <a:spcAft>
                <a:spcPts val="0"/>
              </a:spcAft>
              <a:buSzPts val="1600"/>
              <a:buChar char="■"/>
            </a:pPr>
            <a:r>
              <a:rPr lang="en" sz="1600"/>
              <a:t>How to use Pipeline</a:t>
            </a:r>
            <a:endParaRPr sz="1600"/>
          </a:p>
        </p:txBody>
      </p:sp>
      <p:sp>
        <p:nvSpPr>
          <p:cNvPr id="719" name="Google Shape;719;p27"/>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28"/>
          <p:cNvSpPr txBox="1"/>
          <p:nvPr>
            <p:ph type="title"/>
          </p:nvPr>
        </p:nvSpPr>
        <p:spPr>
          <a:xfrm>
            <a:off x="1050150" y="2232966"/>
            <a:ext cx="7422300" cy="6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725" name="Google Shape;725;p28"/>
          <p:cNvSpPr txBox="1"/>
          <p:nvPr>
            <p:ph idx="2" type="title"/>
          </p:nvPr>
        </p:nvSpPr>
        <p:spPr>
          <a:xfrm>
            <a:off x="1050150" y="1861084"/>
            <a:ext cx="7422300" cy="4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Chapter 04</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29"/>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731" name="Google Shape;731;p29"/>
          <p:cNvPicPr preferRelativeResize="0"/>
          <p:nvPr/>
        </p:nvPicPr>
        <p:blipFill rotWithShape="1">
          <a:blip r:embed="rId3">
            <a:alphaModFix/>
          </a:blip>
          <a:srcRect b="0" l="0" r="2152" t="0"/>
          <a:stretch/>
        </p:blipFill>
        <p:spPr>
          <a:xfrm>
            <a:off x="5459650" y="672300"/>
            <a:ext cx="3629749" cy="2354925"/>
          </a:xfrm>
          <a:prstGeom prst="rect">
            <a:avLst/>
          </a:prstGeom>
          <a:noFill/>
          <a:ln>
            <a:noFill/>
          </a:ln>
        </p:spPr>
      </p:pic>
      <p:sp>
        <p:nvSpPr>
          <p:cNvPr id="732" name="Google Shape;732;p29"/>
          <p:cNvSpPr txBox="1"/>
          <p:nvPr>
            <p:ph idx="1" type="body"/>
          </p:nvPr>
        </p:nvSpPr>
        <p:spPr>
          <a:xfrm>
            <a:off x="311700" y="900900"/>
            <a:ext cx="5520900" cy="367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Mencari pola dalam data dan menggunakannya untuk membuat prediksi </a:t>
            </a:r>
            <a:endParaRPr sz="1600"/>
          </a:p>
          <a:p>
            <a:pPr indent="-330200" lvl="0" marL="457200" rtl="0" algn="l">
              <a:spcBef>
                <a:spcPts val="1000"/>
              </a:spcBef>
              <a:spcAft>
                <a:spcPts val="0"/>
              </a:spcAft>
              <a:buSzPts val="1600"/>
              <a:buChar char="■"/>
            </a:pPr>
            <a:r>
              <a:rPr lang="en" sz="1600"/>
              <a:t>Memprediksi nilai numerik kontinyu</a:t>
            </a:r>
            <a:endParaRPr sz="1600"/>
          </a:p>
          <a:p>
            <a:pPr indent="-330200" lvl="0" marL="457200" rtl="0" algn="l">
              <a:spcBef>
                <a:spcPts val="1000"/>
              </a:spcBef>
              <a:spcAft>
                <a:spcPts val="0"/>
              </a:spcAft>
              <a:buSzPts val="1600"/>
              <a:buChar char="■"/>
            </a:pPr>
            <a:r>
              <a:rPr lang="en" sz="1600"/>
              <a:t>Simple linear regression : </a:t>
            </a:r>
            <a:r>
              <a:rPr b="1" i="1" lang="en" sz="1600"/>
              <a:t>fitting a line into a set of data</a:t>
            </a:r>
            <a:endParaRPr sz="1600"/>
          </a:p>
          <a:p>
            <a:pPr indent="-330200" lvl="0" marL="457200" rtl="0" algn="l">
              <a:spcBef>
                <a:spcPts val="1000"/>
              </a:spcBef>
              <a:spcAft>
                <a:spcPts val="1000"/>
              </a:spcAft>
              <a:buSzPts val="1600"/>
              <a:buChar char="■"/>
            </a:pPr>
            <a:r>
              <a:rPr lang="en" sz="1600"/>
              <a:t>Use cases: commodity prices prediction, sales and demand forecasting, stock prediction, etc</a:t>
            </a:r>
            <a:endParaRPr sz="1600"/>
          </a:p>
        </p:txBody>
      </p:sp>
      <p:sp>
        <p:nvSpPr>
          <p:cNvPr id="733" name="Google Shape;733;p29"/>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30"/>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Types of Linear Regression</a:t>
            </a:r>
            <a:endParaRPr/>
          </a:p>
        </p:txBody>
      </p:sp>
      <p:sp>
        <p:nvSpPr>
          <p:cNvPr id="739" name="Google Shape;739;p30"/>
          <p:cNvSpPr txBox="1"/>
          <p:nvPr>
            <p:ph idx="1" type="body"/>
          </p:nvPr>
        </p:nvSpPr>
        <p:spPr>
          <a:xfrm>
            <a:off x="311700" y="900900"/>
            <a:ext cx="4668900" cy="367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Simple / univariate linear regression : 1 variabel input untuk memprediksi 1 variabel output</a:t>
            </a:r>
            <a:endParaRPr sz="1600"/>
          </a:p>
          <a:p>
            <a:pPr indent="0" lvl="0" marL="457200" rtl="0" algn="ctr">
              <a:spcBef>
                <a:spcPts val="1000"/>
              </a:spcBef>
              <a:spcAft>
                <a:spcPts val="0"/>
              </a:spcAft>
              <a:buNone/>
            </a:pPr>
            <a:r>
              <a:rPr b="1" lang="en" sz="1600">
                <a:latin typeface="Trebuchet MS"/>
                <a:ea typeface="Trebuchet MS"/>
                <a:cs typeface="Trebuchet MS"/>
                <a:sym typeface="Trebuchet MS"/>
              </a:rPr>
              <a:t>y = w</a:t>
            </a:r>
            <a:r>
              <a:rPr b="1" baseline="-25000" lang="en" sz="1600">
                <a:latin typeface="Trebuchet MS"/>
                <a:ea typeface="Trebuchet MS"/>
                <a:cs typeface="Trebuchet MS"/>
                <a:sym typeface="Trebuchet MS"/>
              </a:rPr>
              <a:t>0 </a:t>
            </a:r>
            <a:r>
              <a:rPr b="1" lang="en" sz="1600">
                <a:latin typeface="Trebuchet MS"/>
                <a:ea typeface="Trebuchet MS"/>
                <a:cs typeface="Trebuchet MS"/>
                <a:sym typeface="Trebuchet MS"/>
              </a:rPr>
              <a:t>+ w</a:t>
            </a:r>
            <a:r>
              <a:rPr b="1" baseline="-25000" lang="en" sz="1600">
                <a:latin typeface="Trebuchet MS"/>
                <a:ea typeface="Trebuchet MS"/>
                <a:cs typeface="Trebuchet MS"/>
                <a:sym typeface="Trebuchet MS"/>
              </a:rPr>
              <a:t>1</a:t>
            </a:r>
            <a:r>
              <a:rPr b="1" lang="en" sz="1600">
                <a:latin typeface="Trebuchet MS"/>
                <a:ea typeface="Trebuchet MS"/>
                <a:cs typeface="Trebuchet MS"/>
                <a:sym typeface="Trebuchet MS"/>
              </a:rPr>
              <a:t>x</a:t>
            </a:r>
            <a:endParaRPr b="1" sz="1400">
              <a:latin typeface="Trebuchet MS"/>
              <a:ea typeface="Trebuchet MS"/>
              <a:cs typeface="Trebuchet MS"/>
              <a:sym typeface="Trebuchet MS"/>
            </a:endParaRPr>
          </a:p>
          <a:p>
            <a:pPr indent="-330200" lvl="0" marL="457200" rtl="0" algn="l">
              <a:spcBef>
                <a:spcPts val="1600"/>
              </a:spcBef>
              <a:spcAft>
                <a:spcPts val="0"/>
              </a:spcAft>
              <a:buSzPts val="1600"/>
              <a:buChar char="■"/>
            </a:pPr>
            <a:r>
              <a:rPr lang="en" sz="1600"/>
              <a:t>Multiple / multivariate linear regression : lebih dari 1 variabel input untuk memprediksi 1 variabel output</a:t>
            </a:r>
            <a:endParaRPr sz="1600"/>
          </a:p>
          <a:p>
            <a:pPr indent="0" lvl="0" marL="457200" rtl="0" algn="l">
              <a:spcBef>
                <a:spcPts val="1000"/>
              </a:spcBef>
              <a:spcAft>
                <a:spcPts val="0"/>
              </a:spcAft>
              <a:buNone/>
            </a:pPr>
            <a:r>
              <a:t/>
            </a:r>
            <a:endParaRPr sz="800"/>
          </a:p>
          <a:p>
            <a:pPr indent="0" lvl="0" marL="457200" rtl="0" algn="ctr">
              <a:spcBef>
                <a:spcPts val="1000"/>
              </a:spcBef>
              <a:spcAft>
                <a:spcPts val="0"/>
              </a:spcAft>
              <a:buClr>
                <a:schemeClr val="dk1"/>
              </a:buClr>
              <a:buSzPts val="1100"/>
              <a:buFont typeface="Arial"/>
              <a:buNone/>
            </a:pPr>
            <a:r>
              <a:rPr b="1" lang="en" sz="1500">
                <a:latin typeface="Trebuchet MS"/>
                <a:ea typeface="Trebuchet MS"/>
                <a:cs typeface="Trebuchet MS"/>
                <a:sym typeface="Trebuchet MS"/>
              </a:rPr>
              <a:t>y = w</a:t>
            </a:r>
            <a:r>
              <a:rPr b="1" baseline="-25000" lang="en" sz="1500">
                <a:latin typeface="Trebuchet MS"/>
                <a:ea typeface="Trebuchet MS"/>
                <a:cs typeface="Trebuchet MS"/>
                <a:sym typeface="Trebuchet MS"/>
              </a:rPr>
              <a:t>0 </a:t>
            </a:r>
            <a:r>
              <a:rPr b="1" lang="en" sz="1500">
                <a:latin typeface="Trebuchet MS"/>
                <a:ea typeface="Trebuchet MS"/>
                <a:cs typeface="Trebuchet MS"/>
                <a:sym typeface="Trebuchet MS"/>
              </a:rPr>
              <a:t>+ w</a:t>
            </a:r>
            <a:r>
              <a:rPr b="1" baseline="-25000" lang="en" sz="1500">
                <a:latin typeface="Trebuchet MS"/>
                <a:ea typeface="Trebuchet MS"/>
                <a:cs typeface="Trebuchet MS"/>
                <a:sym typeface="Trebuchet MS"/>
              </a:rPr>
              <a:t>1</a:t>
            </a:r>
            <a:r>
              <a:rPr b="1" lang="en" sz="1500">
                <a:latin typeface="Trebuchet MS"/>
                <a:ea typeface="Trebuchet MS"/>
                <a:cs typeface="Trebuchet MS"/>
                <a:sym typeface="Trebuchet MS"/>
              </a:rPr>
              <a:t>x</a:t>
            </a:r>
            <a:r>
              <a:rPr b="1" baseline="-25000" lang="en" sz="1500">
                <a:latin typeface="Trebuchet MS"/>
                <a:ea typeface="Trebuchet MS"/>
                <a:cs typeface="Trebuchet MS"/>
                <a:sym typeface="Trebuchet MS"/>
              </a:rPr>
              <a:t>1</a:t>
            </a:r>
            <a:r>
              <a:rPr b="1" lang="en" sz="1500">
                <a:latin typeface="Trebuchet MS"/>
                <a:ea typeface="Trebuchet MS"/>
                <a:cs typeface="Trebuchet MS"/>
                <a:sym typeface="Trebuchet MS"/>
              </a:rPr>
              <a:t>+ w</a:t>
            </a:r>
            <a:r>
              <a:rPr b="1" baseline="-25000" lang="en" sz="1500">
                <a:latin typeface="Trebuchet MS"/>
                <a:ea typeface="Trebuchet MS"/>
                <a:cs typeface="Trebuchet MS"/>
                <a:sym typeface="Trebuchet MS"/>
              </a:rPr>
              <a:t>2</a:t>
            </a:r>
            <a:r>
              <a:rPr b="1" lang="en" sz="1500">
                <a:latin typeface="Trebuchet MS"/>
                <a:ea typeface="Trebuchet MS"/>
                <a:cs typeface="Trebuchet MS"/>
                <a:sym typeface="Trebuchet MS"/>
              </a:rPr>
              <a:t>x</a:t>
            </a:r>
            <a:r>
              <a:rPr b="1" baseline="-25000" lang="en" sz="1500">
                <a:latin typeface="Trebuchet MS"/>
                <a:ea typeface="Trebuchet MS"/>
                <a:cs typeface="Trebuchet MS"/>
                <a:sym typeface="Trebuchet MS"/>
              </a:rPr>
              <a:t>2</a:t>
            </a:r>
            <a:r>
              <a:rPr b="1" lang="en" sz="1500">
                <a:latin typeface="Trebuchet MS"/>
                <a:ea typeface="Trebuchet MS"/>
                <a:cs typeface="Trebuchet MS"/>
                <a:sym typeface="Trebuchet MS"/>
              </a:rPr>
              <a:t>+ .. + w</a:t>
            </a:r>
            <a:r>
              <a:rPr b="1" baseline="-25000" lang="en" sz="1500">
                <a:latin typeface="Trebuchet MS"/>
                <a:ea typeface="Trebuchet MS"/>
                <a:cs typeface="Trebuchet MS"/>
                <a:sym typeface="Trebuchet MS"/>
              </a:rPr>
              <a:t>n</a:t>
            </a:r>
            <a:r>
              <a:rPr b="1" lang="en" sz="1500">
                <a:latin typeface="Trebuchet MS"/>
                <a:ea typeface="Trebuchet MS"/>
                <a:cs typeface="Trebuchet MS"/>
                <a:sym typeface="Trebuchet MS"/>
              </a:rPr>
              <a:t>x</a:t>
            </a:r>
            <a:r>
              <a:rPr b="1" baseline="-25000" lang="en" sz="1500">
                <a:latin typeface="Trebuchet MS"/>
                <a:ea typeface="Trebuchet MS"/>
                <a:cs typeface="Trebuchet MS"/>
                <a:sym typeface="Trebuchet MS"/>
              </a:rPr>
              <a:t>n</a:t>
            </a:r>
            <a:endParaRPr b="1" baseline="-25000" sz="1300">
              <a:latin typeface="Trebuchet MS"/>
              <a:ea typeface="Trebuchet MS"/>
              <a:cs typeface="Trebuchet MS"/>
              <a:sym typeface="Trebuchet MS"/>
            </a:endParaRPr>
          </a:p>
          <a:p>
            <a:pPr indent="0" lvl="0" marL="0" rtl="0" algn="l">
              <a:spcBef>
                <a:spcPts val="1600"/>
              </a:spcBef>
              <a:spcAft>
                <a:spcPts val="1600"/>
              </a:spcAft>
              <a:buNone/>
            </a:pPr>
            <a:r>
              <a:t/>
            </a:r>
            <a:endParaRPr sz="1600"/>
          </a:p>
        </p:txBody>
      </p:sp>
      <p:sp>
        <p:nvSpPr>
          <p:cNvPr id="740" name="Google Shape;740;p30"/>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41" name="Google Shape;741;p30"/>
          <p:cNvPicPr preferRelativeResize="0"/>
          <p:nvPr/>
        </p:nvPicPr>
        <p:blipFill rotWithShape="1">
          <a:blip r:embed="rId3">
            <a:alphaModFix/>
          </a:blip>
          <a:srcRect b="15607" l="9525" r="10493" t="11765"/>
          <a:stretch/>
        </p:blipFill>
        <p:spPr>
          <a:xfrm>
            <a:off x="5413550" y="2423675"/>
            <a:ext cx="3320200" cy="2251850"/>
          </a:xfrm>
          <a:prstGeom prst="rect">
            <a:avLst/>
          </a:prstGeom>
          <a:noFill/>
          <a:ln>
            <a:noFill/>
          </a:ln>
        </p:spPr>
      </p:pic>
      <p:sp>
        <p:nvSpPr>
          <p:cNvPr id="742" name="Google Shape;742;p30"/>
          <p:cNvSpPr txBox="1"/>
          <p:nvPr/>
        </p:nvSpPr>
        <p:spPr>
          <a:xfrm>
            <a:off x="5733475" y="2632200"/>
            <a:ext cx="2043900" cy="21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Caveat"/>
                <a:ea typeface="Caveat"/>
                <a:cs typeface="Caveat"/>
                <a:sym typeface="Caveat"/>
              </a:rPr>
              <a:t>Multiple regression with 2 input vars</a:t>
            </a:r>
            <a:endParaRPr b="1" sz="1100">
              <a:solidFill>
                <a:srgbClr val="434343"/>
              </a:solidFill>
              <a:latin typeface="Caveat"/>
              <a:ea typeface="Caveat"/>
              <a:cs typeface="Caveat"/>
              <a:sym typeface="Caveat"/>
            </a:endParaRPr>
          </a:p>
        </p:txBody>
      </p:sp>
      <p:sp>
        <p:nvSpPr>
          <p:cNvPr id="743" name="Google Shape;743;p30"/>
          <p:cNvSpPr txBox="1"/>
          <p:nvPr/>
        </p:nvSpPr>
        <p:spPr>
          <a:xfrm>
            <a:off x="5687100" y="222625"/>
            <a:ext cx="2043900" cy="21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Caveat"/>
                <a:ea typeface="Caveat"/>
                <a:cs typeface="Caveat"/>
                <a:sym typeface="Caveat"/>
              </a:rPr>
              <a:t>Simple regression</a:t>
            </a:r>
            <a:endParaRPr b="1" sz="1100">
              <a:solidFill>
                <a:srgbClr val="434343"/>
              </a:solidFill>
              <a:latin typeface="Caveat"/>
              <a:ea typeface="Caveat"/>
              <a:cs typeface="Caveat"/>
              <a:sym typeface="Caveat"/>
            </a:endParaRPr>
          </a:p>
        </p:txBody>
      </p:sp>
      <p:pic>
        <p:nvPicPr>
          <p:cNvPr id="744" name="Google Shape;744;p30"/>
          <p:cNvPicPr preferRelativeResize="0"/>
          <p:nvPr/>
        </p:nvPicPr>
        <p:blipFill rotWithShape="1">
          <a:blip r:embed="rId4">
            <a:alphaModFix/>
          </a:blip>
          <a:srcRect b="4168" l="0" r="6059" t="0"/>
          <a:stretch/>
        </p:blipFill>
        <p:spPr>
          <a:xfrm>
            <a:off x="5733475" y="485750"/>
            <a:ext cx="3000274" cy="19643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13"/>
          <p:cNvSpPr txBox="1"/>
          <p:nvPr>
            <p:ph type="title"/>
          </p:nvPr>
        </p:nvSpPr>
        <p:spPr>
          <a:xfrm>
            <a:off x="1050150" y="2232966"/>
            <a:ext cx="7422300" cy="6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545" name="Google Shape;545;p13"/>
          <p:cNvSpPr txBox="1"/>
          <p:nvPr>
            <p:ph idx="2" type="title"/>
          </p:nvPr>
        </p:nvSpPr>
        <p:spPr>
          <a:xfrm>
            <a:off x="1050150" y="1861084"/>
            <a:ext cx="7422300" cy="4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Chapter 02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31"/>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Best Line</a:t>
            </a:r>
            <a:endParaRPr/>
          </a:p>
        </p:txBody>
      </p:sp>
      <p:sp>
        <p:nvSpPr>
          <p:cNvPr id="750" name="Google Shape;750;p31"/>
          <p:cNvSpPr txBox="1"/>
          <p:nvPr>
            <p:ph idx="1" type="body"/>
          </p:nvPr>
        </p:nvSpPr>
        <p:spPr>
          <a:xfrm>
            <a:off x="311700" y="900900"/>
            <a:ext cx="5596500" cy="367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Garis/persamaan dengan </a:t>
            </a:r>
            <a:r>
              <a:rPr b="1" lang="en" sz="1600"/>
              <a:t>jumlah error terkecil</a:t>
            </a:r>
            <a:endParaRPr b="1" sz="1600"/>
          </a:p>
          <a:p>
            <a:pPr indent="-330200" lvl="0" marL="457200" rtl="0" algn="l">
              <a:spcBef>
                <a:spcPts val="1000"/>
              </a:spcBef>
              <a:spcAft>
                <a:spcPts val="0"/>
              </a:spcAft>
              <a:buSzPts val="1600"/>
              <a:buChar char="■"/>
            </a:pPr>
            <a:r>
              <a:rPr b="1" lang="en" sz="1600"/>
              <a:t>Error / residual</a:t>
            </a:r>
            <a:r>
              <a:rPr lang="en" sz="1600"/>
              <a:t> : selisih antara hasil prediksi dengan nilai sebenarnya → jarak antara titik data dengan garis </a:t>
            </a:r>
            <a:endParaRPr sz="1600"/>
          </a:p>
          <a:p>
            <a:pPr indent="0" lvl="0" marL="457200" rtl="0" algn="ctr">
              <a:lnSpc>
                <a:spcPct val="150000"/>
              </a:lnSpc>
              <a:spcBef>
                <a:spcPts val="0"/>
              </a:spcBef>
              <a:spcAft>
                <a:spcPts val="0"/>
              </a:spcAft>
              <a:buNone/>
            </a:pPr>
            <a:r>
              <a:rPr b="1" lang="en" sz="1600">
                <a:solidFill>
                  <a:srgbClr val="0000FF"/>
                </a:solidFill>
              </a:rPr>
              <a:t>e</a:t>
            </a:r>
            <a:r>
              <a:rPr b="1" lang="en" sz="1600">
                <a:solidFill>
                  <a:srgbClr val="0000FF"/>
                </a:solidFill>
              </a:rPr>
              <a:t> =</a:t>
            </a:r>
            <a:r>
              <a:rPr b="1" lang="en" sz="1600"/>
              <a:t>  </a:t>
            </a:r>
            <a:r>
              <a:rPr b="1" lang="en" sz="1600">
                <a:solidFill>
                  <a:srgbClr val="0000FF"/>
                </a:solidFill>
              </a:rPr>
              <a:t>y - </a:t>
            </a:r>
            <a:r>
              <a:rPr b="1" lang="en" sz="1600">
                <a:solidFill>
                  <a:srgbClr val="FF0000"/>
                </a:solidFill>
              </a:rPr>
              <a:t>ŷ</a:t>
            </a:r>
            <a:r>
              <a:rPr b="1" lang="en" sz="1600"/>
              <a:t> </a:t>
            </a:r>
            <a:endParaRPr b="1" sz="1600">
              <a:solidFill>
                <a:srgbClr val="0000FF"/>
              </a:solidFill>
            </a:endParaRPr>
          </a:p>
          <a:p>
            <a:pPr indent="-330200" lvl="0" marL="457200" rtl="0" algn="l">
              <a:spcBef>
                <a:spcPts val="1600"/>
              </a:spcBef>
              <a:spcAft>
                <a:spcPts val="0"/>
              </a:spcAft>
              <a:buSzPts val="1600"/>
              <a:buChar char="■"/>
            </a:pPr>
            <a:r>
              <a:rPr lang="en" sz="1600"/>
              <a:t>Sum of Squared Error (SSE) :</a:t>
            </a:r>
            <a:endParaRPr sz="1600"/>
          </a:p>
          <a:p>
            <a:pPr indent="0" lvl="0" marL="0" rtl="0" algn="l">
              <a:spcBef>
                <a:spcPts val="1600"/>
              </a:spcBef>
              <a:spcAft>
                <a:spcPts val="0"/>
              </a:spcAft>
              <a:buNone/>
            </a:pPr>
            <a:r>
              <a:t/>
            </a:r>
            <a:endParaRPr sz="1600"/>
          </a:p>
          <a:p>
            <a:pPr indent="-330200" lvl="0" marL="457200" rtl="0" algn="l">
              <a:spcBef>
                <a:spcPts val="1600"/>
              </a:spcBef>
              <a:spcAft>
                <a:spcPts val="0"/>
              </a:spcAft>
              <a:buSzPts val="1600"/>
              <a:buChar char="■"/>
            </a:pPr>
            <a:r>
              <a:rPr lang="en" sz="1600"/>
              <a:t>Mean of Squared Error (MSE) :</a:t>
            </a:r>
            <a:endParaRPr sz="1600"/>
          </a:p>
          <a:p>
            <a:pPr indent="0" lvl="0" marL="0" rtl="0" algn="ctr">
              <a:spcBef>
                <a:spcPts val="1600"/>
              </a:spcBef>
              <a:spcAft>
                <a:spcPts val="1600"/>
              </a:spcAft>
              <a:buNone/>
            </a:pPr>
            <a:r>
              <a:t/>
            </a:r>
            <a:endParaRPr sz="1600"/>
          </a:p>
        </p:txBody>
      </p:sp>
      <p:sp>
        <p:nvSpPr>
          <p:cNvPr id="751" name="Google Shape;751;p31"/>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752" name="Google Shape;752;p31"/>
          <p:cNvGrpSpPr/>
          <p:nvPr/>
        </p:nvGrpSpPr>
        <p:grpSpPr>
          <a:xfrm>
            <a:off x="5988573" y="2134060"/>
            <a:ext cx="2993908" cy="2542694"/>
            <a:chOff x="-53525" y="1082662"/>
            <a:chExt cx="4555551" cy="3617948"/>
          </a:xfrm>
        </p:grpSpPr>
        <p:sp>
          <p:nvSpPr>
            <p:cNvPr id="753" name="Google Shape;753;p31"/>
            <p:cNvSpPr/>
            <p:nvPr/>
          </p:nvSpPr>
          <p:spPr>
            <a:xfrm>
              <a:off x="622550" y="1211538"/>
              <a:ext cx="3358200" cy="2651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4" name="Google Shape;754;p31"/>
            <p:cNvCxnSpPr/>
            <p:nvPr/>
          </p:nvCxnSpPr>
          <p:spPr>
            <a:xfrm>
              <a:off x="622550" y="1849713"/>
              <a:ext cx="3373200" cy="0"/>
            </a:xfrm>
            <a:prstGeom prst="straightConnector1">
              <a:avLst/>
            </a:prstGeom>
            <a:noFill/>
            <a:ln cap="flat" cmpd="sng" w="9525">
              <a:solidFill>
                <a:srgbClr val="D9D9D9"/>
              </a:solidFill>
              <a:prstDash val="solid"/>
              <a:round/>
              <a:headEnd len="med" w="med" type="none"/>
              <a:tailEnd len="med" w="med" type="none"/>
            </a:ln>
          </p:spPr>
        </p:cxnSp>
        <p:cxnSp>
          <p:nvCxnSpPr>
            <p:cNvPr id="755" name="Google Shape;755;p31"/>
            <p:cNvCxnSpPr/>
            <p:nvPr/>
          </p:nvCxnSpPr>
          <p:spPr>
            <a:xfrm>
              <a:off x="622550" y="2459313"/>
              <a:ext cx="3373200" cy="0"/>
            </a:xfrm>
            <a:prstGeom prst="straightConnector1">
              <a:avLst/>
            </a:prstGeom>
            <a:noFill/>
            <a:ln cap="flat" cmpd="sng" w="9525">
              <a:solidFill>
                <a:srgbClr val="D9D9D9"/>
              </a:solidFill>
              <a:prstDash val="solid"/>
              <a:round/>
              <a:headEnd len="med" w="med" type="none"/>
              <a:tailEnd len="med" w="med" type="none"/>
            </a:ln>
          </p:spPr>
        </p:cxnSp>
        <p:cxnSp>
          <p:nvCxnSpPr>
            <p:cNvPr id="756" name="Google Shape;756;p31"/>
            <p:cNvCxnSpPr/>
            <p:nvPr/>
          </p:nvCxnSpPr>
          <p:spPr>
            <a:xfrm>
              <a:off x="622550" y="3145113"/>
              <a:ext cx="3373200" cy="0"/>
            </a:xfrm>
            <a:prstGeom prst="straightConnector1">
              <a:avLst/>
            </a:prstGeom>
            <a:noFill/>
            <a:ln cap="flat" cmpd="sng" w="9525">
              <a:solidFill>
                <a:srgbClr val="D9D9D9"/>
              </a:solidFill>
              <a:prstDash val="solid"/>
              <a:round/>
              <a:headEnd len="med" w="med" type="none"/>
              <a:tailEnd len="med" w="med" type="none"/>
            </a:ln>
          </p:spPr>
        </p:cxnSp>
        <p:cxnSp>
          <p:nvCxnSpPr>
            <p:cNvPr id="757" name="Google Shape;757;p31"/>
            <p:cNvCxnSpPr>
              <a:stCxn id="753" idx="0"/>
            </p:cNvCxnSpPr>
            <p:nvPr/>
          </p:nvCxnSpPr>
          <p:spPr>
            <a:xfrm>
              <a:off x="2301650" y="1211538"/>
              <a:ext cx="0" cy="2651400"/>
            </a:xfrm>
            <a:prstGeom prst="straightConnector1">
              <a:avLst/>
            </a:prstGeom>
            <a:noFill/>
            <a:ln cap="flat" cmpd="sng" w="9525">
              <a:solidFill>
                <a:srgbClr val="D9D9D9"/>
              </a:solidFill>
              <a:prstDash val="solid"/>
              <a:round/>
              <a:headEnd len="med" w="med" type="none"/>
              <a:tailEnd len="med" w="med" type="none"/>
            </a:ln>
          </p:spPr>
        </p:cxnSp>
        <p:cxnSp>
          <p:nvCxnSpPr>
            <p:cNvPr id="758" name="Google Shape;758;p31"/>
            <p:cNvCxnSpPr/>
            <p:nvPr/>
          </p:nvCxnSpPr>
          <p:spPr>
            <a:xfrm>
              <a:off x="3139850" y="1211538"/>
              <a:ext cx="0" cy="2651400"/>
            </a:xfrm>
            <a:prstGeom prst="straightConnector1">
              <a:avLst/>
            </a:prstGeom>
            <a:noFill/>
            <a:ln cap="flat" cmpd="sng" w="9525">
              <a:solidFill>
                <a:srgbClr val="D9D9D9"/>
              </a:solidFill>
              <a:prstDash val="solid"/>
              <a:round/>
              <a:headEnd len="med" w="med" type="none"/>
              <a:tailEnd len="med" w="med" type="none"/>
            </a:ln>
          </p:spPr>
        </p:cxnSp>
        <p:cxnSp>
          <p:nvCxnSpPr>
            <p:cNvPr id="759" name="Google Shape;759;p31"/>
            <p:cNvCxnSpPr/>
            <p:nvPr/>
          </p:nvCxnSpPr>
          <p:spPr>
            <a:xfrm>
              <a:off x="1463450" y="1211538"/>
              <a:ext cx="0" cy="2651400"/>
            </a:xfrm>
            <a:prstGeom prst="straightConnector1">
              <a:avLst/>
            </a:prstGeom>
            <a:noFill/>
            <a:ln cap="flat" cmpd="sng" w="9525">
              <a:solidFill>
                <a:srgbClr val="D9D9D9"/>
              </a:solidFill>
              <a:prstDash val="solid"/>
              <a:round/>
              <a:headEnd len="med" w="med" type="none"/>
              <a:tailEnd len="med" w="med" type="none"/>
            </a:ln>
          </p:spPr>
        </p:cxnSp>
        <p:sp>
          <p:nvSpPr>
            <p:cNvPr id="760" name="Google Shape;760;p31"/>
            <p:cNvSpPr/>
            <p:nvPr/>
          </p:nvSpPr>
          <p:spPr>
            <a:xfrm>
              <a:off x="1419413" y="3363588"/>
              <a:ext cx="83400" cy="83700"/>
            </a:xfrm>
            <a:prstGeom prst="ellipse">
              <a:avLst/>
            </a:prstGeom>
            <a:solidFill>
              <a:srgbClr val="4A86E8"/>
            </a:solidFill>
            <a:ln cap="flat" cmpd="sng" w="9525">
              <a:solidFill>
                <a:srgbClr val="2F549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1"/>
            <p:cNvSpPr/>
            <p:nvPr/>
          </p:nvSpPr>
          <p:spPr>
            <a:xfrm>
              <a:off x="865225" y="3564963"/>
              <a:ext cx="83400" cy="83700"/>
            </a:xfrm>
            <a:prstGeom prst="ellipse">
              <a:avLst/>
            </a:prstGeom>
            <a:solidFill>
              <a:srgbClr val="4A86E8"/>
            </a:solidFill>
            <a:ln cap="flat" cmpd="sng" w="9525">
              <a:solidFill>
                <a:srgbClr val="2F549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1"/>
            <p:cNvSpPr/>
            <p:nvPr/>
          </p:nvSpPr>
          <p:spPr>
            <a:xfrm>
              <a:off x="1744575" y="2692388"/>
              <a:ext cx="83400" cy="83700"/>
            </a:xfrm>
            <a:prstGeom prst="ellipse">
              <a:avLst/>
            </a:prstGeom>
            <a:solidFill>
              <a:srgbClr val="4A86E8"/>
            </a:solidFill>
            <a:ln cap="flat" cmpd="sng" w="9525">
              <a:solidFill>
                <a:srgbClr val="2F549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1"/>
            <p:cNvSpPr/>
            <p:nvPr/>
          </p:nvSpPr>
          <p:spPr>
            <a:xfrm>
              <a:off x="2922625" y="1964763"/>
              <a:ext cx="83400" cy="83700"/>
            </a:xfrm>
            <a:prstGeom prst="ellipse">
              <a:avLst/>
            </a:prstGeom>
            <a:solidFill>
              <a:srgbClr val="4A86E8"/>
            </a:solidFill>
            <a:ln cap="flat" cmpd="sng" w="9525">
              <a:solidFill>
                <a:srgbClr val="2F549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1"/>
            <p:cNvSpPr/>
            <p:nvPr/>
          </p:nvSpPr>
          <p:spPr>
            <a:xfrm>
              <a:off x="3760825" y="1278963"/>
              <a:ext cx="83400" cy="83700"/>
            </a:xfrm>
            <a:prstGeom prst="ellipse">
              <a:avLst/>
            </a:prstGeom>
            <a:solidFill>
              <a:srgbClr val="4A86E8"/>
            </a:solidFill>
            <a:ln cap="flat" cmpd="sng" w="9525">
              <a:solidFill>
                <a:srgbClr val="2F549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1"/>
            <p:cNvSpPr/>
            <p:nvPr/>
          </p:nvSpPr>
          <p:spPr>
            <a:xfrm>
              <a:off x="3303625" y="1812363"/>
              <a:ext cx="83400" cy="83700"/>
            </a:xfrm>
            <a:prstGeom prst="ellipse">
              <a:avLst/>
            </a:prstGeom>
            <a:solidFill>
              <a:srgbClr val="4A86E8"/>
            </a:solidFill>
            <a:ln cap="flat" cmpd="sng" w="9525">
              <a:solidFill>
                <a:srgbClr val="2F549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1"/>
            <p:cNvSpPr txBox="1"/>
            <p:nvPr/>
          </p:nvSpPr>
          <p:spPr>
            <a:xfrm>
              <a:off x="1273100" y="3862938"/>
              <a:ext cx="380700" cy="26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3</a:t>
              </a:r>
              <a:endParaRPr sz="900">
                <a:latin typeface="Roboto"/>
                <a:ea typeface="Roboto"/>
                <a:cs typeface="Roboto"/>
                <a:sym typeface="Roboto"/>
              </a:endParaRPr>
            </a:p>
          </p:txBody>
        </p:sp>
        <p:sp>
          <p:nvSpPr>
            <p:cNvPr id="767" name="Google Shape;767;p31"/>
            <p:cNvSpPr txBox="1"/>
            <p:nvPr/>
          </p:nvSpPr>
          <p:spPr>
            <a:xfrm>
              <a:off x="2111300" y="3862938"/>
              <a:ext cx="380700" cy="26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6</a:t>
              </a:r>
              <a:endParaRPr sz="900">
                <a:latin typeface="Roboto"/>
                <a:ea typeface="Roboto"/>
                <a:cs typeface="Roboto"/>
                <a:sym typeface="Roboto"/>
              </a:endParaRPr>
            </a:p>
          </p:txBody>
        </p:sp>
        <p:sp>
          <p:nvSpPr>
            <p:cNvPr id="768" name="Google Shape;768;p31"/>
            <p:cNvSpPr txBox="1"/>
            <p:nvPr/>
          </p:nvSpPr>
          <p:spPr>
            <a:xfrm>
              <a:off x="2949500" y="3862938"/>
              <a:ext cx="380700" cy="26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9</a:t>
              </a:r>
              <a:endParaRPr sz="900">
                <a:latin typeface="Roboto"/>
                <a:ea typeface="Roboto"/>
                <a:cs typeface="Roboto"/>
                <a:sym typeface="Roboto"/>
              </a:endParaRPr>
            </a:p>
          </p:txBody>
        </p:sp>
        <p:sp>
          <p:nvSpPr>
            <p:cNvPr id="769" name="Google Shape;769;p31"/>
            <p:cNvSpPr txBox="1"/>
            <p:nvPr/>
          </p:nvSpPr>
          <p:spPr>
            <a:xfrm>
              <a:off x="434900" y="3862938"/>
              <a:ext cx="380700" cy="26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0</a:t>
              </a:r>
              <a:endParaRPr sz="900">
                <a:latin typeface="Roboto"/>
                <a:ea typeface="Roboto"/>
                <a:cs typeface="Roboto"/>
                <a:sym typeface="Roboto"/>
              </a:endParaRPr>
            </a:p>
          </p:txBody>
        </p:sp>
        <p:sp>
          <p:nvSpPr>
            <p:cNvPr id="770" name="Google Shape;770;p31"/>
            <p:cNvSpPr txBox="1"/>
            <p:nvPr/>
          </p:nvSpPr>
          <p:spPr>
            <a:xfrm>
              <a:off x="244550" y="2954875"/>
              <a:ext cx="380700" cy="26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3</a:t>
              </a:r>
              <a:endParaRPr sz="900">
                <a:latin typeface="Roboto"/>
                <a:ea typeface="Roboto"/>
                <a:cs typeface="Roboto"/>
                <a:sym typeface="Roboto"/>
              </a:endParaRPr>
            </a:p>
          </p:txBody>
        </p:sp>
        <p:sp>
          <p:nvSpPr>
            <p:cNvPr id="771" name="Google Shape;771;p31"/>
            <p:cNvSpPr txBox="1"/>
            <p:nvPr/>
          </p:nvSpPr>
          <p:spPr>
            <a:xfrm>
              <a:off x="244550" y="2339525"/>
              <a:ext cx="380700" cy="26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6</a:t>
              </a:r>
              <a:endParaRPr sz="900">
                <a:latin typeface="Roboto"/>
                <a:ea typeface="Roboto"/>
                <a:cs typeface="Roboto"/>
                <a:sym typeface="Roboto"/>
              </a:endParaRPr>
            </a:p>
          </p:txBody>
        </p:sp>
        <p:sp>
          <p:nvSpPr>
            <p:cNvPr id="772" name="Google Shape;772;p31"/>
            <p:cNvSpPr txBox="1"/>
            <p:nvPr/>
          </p:nvSpPr>
          <p:spPr>
            <a:xfrm>
              <a:off x="267575" y="1724163"/>
              <a:ext cx="380700" cy="26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9</a:t>
              </a:r>
              <a:endParaRPr sz="900">
                <a:latin typeface="Roboto"/>
                <a:ea typeface="Roboto"/>
                <a:cs typeface="Roboto"/>
                <a:sym typeface="Roboto"/>
              </a:endParaRPr>
            </a:p>
          </p:txBody>
        </p:sp>
        <p:sp>
          <p:nvSpPr>
            <p:cNvPr id="773" name="Google Shape;773;p31"/>
            <p:cNvSpPr txBox="1"/>
            <p:nvPr/>
          </p:nvSpPr>
          <p:spPr>
            <a:xfrm>
              <a:off x="151523" y="1082662"/>
              <a:ext cx="496800" cy="26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12</a:t>
              </a:r>
              <a:endParaRPr sz="900">
                <a:latin typeface="Roboto"/>
                <a:ea typeface="Roboto"/>
                <a:cs typeface="Roboto"/>
                <a:sym typeface="Roboto"/>
              </a:endParaRPr>
            </a:p>
          </p:txBody>
        </p:sp>
        <p:cxnSp>
          <p:nvCxnSpPr>
            <p:cNvPr id="774" name="Google Shape;774;p31"/>
            <p:cNvCxnSpPr/>
            <p:nvPr/>
          </p:nvCxnSpPr>
          <p:spPr>
            <a:xfrm>
              <a:off x="620575" y="1211538"/>
              <a:ext cx="0" cy="2651400"/>
            </a:xfrm>
            <a:prstGeom prst="straightConnector1">
              <a:avLst/>
            </a:prstGeom>
            <a:noFill/>
            <a:ln cap="flat" cmpd="sng" w="9525">
              <a:solidFill>
                <a:srgbClr val="434343"/>
              </a:solidFill>
              <a:prstDash val="solid"/>
              <a:round/>
              <a:headEnd len="med" w="med" type="none"/>
              <a:tailEnd len="med" w="med" type="none"/>
            </a:ln>
          </p:spPr>
        </p:cxnSp>
        <p:cxnSp>
          <p:nvCxnSpPr>
            <p:cNvPr id="775" name="Google Shape;775;p31"/>
            <p:cNvCxnSpPr/>
            <p:nvPr/>
          </p:nvCxnSpPr>
          <p:spPr>
            <a:xfrm>
              <a:off x="615050" y="3861538"/>
              <a:ext cx="3373200" cy="0"/>
            </a:xfrm>
            <a:prstGeom prst="straightConnector1">
              <a:avLst/>
            </a:prstGeom>
            <a:noFill/>
            <a:ln cap="flat" cmpd="sng" w="9525">
              <a:solidFill>
                <a:srgbClr val="434343"/>
              </a:solidFill>
              <a:prstDash val="solid"/>
              <a:round/>
              <a:headEnd len="med" w="med" type="none"/>
              <a:tailEnd len="med" w="med" type="none"/>
            </a:ln>
          </p:spPr>
        </p:cxnSp>
        <p:sp>
          <p:nvSpPr>
            <p:cNvPr id="776" name="Google Shape;776;p31"/>
            <p:cNvSpPr txBox="1"/>
            <p:nvPr/>
          </p:nvSpPr>
          <p:spPr>
            <a:xfrm>
              <a:off x="2111300" y="4186963"/>
              <a:ext cx="380700" cy="2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900">
                  <a:solidFill>
                    <a:srgbClr val="666666"/>
                  </a:solidFill>
                  <a:latin typeface="Roboto"/>
                  <a:ea typeface="Roboto"/>
                  <a:cs typeface="Roboto"/>
                  <a:sym typeface="Roboto"/>
                </a:rPr>
                <a:t>x</a:t>
              </a:r>
              <a:endParaRPr b="1" i="1" sz="900">
                <a:solidFill>
                  <a:srgbClr val="666666"/>
                </a:solidFill>
                <a:latin typeface="Roboto"/>
                <a:ea typeface="Roboto"/>
                <a:cs typeface="Roboto"/>
                <a:sym typeface="Roboto"/>
              </a:endParaRPr>
            </a:p>
          </p:txBody>
        </p:sp>
        <p:sp>
          <p:nvSpPr>
            <p:cNvPr id="777" name="Google Shape;777;p31"/>
            <p:cNvSpPr txBox="1"/>
            <p:nvPr/>
          </p:nvSpPr>
          <p:spPr>
            <a:xfrm>
              <a:off x="-53525" y="2365663"/>
              <a:ext cx="3807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i="1" lang="en" sz="900">
                  <a:solidFill>
                    <a:srgbClr val="007CC8"/>
                  </a:solidFill>
                  <a:latin typeface="Roboto"/>
                  <a:ea typeface="Roboto"/>
                  <a:cs typeface="Roboto"/>
                  <a:sym typeface="Roboto"/>
                </a:rPr>
                <a:t>y</a:t>
              </a:r>
              <a:endParaRPr b="1" i="1" sz="900">
                <a:solidFill>
                  <a:srgbClr val="007CC8"/>
                </a:solidFill>
                <a:latin typeface="Roboto"/>
                <a:ea typeface="Roboto"/>
                <a:cs typeface="Roboto"/>
                <a:sym typeface="Roboto"/>
              </a:endParaRPr>
            </a:p>
          </p:txBody>
        </p:sp>
        <p:cxnSp>
          <p:nvCxnSpPr>
            <p:cNvPr id="778" name="Google Shape;778;p31"/>
            <p:cNvCxnSpPr/>
            <p:nvPr/>
          </p:nvCxnSpPr>
          <p:spPr>
            <a:xfrm>
              <a:off x="620575" y="2456413"/>
              <a:ext cx="3403800" cy="0"/>
            </a:xfrm>
            <a:prstGeom prst="straightConnector1">
              <a:avLst/>
            </a:prstGeom>
            <a:noFill/>
            <a:ln cap="flat" cmpd="sng" w="19050">
              <a:solidFill>
                <a:srgbClr val="3D85C6"/>
              </a:solidFill>
              <a:prstDash val="solid"/>
              <a:round/>
              <a:headEnd len="med" w="med" type="none"/>
              <a:tailEnd len="med" w="med" type="none"/>
            </a:ln>
          </p:spPr>
        </p:cxnSp>
        <p:sp>
          <p:nvSpPr>
            <p:cNvPr id="779" name="Google Shape;779;p31"/>
            <p:cNvSpPr txBox="1"/>
            <p:nvPr/>
          </p:nvSpPr>
          <p:spPr>
            <a:xfrm>
              <a:off x="3787726" y="3862947"/>
              <a:ext cx="7143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12</a:t>
              </a:r>
              <a:endParaRPr sz="900">
                <a:latin typeface="Roboto"/>
                <a:ea typeface="Roboto"/>
                <a:cs typeface="Roboto"/>
                <a:sym typeface="Roboto"/>
              </a:endParaRPr>
            </a:p>
          </p:txBody>
        </p:sp>
        <p:cxnSp>
          <p:nvCxnSpPr>
            <p:cNvPr id="780" name="Google Shape;780;p31"/>
            <p:cNvCxnSpPr/>
            <p:nvPr/>
          </p:nvCxnSpPr>
          <p:spPr>
            <a:xfrm>
              <a:off x="892849" y="2456420"/>
              <a:ext cx="9600" cy="1130700"/>
            </a:xfrm>
            <a:prstGeom prst="straightConnector1">
              <a:avLst/>
            </a:prstGeom>
            <a:noFill/>
            <a:ln cap="flat" cmpd="sng" w="9525">
              <a:solidFill>
                <a:srgbClr val="CC4125"/>
              </a:solidFill>
              <a:prstDash val="dash"/>
              <a:round/>
              <a:headEnd len="med" w="med" type="none"/>
              <a:tailEnd len="med" w="med" type="none"/>
            </a:ln>
          </p:spPr>
        </p:cxnSp>
        <p:cxnSp>
          <p:nvCxnSpPr>
            <p:cNvPr id="781" name="Google Shape;781;p31"/>
            <p:cNvCxnSpPr/>
            <p:nvPr/>
          </p:nvCxnSpPr>
          <p:spPr>
            <a:xfrm>
              <a:off x="1476375" y="2476500"/>
              <a:ext cx="11400" cy="887100"/>
            </a:xfrm>
            <a:prstGeom prst="straightConnector1">
              <a:avLst/>
            </a:prstGeom>
            <a:noFill/>
            <a:ln cap="flat" cmpd="sng" w="9525">
              <a:solidFill>
                <a:srgbClr val="CC4125"/>
              </a:solidFill>
              <a:prstDash val="dash"/>
              <a:round/>
              <a:headEnd len="med" w="med" type="none"/>
              <a:tailEnd len="med" w="med" type="none"/>
            </a:ln>
          </p:spPr>
        </p:cxnSp>
        <p:cxnSp>
          <p:nvCxnSpPr>
            <p:cNvPr id="782" name="Google Shape;782;p31"/>
            <p:cNvCxnSpPr/>
            <p:nvPr/>
          </p:nvCxnSpPr>
          <p:spPr>
            <a:xfrm>
              <a:off x="2943225" y="2000250"/>
              <a:ext cx="12000" cy="453300"/>
            </a:xfrm>
            <a:prstGeom prst="straightConnector1">
              <a:avLst/>
            </a:prstGeom>
            <a:noFill/>
            <a:ln cap="flat" cmpd="sng" w="9525">
              <a:solidFill>
                <a:srgbClr val="CC4125"/>
              </a:solidFill>
              <a:prstDash val="dash"/>
              <a:round/>
              <a:headEnd len="med" w="med" type="none"/>
              <a:tailEnd len="med" w="med" type="none"/>
            </a:ln>
          </p:spPr>
        </p:cxnSp>
        <p:cxnSp>
          <p:nvCxnSpPr>
            <p:cNvPr id="783" name="Google Shape;783;p31"/>
            <p:cNvCxnSpPr/>
            <p:nvPr/>
          </p:nvCxnSpPr>
          <p:spPr>
            <a:xfrm>
              <a:off x="1785825" y="2471888"/>
              <a:ext cx="900" cy="220500"/>
            </a:xfrm>
            <a:prstGeom prst="straightConnector1">
              <a:avLst/>
            </a:prstGeom>
            <a:noFill/>
            <a:ln cap="flat" cmpd="sng" w="9525">
              <a:solidFill>
                <a:srgbClr val="CC4125"/>
              </a:solidFill>
              <a:prstDash val="dash"/>
              <a:round/>
              <a:headEnd len="med" w="med" type="none"/>
              <a:tailEnd len="med" w="med" type="none"/>
            </a:ln>
          </p:spPr>
        </p:cxnSp>
        <p:cxnSp>
          <p:nvCxnSpPr>
            <p:cNvPr id="784" name="Google Shape;784;p31"/>
            <p:cNvCxnSpPr/>
            <p:nvPr/>
          </p:nvCxnSpPr>
          <p:spPr>
            <a:xfrm flipH="1">
              <a:off x="3333624" y="1849720"/>
              <a:ext cx="6900" cy="593400"/>
            </a:xfrm>
            <a:prstGeom prst="straightConnector1">
              <a:avLst/>
            </a:prstGeom>
            <a:noFill/>
            <a:ln cap="flat" cmpd="sng" w="9525">
              <a:solidFill>
                <a:srgbClr val="CC4125"/>
              </a:solidFill>
              <a:prstDash val="dash"/>
              <a:round/>
              <a:headEnd len="med" w="med" type="none"/>
              <a:tailEnd len="med" w="med" type="none"/>
            </a:ln>
          </p:spPr>
        </p:cxnSp>
        <p:cxnSp>
          <p:nvCxnSpPr>
            <p:cNvPr id="785" name="Google Shape;785;p31"/>
            <p:cNvCxnSpPr/>
            <p:nvPr/>
          </p:nvCxnSpPr>
          <p:spPr>
            <a:xfrm>
              <a:off x="3790950" y="1418600"/>
              <a:ext cx="6900" cy="1056600"/>
            </a:xfrm>
            <a:prstGeom prst="straightConnector1">
              <a:avLst/>
            </a:prstGeom>
            <a:noFill/>
            <a:ln cap="flat" cmpd="sng" w="9525">
              <a:solidFill>
                <a:srgbClr val="CC4125"/>
              </a:solidFill>
              <a:prstDash val="dash"/>
              <a:round/>
              <a:headEnd len="med" w="med" type="none"/>
              <a:tailEnd len="med" w="med" type="none"/>
            </a:ln>
          </p:spPr>
        </p:cxnSp>
        <p:sp>
          <p:nvSpPr>
            <p:cNvPr id="786" name="Google Shape;786;p31"/>
            <p:cNvSpPr txBox="1"/>
            <p:nvPr/>
          </p:nvSpPr>
          <p:spPr>
            <a:xfrm>
              <a:off x="1082129" y="4440510"/>
              <a:ext cx="1104000" cy="2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900">
                  <a:solidFill>
                    <a:srgbClr val="CC0000"/>
                  </a:solidFill>
                  <a:latin typeface="Roboto"/>
                  <a:ea typeface="Roboto"/>
                  <a:cs typeface="Roboto"/>
                  <a:sym typeface="Roboto"/>
                </a:rPr>
                <a:t>residual/</a:t>
              </a:r>
              <a:endParaRPr b="1" i="1" sz="900">
                <a:solidFill>
                  <a:srgbClr val="CC0000"/>
                </a:solidFill>
                <a:latin typeface="Roboto"/>
                <a:ea typeface="Roboto"/>
                <a:cs typeface="Roboto"/>
                <a:sym typeface="Roboto"/>
              </a:endParaRPr>
            </a:p>
            <a:p>
              <a:pPr indent="0" lvl="0" marL="0" rtl="0" algn="ctr">
                <a:spcBef>
                  <a:spcPts val="0"/>
                </a:spcBef>
                <a:spcAft>
                  <a:spcPts val="0"/>
                </a:spcAft>
                <a:buNone/>
              </a:pPr>
              <a:r>
                <a:rPr b="1" i="1" lang="en" sz="900">
                  <a:solidFill>
                    <a:srgbClr val="CC0000"/>
                  </a:solidFill>
                  <a:latin typeface="Roboto"/>
                  <a:ea typeface="Roboto"/>
                  <a:cs typeface="Roboto"/>
                  <a:sym typeface="Roboto"/>
                </a:rPr>
                <a:t>error</a:t>
              </a:r>
              <a:endParaRPr b="1" i="1" sz="900">
                <a:solidFill>
                  <a:srgbClr val="CC0000"/>
                </a:solidFill>
                <a:latin typeface="Roboto"/>
                <a:ea typeface="Roboto"/>
                <a:cs typeface="Roboto"/>
                <a:sym typeface="Roboto"/>
              </a:endParaRPr>
            </a:p>
          </p:txBody>
        </p:sp>
        <p:cxnSp>
          <p:nvCxnSpPr>
            <p:cNvPr id="787" name="Google Shape;787;p31"/>
            <p:cNvCxnSpPr>
              <a:stCxn id="786" idx="0"/>
            </p:cNvCxnSpPr>
            <p:nvPr/>
          </p:nvCxnSpPr>
          <p:spPr>
            <a:xfrm rot="10800000">
              <a:off x="878129" y="3133710"/>
              <a:ext cx="756000" cy="1306800"/>
            </a:xfrm>
            <a:prstGeom prst="straightConnector1">
              <a:avLst/>
            </a:prstGeom>
            <a:noFill/>
            <a:ln cap="flat" cmpd="sng" w="9525">
              <a:solidFill>
                <a:srgbClr val="595959"/>
              </a:solidFill>
              <a:prstDash val="solid"/>
              <a:round/>
              <a:headEnd len="med" w="med" type="none"/>
              <a:tailEnd len="med" w="med" type="stealth"/>
            </a:ln>
          </p:spPr>
        </p:cxnSp>
        <p:cxnSp>
          <p:nvCxnSpPr>
            <p:cNvPr id="788" name="Google Shape;788;p31"/>
            <p:cNvCxnSpPr>
              <a:stCxn id="786" idx="0"/>
            </p:cNvCxnSpPr>
            <p:nvPr/>
          </p:nvCxnSpPr>
          <p:spPr>
            <a:xfrm flipH="1" rot="10800000">
              <a:off x="1634129" y="2162010"/>
              <a:ext cx="1682400" cy="2278500"/>
            </a:xfrm>
            <a:prstGeom prst="straightConnector1">
              <a:avLst/>
            </a:prstGeom>
            <a:noFill/>
            <a:ln cap="flat" cmpd="sng" w="9525">
              <a:solidFill>
                <a:srgbClr val="595959"/>
              </a:solidFill>
              <a:prstDash val="solid"/>
              <a:round/>
              <a:headEnd len="med" w="med" type="none"/>
              <a:tailEnd len="med" w="med" type="stealth"/>
            </a:ln>
          </p:spPr>
        </p:cxnSp>
        <p:cxnSp>
          <p:nvCxnSpPr>
            <p:cNvPr id="789" name="Google Shape;789;p31"/>
            <p:cNvCxnSpPr>
              <a:stCxn id="786" idx="0"/>
            </p:cNvCxnSpPr>
            <p:nvPr/>
          </p:nvCxnSpPr>
          <p:spPr>
            <a:xfrm rot="10800000">
              <a:off x="1478429" y="2800710"/>
              <a:ext cx="155700" cy="1639800"/>
            </a:xfrm>
            <a:prstGeom prst="straightConnector1">
              <a:avLst/>
            </a:prstGeom>
            <a:noFill/>
            <a:ln cap="flat" cmpd="sng" w="9525">
              <a:solidFill>
                <a:srgbClr val="595959"/>
              </a:solidFill>
              <a:prstDash val="solid"/>
              <a:round/>
              <a:headEnd len="med" w="med" type="none"/>
              <a:tailEnd len="med" w="med" type="stealth"/>
            </a:ln>
          </p:spPr>
        </p:cxnSp>
      </p:grpSp>
      <p:pic>
        <p:nvPicPr>
          <p:cNvPr id="790" name="Google Shape;790;p31"/>
          <p:cNvPicPr preferRelativeResize="0"/>
          <p:nvPr/>
        </p:nvPicPr>
        <p:blipFill>
          <a:blip r:embed="rId3">
            <a:alphaModFix/>
          </a:blip>
          <a:stretch>
            <a:fillRect/>
          </a:stretch>
        </p:blipFill>
        <p:spPr>
          <a:xfrm>
            <a:off x="3752425" y="2731950"/>
            <a:ext cx="1474869" cy="312000"/>
          </a:xfrm>
          <a:prstGeom prst="rect">
            <a:avLst/>
          </a:prstGeom>
          <a:noFill/>
          <a:ln>
            <a:noFill/>
          </a:ln>
        </p:spPr>
      </p:pic>
      <p:pic>
        <p:nvPicPr>
          <p:cNvPr id="791" name="Google Shape;791;p31"/>
          <p:cNvPicPr preferRelativeResize="0"/>
          <p:nvPr/>
        </p:nvPicPr>
        <p:blipFill rotWithShape="1">
          <a:blip r:embed="rId4">
            <a:alphaModFix/>
          </a:blip>
          <a:srcRect b="6197" l="0" r="0" t="16719"/>
          <a:stretch/>
        </p:blipFill>
        <p:spPr>
          <a:xfrm>
            <a:off x="3752425" y="3656900"/>
            <a:ext cx="1993750" cy="509975"/>
          </a:xfrm>
          <a:prstGeom prst="rect">
            <a:avLst/>
          </a:prstGeom>
          <a:noFill/>
          <a:ln>
            <a:noFill/>
          </a:ln>
        </p:spPr>
      </p:pic>
      <p:pic>
        <p:nvPicPr>
          <p:cNvPr id="792" name="Google Shape;792;p31"/>
          <p:cNvPicPr preferRelativeResize="0"/>
          <p:nvPr/>
        </p:nvPicPr>
        <p:blipFill rotWithShape="1">
          <a:blip r:embed="rId5">
            <a:alphaModFix/>
          </a:blip>
          <a:srcRect b="1536" l="0" r="1797" t="0"/>
          <a:stretch/>
        </p:blipFill>
        <p:spPr>
          <a:xfrm>
            <a:off x="6144752" y="163525"/>
            <a:ext cx="2880323" cy="1834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32"/>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Evaluasi Model Regresi</a:t>
            </a:r>
            <a:endParaRPr/>
          </a:p>
        </p:txBody>
      </p:sp>
      <p:sp>
        <p:nvSpPr>
          <p:cNvPr id="798" name="Google Shape;798;p32"/>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Ada 3 formula untuk to mengukur :</a:t>
            </a:r>
            <a:endParaRPr sz="1600"/>
          </a:p>
          <a:p>
            <a:pPr indent="-330200" lvl="1" marL="914400" rtl="0" algn="l">
              <a:spcBef>
                <a:spcPts val="1000"/>
              </a:spcBef>
              <a:spcAft>
                <a:spcPts val="0"/>
              </a:spcAft>
              <a:buSzPts val="1600"/>
              <a:buChar char="●"/>
            </a:pPr>
            <a:r>
              <a:rPr lang="en" sz="1600"/>
              <a:t>R</a:t>
            </a:r>
            <a:r>
              <a:rPr baseline="30000" lang="en" sz="1600"/>
              <a:t>2 </a:t>
            </a:r>
            <a:r>
              <a:rPr lang="en" sz="1600"/>
              <a:t>(R-Squared )</a:t>
            </a:r>
            <a:endParaRPr sz="1600"/>
          </a:p>
          <a:p>
            <a:pPr indent="0" lvl="0" marL="914400" rtl="0" algn="l">
              <a:spcBef>
                <a:spcPts val="1000"/>
              </a:spcBef>
              <a:spcAft>
                <a:spcPts val="0"/>
              </a:spcAft>
              <a:buNone/>
            </a:pPr>
            <a:r>
              <a:t/>
            </a:r>
            <a:endParaRPr sz="1600"/>
          </a:p>
          <a:p>
            <a:pPr indent="-330200" lvl="1" marL="914400" rtl="0" algn="l">
              <a:spcBef>
                <a:spcPts val="1000"/>
              </a:spcBef>
              <a:spcAft>
                <a:spcPts val="0"/>
              </a:spcAft>
              <a:buSzPts val="1600"/>
              <a:buChar char="●"/>
            </a:pPr>
            <a:r>
              <a:rPr lang="en" sz="1600"/>
              <a:t>MAE (Mean Absolute Error) </a:t>
            </a:r>
            <a:endParaRPr sz="1600"/>
          </a:p>
          <a:p>
            <a:pPr indent="0" lvl="0" marL="914400" rtl="0" algn="l">
              <a:spcBef>
                <a:spcPts val="1000"/>
              </a:spcBef>
              <a:spcAft>
                <a:spcPts val="0"/>
              </a:spcAft>
              <a:buNone/>
            </a:pPr>
            <a:r>
              <a:t/>
            </a:r>
            <a:endParaRPr sz="1600"/>
          </a:p>
          <a:p>
            <a:pPr indent="-330200" lvl="1" marL="914400" rtl="0" algn="l">
              <a:spcBef>
                <a:spcPts val="1000"/>
              </a:spcBef>
              <a:spcAft>
                <a:spcPts val="0"/>
              </a:spcAft>
              <a:buSzPts val="1600"/>
              <a:buChar char="●"/>
            </a:pPr>
            <a:r>
              <a:rPr lang="en" sz="1600"/>
              <a:t>RMSE (Root Mean Squared Error)</a:t>
            </a:r>
            <a:endParaRPr sz="1600"/>
          </a:p>
          <a:p>
            <a:pPr indent="0" lvl="0" marL="914400" rtl="0" algn="l">
              <a:spcBef>
                <a:spcPts val="1000"/>
              </a:spcBef>
              <a:spcAft>
                <a:spcPts val="0"/>
              </a:spcAft>
              <a:buNone/>
            </a:pPr>
            <a:r>
              <a:t/>
            </a:r>
            <a:endParaRPr sz="1600"/>
          </a:p>
          <a:p>
            <a:pPr indent="0" lvl="0" marL="457200" rtl="0" algn="l">
              <a:spcBef>
                <a:spcPts val="1000"/>
              </a:spcBef>
              <a:spcAft>
                <a:spcPts val="1000"/>
              </a:spcAft>
              <a:buNone/>
            </a:pPr>
            <a:r>
              <a:t/>
            </a:r>
            <a:endParaRPr sz="1600"/>
          </a:p>
        </p:txBody>
      </p:sp>
      <p:sp>
        <p:nvSpPr>
          <p:cNvPr id="799" name="Google Shape;799;p32"/>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00" name="Google Shape;800;p32"/>
          <p:cNvPicPr preferRelativeResize="0"/>
          <p:nvPr/>
        </p:nvPicPr>
        <p:blipFill>
          <a:blip r:embed="rId3">
            <a:alphaModFix/>
          </a:blip>
          <a:stretch>
            <a:fillRect/>
          </a:stretch>
        </p:blipFill>
        <p:spPr>
          <a:xfrm>
            <a:off x="2931825" y="1340750"/>
            <a:ext cx="1214150" cy="264475"/>
          </a:xfrm>
          <a:prstGeom prst="rect">
            <a:avLst/>
          </a:prstGeom>
          <a:noFill/>
          <a:ln>
            <a:noFill/>
          </a:ln>
        </p:spPr>
      </p:pic>
      <p:pic>
        <p:nvPicPr>
          <p:cNvPr id="801" name="Google Shape;801;p32"/>
          <p:cNvPicPr preferRelativeResize="0"/>
          <p:nvPr/>
        </p:nvPicPr>
        <p:blipFill>
          <a:blip r:embed="rId4">
            <a:alphaModFix/>
          </a:blip>
          <a:stretch>
            <a:fillRect/>
          </a:stretch>
        </p:blipFill>
        <p:spPr>
          <a:xfrm>
            <a:off x="4675900" y="2900300"/>
            <a:ext cx="1763200" cy="548250"/>
          </a:xfrm>
          <a:prstGeom prst="rect">
            <a:avLst/>
          </a:prstGeom>
          <a:noFill/>
          <a:ln>
            <a:noFill/>
          </a:ln>
        </p:spPr>
      </p:pic>
      <p:pic>
        <p:nvPicPr>
          <p:cNvPr id="802" name="Google Shape;802;p32"/>
          <p:cNvPicPr preferRelativeResize="0"/>
          <p:nvPr/>
        </p:nvPicPr>
        <p:blipFill>
          <a:blip r:embed="rId5">
            <a:alphaModFix/>
          </a:blip>
          <a:stretch>
            <a:fillRect/>
          </a:stretch>
        </p:blipFill>
        <p:spPr>
          <a:xfrm>
            <a:off x="4094025" y="2163250"/>
            <a:ext cx="1614050" cy="428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33"/>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Meningkatkan Kinerja Model - Regularization</a:t>
            </a:r>
            <a:endParaRPr/>
          </a:p>
        </p:txBody>
      </p:sp>
      <p:sp>
        <p:nvSpPr>
          <p:cNvPr id="808" name="Google Shape;808;p33"/>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Menambahkan penalti untuk mengontrol kompleksitas model, untuk menghindari overfitting</a:t>
            </a:r>
            <a:endParaRPr sz="1600"/>
          </a:p>
          <a:p>
            <a:pPr indent="-330200" lvl="0" marL="457200" rtl="0" algn="l">
              <a:spcBef>
                <a:spcPts val="1000"/>
              </a:spcBef>
              <a:spcAft>
                <a:spcPts val="0"/>
              </a:spcAft>
              <a:buSzPts val="1600"/>
              <a:buChar char="■"/>
            </a:pPr>
            <a:r>
              <a:rPr lang="en" sz="1600"/>
              <a:t>Terdapat 3 metode regularisasi :</a:t>
            </a:r>
            <a:endParaRPr sz="1600"/>
          </a:p>
          <a:p>
            <a:pPr indent="-330200" lvl="1" marL="914400" rtl="0" algn="l">
              <a:spcBef>
                <a:spcPts val="1000"/>
              </a:spcBef>
              <a:spcAft>
                <a:spcPts val="0"/>
              </a:spcAft>
              <a:buSzPts val="1600"/>
              <a:buChar char="●"/>
            </a:pPr>
            <a:r>
              <a:rPr lang="en" sz="1600"/>
              <a:t>Ridge (L2 Regularization)</a:t>
            </a:r>
            <a:endParaRPr sz="1600"/>
          </a:p>
          <a:p>
            <a:pPr indent="-330200" lvl="1" marL="914400" rtl="0" algn="l">
              <a:spcBef>
                <a:spcPts val="0"/>
              </a:spcBef>
              <a:spcAft>
                <a:spcPts val="0"/>
              </a:spcAft>
              <a:buSzPts val="1600"/>
              <a:buChar char="●"/>
            </a:pPr>
            <a:r>
              <a:rPr lang="en" sz="1600"/>
              <a:t>Lasso (L1</a:t>
            </a:r>
            <a:r>
              <a:rPr lang="en" sz="1600"/>
              <a:t> Regularization</a:t>
            </a:r>
            <a:r>
              <a:rPr lang="en" sz="1600"/>
              <a:t>)</a:t>
            </a:r>
            <a:endParaRPr sz="1600"/>
          </a:p>
          <a:p>
            <a:pPr indent="-330200" lvl="1" marL="914400" rtl="0" algn="l">
              <a:spcBef>
                <a:spcPts val="0"/>
              </a:spcBef>
              <a:spcAft>
                <a:spcPts val="0"/>
              </a:spcAft>
              <a:buSzPts val="1600"/>
              <a:buChar char="●"/>
            </a:pPr>
            <a:r>
              <a:rPr lang="en" sz="1600"/>
              <a:t>Elastic-net (Kombinasi L1 &amp; L2) </a:t>
            </a:r>
            <a:endParaRPr sz="1600"/>
          </a:p>
          <a:p>
            <a:pPr indent="0" lvl="0" marL="457200" rtl="0" algn="l">
              <a:spcBef>
                <a:spcPts val="1000"/>
              </a:spcBef>
              <a:spcAft>
                <a:spcPts val="1000"/>
              </a:spcAft>
              <a:buNone/>
            </a:pPr>
            <a:r>
              <a:t/>
            </a:r>
            <a:endParaRPr sz="1600"/>
          </a:p>
        </p:txBody>
      </p:sp>
      <p:sp>
        <p:nvSpPr>
          <p:cNvPr id="809" name="Google Shape;809;p33"/>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34"/>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Asumsi dalam</a:t>
            </a:r>
            <a:r>
              <a:rPr lang="en"/>
              <a:t> </a:t>
            </a:r>
            <a:r>
              <a:rPr lang="en"/>
              <a:t>Linear Regression </a:t>
            </a:r>
            <a:endParaRPr/>
          </a:p>
        </p:txBody>
      </p:sp>
      <p:sp>
        <p:nvSpPr>
          <p:cNvPr id="815" name="Google Shape;815;p34"/>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Linearity: Hubungan antara X dan rerata Y bersifat linier</a:t>
            </a:r>
            <a:endParaRPr sz="1600"/>
          </a:p>
          <a:p>
            <a:pPr indent="-330200" lvl="0" marL="457200" rtl="0" algn="l">
              <a:spcBef>
                <a:spcPts val="1000"/>
              </a:spcBef>
              <a:spcAft>
                <a:spcPts val="0"/>
              </a:spcAft>
              <a:buSzPts val="1600"/>
              <a:buChar char="■"/>
            </a:pPr>
            <a:r>
              <a:rPr lang="en" sz="1600"/>
              <a:t>Homoscedasticity: variansi dari nilai residual/error sama untuk setiap nilai X</a:t>
            </a:r>
            <a:endParaRPr sz="1600"/>
          </a:p>
          <a:p>
            <a:pPr indent="-330200" lvl="0" marL="457200" rtl="0" algn="l">
              <a:spcBef>
                <a:spcPts val="1000"/>
              </a:spcBef>
              <a:spcAft>
                <a:spcPts val="0"/>
              </a:spcAft>
              <a:buSzPts val="1600"/>
              <a:buChar char="■"/>
            </a:pPr>
            <a:r>
              <a:rPr lang="en" sz="1600"/>
              <a:t>Independence: titik data/observasi bersifat independen satu sama lain</a:t>
            </a:r>
            <a:endParaRPr sz="1600"/>
          </a:p>
          <a:p>
            <a:pPr indent="-330200" lvl="0" marL="457200" rtl="0" algn="l">
              <a:spcBef>
                <a:spcPts val="1000"/>
              </a:spcBef>
              <a:spcAft>
                <a:spcPts val="0"/>
              </a:spcAft>
              <a:buSzPts val="1600"/>
              <a:buChar char="■"/>
            </a:pPr>
            <a:r>
              <a:rPr lang="en" sz="1600"/>
              <a:t>Normality: For any fixed value of X, Y is normally distributed</a:t>
            </a:r>
            <a:endParaRPr sz="1600"/>
          </a:p>
          <a:p>
            <a:pPr indent="0" lvl="0" marL="0" rtl="0" algn="l">
              <a:spcBef>
                <a:spcPts val="1000"/>
              </a:spcBef>
              <a:spcAft>
                <a:spcPts val="0"/>
              </a:spcAft>
              <a:buClr>
                <a:schemeClr val="dk1"/>
              </a:buClr>
              <a:buSzPts val="1100"/>
              <a:buFont typeface="Arial"/>
              <a:buNone/>
            </a:pPr>
            <a:r>
              <a:t/>
            </a:r>
            <a:endParaRPr sz="1600"/>
          </a:p>
          <a:p>
            <a:pPr indent="0" lvl="0" marL="0" rtl="0" algn="l">
              <a:spcBef>
                <a:spcPts val="1600"/>
              </a:spcBef>
              <a:spcAft>
                <a:spcPts val="1600"/>
              </a:spcAft>
              <a:buNone/>
            </a:pPr>
            <a:r>
              <a:t/>
            </a:r>
            <a:endParaRPr sz="1600"/>
          </a:p>
        </p:txBody>
      </p:sp>
      <p:sp>
        <p:nvSpPr>
          <p:cNvPr id="816" name="Google Shape;816;p34"/>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35"/>
          <p:cNvSpPr txBox="1"/>
          <p:nvPr>
            <p:ph type="title"/>
          </p:nvPr>
        </p:nvSpPr>
        <p:spPr>
          <a:xfrm>
            <a:off x="2031675" y="2232975"/>
            <a:ext cx="6440700" cy="6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822" name="Google Shape;822;p35"/>
          <p:cNvSpPr txBox="1"/>
          <p:nvPr>
            <p:ph idx="2" type="title"/>
          </p:nvPr>
        </p:nvSpPr>
        <p:spPr>
          <a:xfrm>
            <a:off x="2031750" y="1861075"/>
            <a:ext cx="6440700" cy="4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Hands-On 02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36"/>
          <p:cNvSpPr txBox="1"/>
          <p:nvPr>
            <p:ph type="title"/>
          </p:nvPr>
        </p:nvSpPr>
        <p:spPr>
          <a:xfrm>
            <a:off x="926950" y="163525"/>
            <a:ext cx="79053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Linear Regression in MlLib</a:t>
            </a:r>
            <a:endParaRPr/>
          </a:p>
        </p:txBody>
      </p:sp>
      <p:sp>
        <p:nvSpPr>
          <p:cNvPr id="828" name="Google Shape;828;p36"/>
          <p:cNvSpPr txBox="1"/>
          <p:nvPr>
            <p:ph idx="1" type="body"/>
          </p:nvPr>
        </p:nvSpPr>
        <p:spPr>
          <a:xfrm>
            <a:off x="311700" y="900900"/>
            <a:ext cx="8520600" cy="14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to train and test MlLib Linear Regression model</a:t>
            </a:r>
            <a:endParaRPr/>
          </a:p>
          <a:p>
            <a:pPr indent="0" lvl="0" marL="0" rtl="0" algn="l">
              <a:spcBef>
                <a:spcPts val="1600"/>
              </a:spcBef>
              <a:spcAft>
                <a:spcPts val="0"/>
              </a:spcAft>
              <a:buNone/>
            </a:pPr>
            <a:r>
              <a:rPr lang="en"/>
              <a:t>We will try to process a very simple linear regression. First with 1 numeric input variable, and with a numeric and categorical input variable. </a:t>
            </a:r>
            <a:endParaRPr/>
          </a:p>
          <a:p>
            <a:pPr indent="0" lvl="0" marL="0" rtl="0" algn="l">
              <a:spcBef>
                <a:spcPts val="1600"/>
              </a:spcBef>
              <a:spcAft>
                <a:spcPts val="1600"/>
              </a:spcAft>
              <a:buNone/>
            </a:pPr>
            <a:r>
              <a:t/>
            </a:r>
            <a:endParaRPr/>
          </a:p>
        </p:txBody>
      </p:sp>
      <p:sp>
        <p:nvSpPr>
          <p:cNvPr id="829" name="Google Shape;829;p36"/>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30" name="Google Shape;830;p36"/>
          <p:cNvSpPr/>
          <p:nvPr/>
        </p:nvSpPr>
        <p:spPr>
          <a:xfrm>
            <a:off x="735075" y="3793241"/>
            <a:ext cx="743100" cy="533400"/>
          </a:xfrm>
          <a:prstGeom prst="roundRect">
            <a:avLst>
              <a:gd fmla="val 16667" name="adj"/>
            </a:avLst>
          </a:prstGeom>
          <a:solidFill>
            <a:srgbClr val="6AA84F"/>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Helvetica Neue"/>
                <a:ea typeface="Helvetica Neue"/>
                <a:cs typeface="Helvetica Neue"/>
                <a:sym typeface="Helvetica Neue"/>
              </a:rPr>
              <a:t>c</a:t>
            </a:r>
            <a:r>
              <a:rPr b="1" lang="en" sz="900">
                <a:solidFill>
                  <a:srgbClr val="FFFFFF"/>
                </a:solidFill>
                <a:latin typeface="Helvetica Neue"/>
                <a:ea typeface="Helvetica Neue"/>
                <a:cs typeface="Helvetica Neue"/>
                <a:sym typeface="Helvetica Neue"/>
              </a:rPr>
              <a:t>sv file</a:t>
            </a:r>
            <a:endParaRPr b="1" sz="900">
              <a:solidFill>
                <a:srgbClr val="FFFFFF"/>
              </a:solidFill>
              <a:latin typeface="Helvetica Neue"/>
              <a:ea typeface="Helvetica Neue"/>
              <a:cs typeface="Helvetica Neue"/>
              <a:sym typeface="Helvetica Neue"/>
            </a:endParaRPr>
          </a:p>
        </p:txBody>
      </p:sp>
      <p:sp>
        <p:nvSpPr>
          <p:cNvPr id="831" name="Google Shape;831;p36"/>
          <p:cNvSpPr/>
          <p:nvPr/>
        </p:nvSpPr>
        <p:spPr>
          <a:xfrm>
            <a:off x="558380" y="2840277"/>
            <a:ext cx="1096500" cy="533400"/>
          </a:xfrm>
          <a:prstGeom prst="rect">
            <a:avLst/>
          </a:prstGeom>
          <a:solidFill>
            <a:srgbClr val="CFE2F3"/>
          </a:solid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Helvetica Neue"/>
                <a:ea typeface="Helvetica Neue"/>
                <a:cs typeface="Helvetica Neue"/>
                <a:sym typeface="Helvetica Neue"/>
              </a:rPr>
              <a:t>Load into Spark DataFrame</a:t>
            </a:r>
            <a:endParaRPr b="1" sz="900">
              <a:latin typeface="Helvetica Neue"/>
              <a:ea typeface="Helvetica Neue"/>
              <a:cs typeface="Helvetica Neue"/>
              <a:sym typeface="Helvetica Neue"/>
            </a:endParaRPr>
          </a:p>
        </p:txBody>
      </p:sp>
      <p:sp>
        <p:nvSpPr>
          <p:cNvPr id="832" name="Google Shape;832;p36"/>
          <p:cNvSpPr/>
          <p:nvPr/>
        </p:nvSpPr>
        <p:spPr>
          <a:xfrm>
            <a:off x="2149729" y="2840277"/>
            <a:ext cx="1156800" cy="533400"/>
          </a:xfrm>
          <a:prstGeom prst="rect">
            <a:avLst/>
          </a:prstGeom>
          <a:solidFill>
            <a:srgbClr val="CFE2F3"/>
          </a:solid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Helvetica Neue"/>
                <a:ea typeface="Helvetica Neue"/>
                <a:cs typeface="Helvetica Neue"/>
                <a:sym typeface="Helvetica Neue"/>
              </a:rPr>
              <a:t>Transform into feature - target vectors</a:t>
            </a:r>
            <a:endParaRPr b="1" sz="900">
              <a:latin typeface="Helvetica Neue"/>
              <a:ea typeface="Helvetica Neue"/>
              <a:cs typeface="Helvetica Neue"/>
              <a:sym typeface="Helvetica Neue"/>
            </a:endParaRPr>
          </a:p>
        </p:txBody>
      </p:sp>
      <p:sp>
        <p:nvSpPr>
          <p:cNvPr id="833" name="Google Shape;833;p36"/>
          <p:cNvSpPr/>
          <p:nvPr/>
        </p:nvSpPr>
        <p:spPr>
          <a:xfrm>
            <a:off x="3801378" y="2840277"/>
            <a:ext cx="1216200" cy="533400"/>
          </a:xfrm>
          <a:prstGeom prst="rect">
            <a:avLst/>
          </a:prstGeom>
          <a:solidFill>
            <a:srgbClr val="CFE2F3"/>
          </a:solid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Helvetica Neue"/>
                <a:ea typeface="Helvetica Neue"/>
                <a:cs typeface="Helvetica Neue"/>
                <a:sym typeface="Helvetica Neue"/>
              </a:rPr>
              <a:t>Split into training-test set</a:t>
            </a:r>
            <a:endParaRPr b="1" sz="900">
              <a:latin typeface="Helvetica Neue"/>
              <a:ea typeface="Helvetica Neue"/>
              <a:cs typeface="Helvetica Neue"/>
              <a:sym typeface="Helvetica Neue"/>
            </a:endParaRPr>
          </a:p>
        </p:txBody>
      </p:sp>
      <p:cxnSp>
        <p:nvCxnSpPr>
          <p:cNvPr id="834" name="Google Shape;834;p36"/>
          <p:cNvCxnSpPr>
            <a:stCxn id="830" idx="0"/>
            <a:endCxn id="831" idx="2"/>
          </p:cNvCxnSpPr>
          <p:nvPr/>
        </p:nvCxnSpPr>
        <p:spPr>
          <a:xfrm rot="10800000">
            <a:off x="1106625" y="3373541"/>
            <a:ext cx="0" cy="419700"/>
          </a:xfrm>
          <a:prstGeom prst="straightConnector1">
            <a:avLst/>
          </a:prstGeom>
          <a:noFill/>
          <a:ln cap="flat" cmpd="sng" w="19050">
            <a:solidFill>
              <a:srgbClr val="666666"/>
            </a:solidFill>
            <a:prstDash val="solid"/>
            <a:round/>
            <a:headEnd len="med" w="med" type="none"/>
            <a:tailEnd len="med" w="med" type="stealth"/>
          </a:ln>
        </p:spPr>
      </p:cxnSp>
      <p:cxnSp>
        <p:nvCxnSpPr>
          <p:cNvPr id="835" name="Google Shape;835;p36"/>
          <p:cNvCxnSpPr>
            <a:stCxn id="833" idx="3"/>
            <a:endCxn id="836" idx="1"/>
          </p:cNvCxnSpPr>
          <p:nvPr/>
        </p:nvCxnSpPr>
        <p:spPr>
          <a:xfrm>
            <a:off x="5017578" y="3106977"/>
            <a:ext cx="494700" cy="0"/>
          </a:xfrm>
          <a:prstGeom prst="straightConnector1">
            <a:avLst/>
          </a:prstGeom>
          <a:noFill/>
          <a:ln cap="flat" cmpd="sng" w="19050">
            <a:solidFill>
              <a:srgbClr val="666666"/>
            </a:solidFill>
            <a:prstDash val="solid"/>
            <a:round/>
            <a:headEnd len="med" w="med" type="none"/>
            <a:tailEnd len="med" w="med" type="stealth"/>
          </a:ln>
        </p:spPr>
      </p:cxnSp>
      <p:cxnSp>
        <p:nvCxnSpPr>
          <p:cNvPr id="837" name="Google Shape;837;p36"/>
          <p:cNvCxnSpPr>
            <a:stCxn id="831" idx="3"/>
            <a:endCxn id="832" idx="1"/>
          </p:cNvCxnSpPr>
          <p:nvPr/>
        </p:nvCxnSpPr>
        <p:spPr>
          <a:xfrm>
            <a:off x="1654880" y="3106977"/>
            <a:ext cx="494700" cy="0"/>
          </a:xfrm>
          <a:prstGeom prst="straightConnector1">
            <a:avLst/>
          </a:prstGeom>
          <a:noFill/>
          <a:ln cap="flat" cmpd="sng" w="19050">
            <a:solidFill>
              <a:srgbClr val="666666"/>
            </a:solidFill>
            <a:prstDash val="solid"/>
            <a:round/>
            <a:headEnd len="med" w="med" type="none"/>
            <a:tailEnd len="med" w="med" type="stealth"/>
          </a:ln>
        </p:spPr>
      </p:cxnSp>
      <p:cxnSp>
        <p:nvCxnSpPr>
          <p:cNvPr id="838" name="Google Shape;838;p36"/>
          <p:cNvCxnSpPr>
            <a:stCxn id="832" idx="3"/>
            <a:endCxn id="833" idx="1"/>
          </p:cNvCxnSpPr>
          <p:nvPr/>
        </p:nvCxnSpPr>
        <p:spPr>
          <a:xfrm>
            <a:off x="3306529" y="3106977"/>
            <a:ext cx="494700" cy="0"/>
          </a:xfrm>
          <a:prstGeom prst="straightConnector1">
            <a:avLst/>
          </a:prstGeom>
          <a:noFill/>
          <a:ln cap="flat" cmpd="sng" w="19050">
            <a:solidFill>
              <a:srgbClr val="666666"/>
            </a:solidFill>
            <a:prstDash val="solid"/>
            <a:round/>
            <a:headEnd len="med" w="med" type="none"/>
            <a:tailEnd len="med" w="med" type="stealth"/>
          </a:ln>
        </p:spPr>
      </p:cxnSp>
      <p:sp>
        <p:nvSpPr>
          <p:cNvPr id="836" name="Google Shape;836;p36"/>
          <p:cNvSpPr/>
          <p:nvPr/>
        </p:nvSpPr>
        <p:spPr>
          <a:xfrm>
            <a:off x="5512427" y="2840277"/>
            <a:ext cx="1216200" cy="533400"/>
          </a:xfrm>
          <a:prstGeom prst="rect">
            <a:avLst/>
          </a:prstGeom>
          <a:solidFill>
            <a:srgbClr val="CFE2F3"/>
          </a:solid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Helvetica Neue"/>
                <a:ea typeface="Helvetica Neue"/>
                <a:cs typeface="Helvetica Neue"/>
                <a:sym typeface="Helvetica Neue"/>
              </a:rPr>
              <a:t>Train Model</a:t>
            </a:r>
            <a:endParaRPr b="1" sz="900">
              <a:latin typeface="Helvetica Neue"/>
              <a:ea typeface="Helvetica Neue"/>
              <a:cs typeface="Helvetica Neue"/>
              <a:sym typeface="Helvetica Neue"/>
            </a:endParaRPr>
          </a:p>
        </p:txBody>
      </p:sp>
      <p:sp>
        <p:nvSpPr>
          <p:cNvPr id="839" name="Google Shape;839;p36"/>
          <p:cNvSpPr/>
          <p:nvPr/>
        </p:nvSpPr>
        <p:spPr>
          <a:xfrm>
            <a:off x="7223477" y="2840277"/>
            <a:ext cx="1216200" cy="533400"/>
          </a:xfrm>
          <a:prstGeom prst="rect">
            <a:avLst/>
          </a:prstGeom>
          <a:solidFill>
            <a:srgbClr val="CFE2F3"/>
          </a:solid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Helvetica Neue"/>
                <a:ea typeface="Helvetica Neue"/>
                <a:cs typeface="Helvetica Neue"/>
                <a:sym typeface="Helvetica Neue"/>
              </a:rPr>
              <a:t>Predict with test set and evaluate model</a:t>
            </a:r>
            <a:endParaRPr b="1" sz="900">
              <a:latin typeface="Helvetica Neue"/>
              <a:ea typeface="Helvetica Neue"/>
              <a:cs typeface="Helvetica Neue"/>
              <a:sym typeface="Helvetica Neue"/>
            </a:endParaRPr>
          </a:p>
        </p:txBody>
      </p:sp>
      <p:cxnSp>
        <p:nvCxnSpPr>
          <p:cNvPr id="840" name="Google Shape;840;p36"/>
          <p:cNvCxnSpPr>
            <a:stCxn id="836" idx="3"/>
            <a:endCxn id="839" idx="1"/>
          </p:cNvCxnSpPr>
          <p:nvPr/>
        </p:nvCxnSpPr>
        <p:spPr>
          <a:xfrm>
            <a:off x="6728627" y="3106977"/>
            <a:ext cx="494700" cy="0"/>
          </a:xfrm>
          <a:prstGeom prst="straightConnector1">
            <a:avLst/>
          </a:prstGeom>
          <a:noFill/>
          <a:ln cap="flat" cmpd="sng" w="19050">
            <a:solidFill>
              <a:srgbClr val="666666"/>
            </a:solidFill>
            <a:prstDash val="solid"/>
            <a:round/>
            <a:headEnd len="med" w="med" type="none"/>
            <a:tailEnd len="med" w="med" type="stealth"/>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37"/>
          <p:cNvSpPr txBox="1"/>
          <p:nvPr>
            <p:ph type="title"/>
          </p:nvPr>
        </p:nvSpPr>
        <p:spPr>
          <a:xfrm>
            <a:off x="1050150" y="2232966"/>
            <a:ext cx="7422300" cy="6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Decision Tree </a:t>
            </a:r>
            <a:endParaRPr/>
          </a:p>
        </p:txBody>
      </p:sp>
      <p:sp>
        <p:nvSpPr>
          <p:cNvPr id="846" name="Google Shape;846;p37"/>
          <p:cNvSpPr txBox="1"/>
          <p:nvPr>
            <p:ph idx="2" type="title"/>
          </p:nvPr>
        </p:nvSpPr>
        <p:spPr>
          <a:xfrm>
            <a:off x="1050150" y="1861084"/>
            <a:ext cx="7422300" cy="4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Chapter 05</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pic>
        <p:nvPicPr>
          <p:cNvPr id="851" name="Google Shape;851;p38"/>
          <p:cNvPicPr preferRelativeResize="0"/>
          <p:nvPr/>
        </p:nvPicPr>
        <p:blipFill>
          <a:blip r:embed="rId3">
            <a:alphaModFix/>
          </a:blip>
          <a:stretch>
            <a:fillRect/>
          </a:stretch>
        </p:blipFill>
        <p:spPr>
          <a:xfrm>
            <a:off x="5641800" y="1685800"/>
            <a:ext cx="3325550" cy="2432750"/>
          </a:xfrm>
          <a:prstGeom prst="rect">
            <a:avLst/>
          </a:prstGeom>
          <a:noFill/>
          <a:ln>
            <a:noFill/>
          </a:ln>
        </p:spPr>
      </p:pic>
      <p:sp>
        <p:nvSpPr>
          <p:cNvPr id="852" name="Google Shape;852;p38"/>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Decision Tree : Introduction</a:t>
            </a:r>
            <a:endParaRPr/>
          </a:p>
        </p:txBody>
      </p:sp>
      <p:sp>
        <p:nvSpPr>
          <p:cNvPr id="853" name="Google Shape;853;p38"/>
          <p:cNvSpPr txBox="1"/>
          <p:nvPr>
            <p:ph idx="1" type="body"/>
          </p:nvPr>
        </p:nvSpPr>
        <p:spPr>
          <a:xfrm>
            <a:off x="311700" y="900900"/>
            <a:ext cx="5576100" cy="288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Metode </a:t>
            </a:r>
            <a:r>
              <a:rPr lang="en" sz="1600"/>
              <a:t>supervised learning untuk </a:t>
            </a:r>
            <a:r>
              <a:rPr b="1" lang="en" sz="1600"/>
              <a:t>klasifikasi</a:t>
            </a:r>
            <a:r>
              <a:rPr b="1" lang="en" sz="1600"/>
              <a:t> </a:t>
            </a:r>
            <a:r>
              <a:rPr lang="en" sz="1600"/>
              <a:t>dan</a:t>
            </a:r>
            <a:r>
              <a:rPr lang="en" sz="1600"/>
              <a:t> </a:t>
            </a:r>
            <a:r>
              <a:rPr b="1" lang="en" sz="1600"/>
              <a:t>regresi</a:t>
            </a:r>
            <a:endParaRPr b="1" sz="1600"/>
          </a:p>
          <a:p>
            <a:pPr indent="-330200" lvl="0" marL="457200" rtl="0" algn="l">
              <a:spcBef>
                <a:spcPts val="1000"/>
              </a:spcBef>
              <a:spcAft>
                <a:spcPts val="0"/>
              </a:spcAft>
              <a:buSzPts val="1600"/>
              <a:buChar char="■"/>
            </a:pPr>
            <a:r>
              <a:rPr lang="en" sz="1600"/>
              <a:t>Mempelajari aturan keputusan sederhana dari dataset</a:t>
            </a:r>
            <a:endParaRPr sz="1600"/>
          </a:p>
          <a:p>
            <a:pPr indent="-330200" lvl="0" marL="457200" rtl="0" algn="l">
              <a:spcBef>
                <a:spcPts val="1000"/>
              </a:spcBef>
              <a:spcAft>
                <a:spcPts val="0"/>
              </a:spcAft>
              <a:buSzPts val="1600"/>
              <a:buChar char="■"/>
            </a:pPr>
            <a:r>
              <a:rPr lang="en" sz="1600"/>
              <a:t>Merupakan dasar untuk algoritma-algoritma lain, misalnya </a:t>
            </a:r>
            <a:r>
              <a:rPr i="1" lang="en" sz="1600"/>
              <a:t>Random Forests</a:t>
            </a:r>
            <a:r>
              <a:rPr lang="en" sz="1600"/>
              <a:t> dan </a:t>
            </a:r>
            <a:r>
              <a:rPr i="1" lang="en" sz="1600"/>
              <a:t>Boosted Decision Trees </a:t>
            </a:r>
            <a:r>
              <a:rPr lang="en" sz="1600"/>
              <a:t>semacam</a:t>
            </a:r>
            <a:r>
              <a:rPr lang="en" sz="1600"/>
              <a:t> as </a:t>
            </a:r>
            <a:r>
              <a:rPr i="1" lang="en" sz="1600"/>
              <a:t>XGBoost</a:t>
            </a:r>
            <a:endParaRPr sz="1600"/>
          </a:p>
          <a:p>
            <a:pPr indent="-330200" lvl="0" marL="457200" rtl="0" algn="l">
              <a:spcBef>
                <a:spcPts val="1000"/>
              </a:spcBef>
              <a:spcAft>
                <a:spcPts val="0"/>
              </a:spcAft>
              <a:buSzPts val="1600"/>
              <a:buChar char="■"/>
            </a:pPr>
            <a:r>
              <a:rPr lang="en" sz="1600"/>
              <a:t>Kelebihan : </a:t>
            </a:r>
            <a:endParaRPr sz="1600"/>
          </a:p>
          <a:p>
            <a:pPr indent="-317500" lvl="1" marL="914400" rtl="0" algn="l">
              <a:spcBef>
                <a:spcPts val="1000"/>
              </a:spcBef>
              <a:spcAft>
                <a:spcPts val="0"/>
              </a:spcAft>
              <a:buSzPts val="1400"/>
              <a:buChar char="●"/>
            </a:pPr>
            <a:r>
              <a:rPr lang="en"/>
              <a:t>Mudah difahami dan divisualisasikan</a:t>
            </a:r>
            <a:r>
              <a:rPr lang="en"/>
              <a:t> </a:t>
            </a:r>
            <a:endParaRPr/>
          </a:p>
          <a:p>
            <a:pPr indent="-317500" lvl="1" marL="914400" rtl="0" algn="l">
              <a:spcBef>
                <a:spcPts val="1000"/>
              </a:spcBef>
              <a:spcAft>
                <a:spcPts val="1000"/>
              </a:spcAft>
              <a:buSzPts val="1400"/>
              <a:buChar char="●"/>
            </a:pPr>
            <a:r>
              <a:rPr lang="en"/>
              <a:t>Dapat menangani prediksi numerik maupun kategorik (regresi dan klasifikasi)</a:t>
            </a:r>
            <a:endParaRPr/>
          </a:p>
        </p:txBody>
      </p:sp>
      <p:sp>
        <p:nvSpPr>
          <p:cNvPr id="854" name="Google Shape;854;p38"/>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39"/>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Decision Tree : Terminology</a:t>
            </a:r>
            <a:endParaRPr/>
          </a:p>
        </p:txBody>
      </p:sp>
      <p:sp>
        <p:nvSpPr>
          <p:cNvPr id="860" name="Google Shape;860;p39"/>
          <p:cNvSpPr txBox="1"/>
          <p:nvPr>
            <p:ph idx="1" type="body"/>
          </p:nvPr>
        </p:nvSpPr>
        <p:spPr>
          <a:xfrm>
            <a:off x="311700" y="900900"/>
            <a:ext cx="5128500" cy="367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Root node</a:t>
            </a:r>
            <a:r>
              <a:rPr lang="en" sz="1600"/>
              <a:t> : node awal</a:t>
            </a:r>
            <a:endParaRPr sz="1600"/>
          </a:p>
          <a:p>
            <a:pPr indent="-330200" lvl="0" marL="457200" rtl="0" algn="l">
              <a:spcBef>
                <a:spcPts val="1000"/>
              </a:spcBef>
              <a:spcAft>
                <a:spcPts val="0"/>
              </a:spcAft>
              <a:buSzPts val="1600"/>
              <a:buChar char="■"/>
            </a:pPr>
            <a:r>
              <a:rPr b="1" lang="en" sz="1600"/>
              <a:t>Leaf node</a:t>
            </a:r>
            <a:r>
              <a:rPr lang="en" sz="1600"/>
              <a:t> : node akhir</a:t>
            </a:r>
            <a:endParaRPr sz="1600"/>
          </a:p>
          <a:p>
            <a:pPr indent="-330200" lvl="0" marL="457200" rtl="0" algn="l">
              <a:spcBef>
                <a:spcPts val="1000"/>
              </a:spcBef>
              <a:spcAft>
                <a:spcPts val="0"/>
              </a:spcAft>
              <a:buSzPts val="1600"/>
              <a:buChar char="■"/>
            </a:pPr>
            <a:r>
              <a:rPr b="1" lang="en" sz="1600"/>
              <a:t>Internal </a:t>
            </a:r>
            <a:r>
              <a:rPr lang="en" sz="1600"/>
              <a:t>atau</a:t>
            </a:r>
            <a:r>
              <a:rPr b="1" lang="en" sz="1600"/>
              <a:t> intermediate node</a:t>
            </a:r>
            <a:r>
              <a:rPr lang="en" sz="1600"/>
              <a:t> : nodes selain root dan leaf</a:t>
            </a:r>
            <a:endParaRPr sz="1600"/>
          </a:p>
          <a:p>
            <a:pPr indent="-330200" lvl="0" marL="457200" rtl="0" algn="l">
              <a:spcBef>
                <a:spcPts val="1000"/>
              </a:spcBef>
              <a:spcAft>
                <a:spcPts val="0"/>
              </a:spcAft>
              <a:buSzPts val="1600"/>
              <a:buChar char="■"/>
            </a:pPr>
            <a:r>
              <a:rPr b="1" lang="en" sz="1600"/>
              <a:t>Splitting </a:t>
            </a:r>
            <a:r>
              <a:rPr lang="en" sz="1600"/>
              <a:t>: proses memecah sebuah node</a:t>
            </a:r>
            <a:endParaRPr sz="1600"/>
          </a:p>
          <a:p>
            <a:pPr indent="-330200" lvl="0" marL="457200" rtl="0" algn="l">
              <a:spcBef>
                <a:spcPts val="1000"/>
              </a:spcBef>
              <a:spcAft>
                <a:spcPts val="0"/>
              </a:spcAft>
              <a:buSzPts val="1600"/>
              <a:buChar char="■"/>
            </a:pPr>
            <a:r>
              <a:rPr b="1" lang="en" sz="1600"/>
              <a:t>Pruning </a:t>
            </a:r>
            <a:r>
              <a:rPr lang="en" sz="1600"/>
              <a:t>: kebalikan splitting, yaitu membuang beberapa aturan untuk mengurangi kompleksitas</a:t>
            </a:r>
            <a:endParaRPr sz="1600"/>
          </a:p>
          <a:p>
            <a:pPr indent="-330200" lvl="0" marL="457200" rtl="0" algn="l">
              <a:spcBef>
                <a:spcPts val="1000"/>
              </a:spcBef>
              <a:spcAft>
                <a:spcPts val="1000"/>
              </a:spcAft>
              <a:buSzPts val="1600"/>
              <a:buChar char="■"/>
            </a:pPr>
            <a:r>
              <a:rPr lang="en" sz="1600"/>
              <a:t>Proses keputusan ada di root dan internal node</a:t>
            </a:r>
            <a:endParaRPr sz="1600"/>
          </a:p>
        </p:txBody>
      </p:sp>
      <p:sp>
        <p:nvSpPr>
          <p:cNvPr id="861" name="Google Shape;861;p39"/>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62" name="Google Shape;862;p39"/>
          <p:cNvPicPr preferRelativeResize="0"/>
          <p:nvPr/>
        </p:nvPicPr>
        <p:blipFill>
          <a:blip r:embed="rId3">
            <a:alphaModFix/>
          </a:blip>
          <a:stretch>
            <a:fillRect/>
          </a:stretch>
        </p:blipFill>
        <p:spPr>
          <a:xfrm>
            <a:off x="5542400" y="1232100"/>
            <a:ext cx="3424949" cy="2505450"/>
          </a:xfrm>
          <a:prstGeom prst="rect">
            <a:avLst/>
          </a:prstGeom>
          <a:noFill/>
          <a:ln>
            <a:noFill/>
          </a:ln>
        </p:spPr>
      </p:pic>
      <p:sp>
        <p:nvSpPr>
          <p:cNvPr id="863" name="Google Shape;863;p39"/>
          <p:cNvSpPr txBox="1"/>
          <p:nvPr/>
        </p:nvSpPr>
        <p:spPr>
          <a:xfrm>
            <a:off x="5722225" y="1095550"/>
            <a:ext cx="1197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rgbClr val="0000FF"/>
                </a:solidFill>
                <a:latin typeface="Caveat"/>
                <a:ea typeface="Caveat"/>
                <a:cs typeface="Caveat"/>
                <a:sym typeface="Caveat"/>
              </a:rPr>
              <a:t>Decision</a:t>
            </a:r>
            <a:endParaRPr b="1" sz="1300">
              <a:solidFill>
                <a:srgbClr val="0000FF"/>
              </a:solidFill>
              <a:latin typeface="Caveat"/>
              <a:ea typeface="Caveat"/>
              <a:cs typeface="Caveat"/>
              <a:sym typeface="Caveat"/>
            </a:endParaRPr>
          </a:p>
        </p:txBody>
      </p:sp>
      <p:cxnSp>
        <p:nvCxnSpPr>
          <p:cNvPr id="864" name="Google Shape;864;p39"/>
          <p:cNvCxnSpPr>
            <a:stCxn id="863" idx="2"/>
          </p:cNvCxnSpPr>
          <p:nvPr/>
        </p:nvCxnSpPr>
        <p:spPr>
          <a:xfrm flipH="1" rot="-5400000">
            <a:off x="6806575" y="994900"/>
            <a:ext cx="8400" cy="979500"/>
          </a:xfrm>
          <a:prstGeom prst="curvedConnector2">
            <a:avLst/>
          </a:prstGeom>
          <a:noFill/>
          <a:ln cap="flat" cmpd="sng" w="9525">
            <a:solidFill>
              <a:srgbClr val="0000FF"/>
            </a:solidFill>
            <a:prstDash val="solid"/>
            <a:round/>
            <a:headEnd len="med" w="med" type="none"/>
            <a:tailEnd len="med" w="med" type="stealth"/>
          </a:ln>
        </p:spPr>
      </p:cxnSp>
      <p:cxnSp>
        <p:nvCxnSpPr>
          <p:cNvPr id="865" name="Google Shape;865;p39"/>
          <p:cNvCxnSpPr>
            <a:stCxn id="863" idx="2"/>
          </p:cNvCxnSpPr>
          <p:nvPr/>
        </p:nvCxnSpPr>
        <p:spPr>
          <a:xfrm rot="5400000">
            <a:off x="6008125" y="1667950"/>
            <a:ext cx="500400" cy="125400"/>
          </a:xfrm>
          <a:prstGeom prst="curvedConnector3">
            <a:avLst>
              <a:gd fmla="val 50000" name="adj1"/>
            </a:avLst>
          </a:prstGeom>
          <a:noFill/>
          <a:ln cap="flat" cmpd="sng" w="9525">
            <a:solidFill>
              <a:srgbClr val="0000FF"/>
            </a:solidFill>
            <a:prstDash val="solid"/>
            <a:round/>
            <a:headEnd len="med" w="med" type="none"/>
            <a:tailEnd len="med" w="med" type="stealth"/>
          </a:ln>
        </p:spPr>
      </p:cxnSp>
      <p:cxnSp>
        <p:nvCxnSpPr>
          <p:cNvPr id="866" name="Google Shape;866;p39"/>
          <p:cNvCxnSpPr>
            <a:stCxn id="863" idx="2"/>
          </p:cNvCxnSpPr>
          <p:nvPr/>
        </p:nvCxnSpPr>
        <p:spPr>
          <a:xfrm flipH="1" rot="-5400000">
            <a:off x="6880975" y="920500"/>
            <a:ext cx="714000" cy="1833900"/>
          </a:xfrm>
          <a:prstGeom prst="curvedConnector2">
            <a:avLst/>
          </a:prstGeom>
          <a:noFill/>
          <a:ln cap="flat" cmpd="sng" w="9525">
            <a:solidFill>
              <a:srgbClr val="0000FF"/>
            </a:solidFill>
            <a:prstDash val="solid"/>
            <a:round/>
            <a:headEnd len="med" w="med" type="none"/>
            <a:tailEnd len="med" w="med" type="stealth"/>
          </a:ln>
        </p:spPr>
      </p:cxnSp>
      <p:cxnSp>
        <p:nvCxnSpPr>
          <p:cNvPr id="867" name="Google Shape;867;p39"/>
          <p:cNvCxnSpPr>
            <a:stCxn id="863" idx="2"/>
          </p:cNvCxnSpPr>
          <p:nvPr/>
        </p:nvCxnSpPr>
        <p:spPr>
          <a:xfrm flipH="1" rot="-5400000">
            <a:off x="6226375" y="1575100"/>
            <a:ext cx="1140900" cy="951600"/>
          </a:xfrm>
          <a:prstGeom prst="curvedConnector3">
            <a:avLst>
              <a:gd fmla="val 50000" name="adj1"/>
            </a:avLst>
          </a:prstGeom>
          <a:noFill/>
          <a:ln cap="flat" cmpd="sng" w="9525">
            <a:solidFill>
              <a:srgbClr val="0000FF"/>
            </a:solidFill>
            <a:prstDash val="solid"/>
            <a:round/>
            <a:headEnd len="med" w="med" type="none"/>
            <a:tailEnd len="med" w="med" type="stealth"/>
          </a:ln>
        </p:spPr>
      </p:cxnSp>
      <p:sp>
        <p:nvSpPr>
          <p:cNvPr id="868" name="Google Shape;868;p39"/>
          <p:cNvSpPr txBox="1"/>
          <p:nvPr/>
        </p:nvSpPr>
        <p:spPr>
          <a:xfrm>
            <a:off x="5123425" y="4246800"/>
            <a:ext cx="1197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rgbClr val="CC0000"/>
                </a:solidFill>
                <a:latin typeface="Caveat"/>
                <a:ea typeface="Caveat"/>
                <a:cs typeface="Caveat"/>
                <a:sym typeface="Caveat"/>
              </a:rPr>
              <a:t>Target </a:t>
            </a:r>
            <a:endParaRPr b="1" sz="1300">
              <a:solidFill>
                <a:srgbClr val="CC0000"/>
              </a:solidFill>
              <a:latin typeface="Caveat"/>
              <a:ea typeface="Caveat"/>
              <a:cs typeface="Caveat"/>
              <a:sym typeface="Caveat"/>
            </a:endParaRPr>
          </a:p>
        </p:txBody>
      </p:sp>
      <p:cxnSp>
        <p:nvCxnSpPr>
          <p:cNvPr id="869" name="Google Shape;869;p39"/>
          <p:cNvCxnSpPr>
            <a:stCxn id="868" idx="0"/>
          </p:cNvCxnSpPr>
          <p:nvPr/>
        </p:nvCxnSpPr>
        <p:spPr>
          <a:xfrm rot="-5400000">
            <a:off x="5167825" y="3590400"/>
            <a:ext cx="1210800" cy="102000"/>
          </a:xfrm>
          <a:prstGeom prst="curvedConnector3">
            <a:avLst>
              <a:gd fmla="val 50000" name="adj1"/>
            </a:avLst>
          </a:prstGeom>
          <a:noFill/>
          <a:ln cap="flat" cmpd="sng" w="9525">
            <a:solidFill>
              <a:srgbClr val="CC0000"/>
            </a:solidFill>
            <a:prstDash val="solid"/>
            <a:round/>
            <a:headEnd len="med" w="med" type="none"/>
            <a:tailEnd len="med" w="med" type="stealth"/>
          </a:ln>
        </p:spPr>
      </p:cxnSp>
      <p:cxnSp>
        <p:nvCxnSpPr>
          <p:cNvPr id="870" name="Google Shape;870;p39"/>
          <p:cNvCxnSpPr>
            <a:stCxn id="868" idx="0"/>
          </p:cNvCxnSpPr>
          <p:nvPr/>
        </p:nvCxnSpPr>
        <p:spPr>
          <a:xfrm rot="-5400000">
            <a:off x="5892025" y="3553200"/>
            <a:ext cx="523800" cy="863400"/>
          </a:xfrm>
          <a:prstGeom prst="curvedConnector2">
            <a:avLst/>
          </a:prstGeom>
          <a:noFill/>
          <a:ln cap="flat" cmpd="sng" w="9525">
            <a:solidFill>
              <a:srgbClr val="CC0000"/>
            </a:solidFill>
            <a:prstDash val="solid"/>
            <a:round/>
            <a:headEnd len="med" w="med" type="none"/>
            <a:tailEnd len="med" w="med" type="stealth"/>
          </a:ln>
        </p:spPr>
      </p:cxnSp>
      <p:cxnSp>
        <p:nvCxnSpPr>
          <p:cNvPr id="871" name="Google Shape;871;p39"/>
          <p:cNvCxnSpPr>
            <a:stCxn id="868" idx="0"/>
          </p:cNvCxnSpPr>
          <p:nvPr/>
        </p:nvCxnSpPr>
        <p:spPr>
          <a:xfrm rot="-5400000">
            <a:off x="6509425" y="2926500"/>
            <a:ext cx="533100" cy="2107500"/>
          </a:xfrm>
          <a:prstGeom prst="curvedConnector2">
            <a:avLst/>
          </a:prstGeom>
          <a:noFill/>
          <a:ln cap="flat" cmpd="sng" w="9525">
            <a:solidFill>
              <a:srgbClr val="CC0000"/>
            </a:solidFill>
            <a:prstDash val="solid"/>
            <a:round/>
            <a:headEnd len="med" w="med" type="none"/>
            <a:tailEnd len="med" w="med" type="stealth"/>
          </a:ln>
        </p:spPr>
      </p:cxnSp>
      <p:cxnSp>
        <p:nvCxnSpPr>
          <p:cNvPr id="872" name="Google Shape;872;p39"/>
          <p:cNvCxnSpPr>
            <a:stCxn id="868" idx="0"/>
            <a:endCxn id="862" idx="3"/>
          </p:cNvCxnSpPr>
          <p:nvPr/>
        </p:nvCxnSpPr>
        <p:spPr>
          <a:xfrm rot="-5400000">
            <a:off x="6463825" y="1743300"/>
            <a:ext cx="1761900" cy="3245100"/>
          </a:xfrm>
          <a:prstGeom prst="curvedConnector4">
            <a:avLst>
              <a:gd fmla="val 14452" name="adj1"/>
              <a:gd fmla="val 97561" name="adj2"/>
            </a:avLst>
          </a:prstGeom>
          <a:noFill/>
          <a:ln cap="flat" cmpd="sng" w="9525">
            <a:solidFill>
              <a:srgbClr val="CC0000"/>
            </a:solidFill>
            <a:prstDash val="solid"/>
            <a:round/>
            <a:headEnd len="med" w="med" type="none"/>
            <a:tailEnd len="med" w="med" type="stealth"/>
          </a:ln>
        </p:spPr>
      </p:cxnSp>
      <p:sp>
        <p:nvSpPr>
          <p:cNvPr id="873" name="Google Shape;873;p39"/>
          <p:cNvSpPr txBox="1"/>
          <p:nvPr/>
        </p:nvSpPr>
        <p:spPr>
          <a:xfrm>
            <a:off x="7905925" y="1232100"/>
            <a:ext cx="863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rgbClr val="3D85C6"/>
                </a:solidFill>
                <a:latin typeface="Caveat"/>
                <a:ea typeface="Caveat"/>
                <a:cs typeface="Caveat"/>
                <a:sym typeface="Caveat"/>
              </a:rPr>
              <a:t>Root node</a:t>
            </a:r>
            <a:endParaRPr b="1" sz="1300">
              <a:solidFill>
                <a:srgbClr val="3D85C6"/>
              </a:solidFill>
              <a:latin typeface="Caveat"/>
              <a:ea typeface="Caveat"/>
              <a:cs typeface="Caveat"/>
              <a:sym typeface="Cave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40"/>
          <p:cNvSpPr/>
          <p:nvPr/>
        </p:nvSpPr>
        <p:spPr>
          <a:xfrm>
            <a:off x="5696300" y="2989550"/>
            <a:ext cx="3110100" cy="1698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0"/>
          <p:cNvSpPr/>
          <p:nvPr/>
        </p:nvSpPr>
        <p:spPr>
          <a:xfrm>
            <a:off x="5620100" y="566350"/>
            <a:ext cx="3110100" cy="2200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0"/>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Classification vs Regression Tree</a:t>
            </a:r>
            <a:endParaRPr/>
          </a:p>
        </p:txBody>
      </p:sp>
      <p:sp>
        <p:nvSpPr>
          <p:cNvPr id="881" name="Google Shape;881;p40"/>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882" name="Google Shape;882;p40"/>
          <p:cNvGraphicFramePr/>
          <p:nvPr/>
        </p:nvGraphicFramePr>
        <p:xfrm>
          <a:off x="387900" y="1669575"/>
          <a:ext cx="3000000" cy="3000000"/>
        </p:xfrm>
        <a:graphic>
          <a:graphicData uri="http://schemas.openxmlformats.org/drawingml/2006/table">
            <a:tbl>
              <a:tblPr>
                <a:noFill/>
                <a:tableStyleId>{9F2484A0-0F4E-4B42-9BE9-85B63774EEDD}</a:tableStyleId>
              </a:tblPr>
              <a:tblGrid>
                <a:gridCol w="1493300"/>
                <a:gridCol w="1617975"/>
                <a:gridCol w="1559275"/>
              </a:tblGrid>
              <a:tr h="548625">
                <a:tc>
                  <a:txBody>
                    <a:bodyPr/>
                    <a:lstStyle/>
                    <a:p>
                      <a:pPr indent="0" lvl="0" marL="0" rtl="0" algn="ctr">
                        <a:spcBef>
                          <a:spcPts val="0"/>
                        </a:spcBef>
                        <a:spcAft>
                          <a:spcPts val="0"/>
                        </a:spcAft>
                        <a:buNone/>
                      </a:pPr>
                      <a:r>
                        <a:t/>
                      </a:r>
                      <a:endParaRPr b="1" sz="1200">
                        <a:solidFill>
                          <a:srgbClr val="FFFFFF"/>
                        </a:solidFill>
                        <a:latin typeface="Montserrat"/>
                        <a:ea typeface="Montserrat"/>
                        <a:cs typeface="Montserrat"/>
                        <a:sym typeface="Montserrat"/>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FFFFFF"/>
                          </a:solidFill>
                          <a:latin typeface="Montserrat"/>
                          <a:ea typeface="Montserrat"/>
                          <a:cs typeface="Montserrat"/>
                          <a:sym typeface="Montserrat"/>
                        </a:rPr>
                        <a:t>Classification Tree</a:t>
                      </a:r>
                      <a:endParaRPr b="1" sz="1200">
                        <a:solidFill>
                          <a:srgbClr val="FFFFFF"/>
                        </a:solidFill>
                        <a:latin typeface="Montserrat"/>
                        <a:ea typeface="Montserrat"/>
                        <a:cs typeface="Montserrat"/>
                        <a:sym typeface="Montserrat"/>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999999"/>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b="1" lang="en" sz="1200">
                          <a:solidFill>
                            <a:srgbClr val="FFFFFF"/>
                          </a:solidFill>
                          <a:latin typeface="Montserrat"/>
                          <a:ea typeface="Montserrat"/>
                          <a:cs typeface="Montserrat"/>
                          <a:sym typeface="Montserrat"/>
                        </a:rPr>
                        <a:t>Regression Tree</a:t>
                      </a:r>
                      <a:endParaRPr b="1" sz="1200">
                        <a:solidFill>
                          <a:srgbClr val="FFFFFF"/>
                        </a:solidFill>
                        <a:latin typeface="Montserrat"/>
                        <a:ea typeface="Montserrat"/>
                        <a:cs typeface="Montserrat"/>
                        <a:sym typeface="Montserrat"/>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999999"/>
                      </a:solidFill>
                      <a:prstDash val="solid"/>
                      <a:round/>
                      <a:headEnd len="sm" w="sm" type="none"/>
                      <a:tailEnd len="sm" w="sm" type="none"/>
                    </a:lnB>
                    <a:solidFill>
                      <a:srgbClr val="6FA8DC"/>
                    </a:solidFill>
                  </a:tcPr>
                </a:tc>
              </a:tr>
              <a:tr h="465075">
                <a:tc>
                  <a:txBody>
                    <a:bodyPr/>
                    <a:lstStyle/>
                    <a:p>
                      <a:pPr indent="0" lvl="0" marL="0" rtl="0" algn="ctr">
                        <a:spcBef>
                          <a:spcPts val="0"/>
                        </a:spcBef>
                        <a:spcAft>
                          <a:spcPts val="0"/>
                        </a:spcAft>
                        <a:buNone/>
                      </a:pPr>
                      <a:r>
                        <a:rPr b="1" lang="en" sz="1200">
                          <a:solidFill>
                            <a:srgbClr val="434343"/>
                          </a:solidFill>
                          <a:latin typeface="Montserrat"/>
                          <a:ea typeface="Montserrat"/>
                          <a:cs typeface="Montserrat"/>
                          <a:sym typeface="Montserrat"/>
                        </a:rPr>
                        <a:t>Target variable</a:t>
                      </a:r>
                      <a:endParaRPr b="1" sz="1200">
                        <a:solidFill>
                          <a:srgbClr val="434343"/>
                        </a:solidFill>
                        <a:latin typeface="Montserrat"/>
                        <a:ea typeface="Montserrat"/>
                        <a:cs typeface="Montserrat"/>
                        <a:sym typeface="Montserrat"/>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Montserrat"/>
                          <a:ea typeface="Montserrat"/>
                          <a:cs typeface="Montserrat"/>
                          <a:sym typeface="Montserrat"/>
                        </a:rPr>
                        <a:t>Categorical</a:t>
                      </a:r>
                      <a:endParaRPr sz="1200">
                        <a:latin typeface="Montserrat"/>
                        <a:ea typeface="Montserrat"/>
                        <a:cs typeface="Montserrat"/>
                        <a:sym typeface="Montserrat"/>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ontserrat"/>
                          <a:ea typeface="Montserrat"/>
                          <a:cs typeface="Montserrat"/>
                          <a:sym typeface="Montserrat"/>
                        </a:rPr>
                        <a:t>Numerical</a:t>
                      </a:r>
                      <a:endParaRPr sz="1200">
                        <a:latin typeface="Montserrat"/>
                        <a:ea typeface="Montserrat"/>
                        <a:cs typeface="Montserrat"/>
                        <a:sym typeface="Montserrat"/>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409350">
                <a:tc>
                  <a:txBody>
                    <a:bodyPr/>
                    <a:lstStyle/>
                    <a:p>
                      <a:pPr indent="0" lvl="0" marL="0" rtl="0" algn="ctr">
                        <a:spcBef>
                          <a:spcPts val="0"/>
                        </a:spcBef>
                        <a:spcAft>
                          <a:spcPts val="0"/>
                        </a:spcAft>
                        <a:buNone/>
                      </a:pPr>
                      <a:r>
                        <a:rPr b="1" lang="en" sz="1200">
                          <a:solidFill>
                            <a:srgbClr val="434343"/>
                          </a:solidFill>
                          <a:latin typeface="Montserrat"/>
                          <a:ea typeface="Montserrat"/>
                          <a:cs typeface="Montserrat"/>
                          <a:sym typeface="Montserrat"/>
                        </a:rPr>
                        <a:t>Prediction</a:t>
                      </a:r>
                      <a:endParaRPr b="1" sz="1200">
                        <a:solidFill>
                          <a:srgbClr val="434343"/>
                        </a:solidFill>
                        <a:latin typeface="Montserrat"/>
                        <a:ea typeface="Montserrat"/>
                        <a:cs typeface="Montserrat"/>
                        <a:sym typeface="Montserrat"/>
                      </a:endParaRPr>
                    </a:p>
                  </a:txBody>
                  <a:tcPr marT="91425" marB="91425" marR="91425" marL="91425" anchor="ctr">
                    <a:lnT cap="flat" cmpd="sng" w="9525">
                      <a:solidFill>
                        <a:srgbClr val="999999"/>
                      </a:solidFill>
                      <a:prstDash val="solid"/>
                      <a:round/>
                      <a:headEnd len="sm" w="sm" type="none"/>
                      <a:tailEnd len="sm" w="sm" type="none"/>
                    </a:lnT>
                    <a:solidFill>
                      <a:srgbClr val="EFEFEF"/>
                    </a:solidFill>
                  </a:tcPr>
                </a:tc>
                <a:tc>
                  <a:txBody>
                    <a:bodyPr/>
                    <a:lstStyle/>
                    <a:p>
                      <a:pPr indent="0" lvl="0" marL="0" rtl="0" algn="ctr">
                        <a:spcBef>
                          <a:spcPts val="0"/>
                        </a:spcBef>
                        <a:spcAft>
                          <a:spcPts val="0"/>
                        </a:spcAft>
                        <a:buNone/>
                      </a:pPr>
                      <a:r>
                        <a:rPr lang="en" sz="1200">
                          <a:latin typeface="Montserrat"/>
                          <a:ea typeface="Montserrat"/>
                          <a:cs typeface="Montserrat"/>
                          <a:sym typeface="Montserrat"/>
                        </a:rPr>
                        <a:t>Mode</a:t>
                      </a:r>
                      <a:endParaRPr sz="1200">
                        <a:latin typeface="Montserrat"/>
                        <a:ea typeface="Montserrat"/>
                        <a:cs typeface="Montserrat"/>
                        <a:sym typeface="Montserrat"/>
                      </a:endParaRPr>
                    </a:p>
                  </a:txBody>
                  <a:tcPr marT="91425" marB="91425" marR="91425" marL="91425" anchor="ctr">
                    <a:lnT cap="flat" cmpd="sng" w="9525">
                      <a:solidFill>
                        <a:srgbClr val="999999"/>
                      </a:solidFill>
                      <a:prstDash val="solid"/>
                      <a:round/>
                      <a:headEnd len="sm" w="sm" type="none"/>
                      <a:tailEnd len="sm" w="sm" type="none"/>
                    </a:lnT>
                  </a:tcPr>
                </a:tc>
                <a:tc>
                  <a:txBody>
                    <a:bodyPr/>
                    <a:lstStyle/>
                    <a:p>
                      <a:pPr indent="0" lvl="0" marL="0" rtl="0" algn="ctr">
                        <a:spcBef>
                          <a:spcPts val="0"/>
                        </a:spcBef>
                        <a:spcAft>
                          <a:spcPts val="0"/>
                        </a:spcAft>
                        <a:buNone/>
                      </a:pPr>
                      <a:r>
                        <a:rPr lang="en" sz="1200">
                          <a:latin typeface="Montserrat"/>
                          <a:ea typeface="Montserrat"/>
                          <a:cs typeface="Montserrat"/>
                          <a:sym typeface="Montserrat"/>
                        </a:rPr>
                        <a:t>Mean</a:t>
                      </a:r>
                      <a:endParaRPr sz="1200">
                        <a:latin typeface="Montserrat"/>
                        <a:ea typeface="Montserrat"/>
                        <a:cs typeface="Montserrat"/>
                        <a:sym typeface="Montserrat"/>
                      </a:endParaRPr>
                    </a:p>
                  </a:txBody>
                  <a:tcPr marT="91425" marB="91425" marR="91425" marL="91425" anchor="ctr">
                    <a:lnT cap="flat" cmpd="sng" w="9525">
                      <a:solidFill>
                        <a:srgbClr val="999999"/>
                      </a:solidFill>
                      <a:prstDash val="solid"/>
                      <a:round/>
                      <a:headEnd len="sm" w="sm" type="none"/>
                      <a:tailEnd len="sm" w="sm" type="none"/>
                    </a:lnT>
                  </a:tcPr>
                </a:tc>
              </a:tr>
              <a:tr h="548625">
                <a:tc>
                  <a:txBody>
                    <a:bodyPr/>
                    <a:lstStyle/>
                    <a:p>
                      <a:pPr indent="0" lvl="0" marL="0" rtl="0" algn="ctr">
                        <a:spcBef>
                          <a:spcPts val="0"/>
                        </a:spcBef>
                        <a:spcAft>
                          <a:spcPts val="0"/>
                        </a:spcAft>
                        <a:buNone/>
                      </a:pPr>
                      <a:r>
                        <a:rPr b="1" lang="en" sz="1200">
                          <a:solidFill>
                            <a:srgbClr val="434343"/>
                          </a:solidFill>
                          <a:latin typeface="Montserrat"/>
                          <a:ea typeface="Montserrat"/>
                          <a:cs typeface="Montserrat"/>
                          <a:sym typeface="Montserrat"/>
                        </a:rPr>
                        <a:t>Cost function</a:t>
                      </a:r>
                      <a:endParaRPr b="1" sz="1200">
                        <a:solidFill>
                          <a:srgbClr val="434343"/>
                        </a:solidFill>
                        <a:latin typeface="Montserrat"/>
                        <a:ea typeface="Montserrat"/>
                        <a:cs typeface="Montserrat"/>
                        <a:sym typeface="Montserrat"/>
                      </a:endParaRPr>
                    </a:p>
                  </a:txBody>
                  <a:tcPr marT="91425" marB="91425" marR="91425" marL="91425" anchor="ctr">
                    <a:solidFill>
                      <a:srgbClr val="EFEFEF"/>
                    </a:solidFill>
                  </a:tcPr>
                </a:tc>
                <a:tc>
                  <a:txBody>
                    <a:bodyPr/>
                    <a:lstStyle/>
                    <a:p>
                      <a:pPr indent="0" lvl="0" marL="0" rtl="0" algn="ctr">
                        <a:spcBef>
                          <a:spcPts val="0"/>
                        </a:spcBef>
                        <a:spcAft>
                          <a:spcPts val="0"/>
                        </a:spcAft>
                        <a:buNone/>
                      </a:pPr>
                      <a:r>
                        <a:rPr lang="en" sz="1200">
                          <a:latin typeface="Montserrat"/>
                          <a:ea typeface="Montserrat"/>
                          <a:cs typeface="Montserrat"/>
                          <a:sym typeface="Montserrat"/>
                        </a:rPr>
                        <a:t>Gini score, information gain</a:t>
                      </a:r>
                      <a:endParaRPr sz="1200">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lang="en" sz="1200">
                          <a:latin typeface="Montserrat"/>
                          <a:ea typeface="Montserrat"/>
                          <a:cs typeface="Montserrat"/>
                          <a:sym typeface="Montserrat"/>
                        </a:rPr>
                        <a:t>SSE</a:t>
                      </a:r>
                      <a:endParaRPr sz="1200">
                        <a:latin typeface="Montserrat"/>
                        <a:ea typeface="Montserrat"/>
                        <a:cs typeface="Montserrat"/>
                        <a:sym typeface="Montserrat"/>
                      </a:endParaRPr>
                    </a:p>
                  </a:txBody>
                  <a:tcPr marT="91425" marB="91425" marR="91425" marL="91425" anchor="ctr"/>
                </a:tc>
              </a:tr>
            </a:tbl>
          </a:graphicData>
        </a:graphic>
      </p:graphicFrame>
      <p:grpSp>
        <p:nvGrpSpPr>
          <p:cNvPr id="883" name="Google Shape;883;p40"/>
          <p:cNvGrpSpPr/>
          <p:nvPr/>
        </p:nvGrpSpPr>
        <p:grpSpPr>
          <a:xfrm>
            <a:off x="5790150" y="3127100"/>
            <a:ext cx="2806200" cy="1467900"/>
            <a:chOff x="5790150" y="2974700"/>
            <a:chExt cx="2806200" cy="1467900"/>
          </a:xfrm>
        </p:grpSpPr>
        <p:sp>
          <p:nvSpPr>
            <p:cNvPr id="884" name="Google Shape;884;p40"/>
            <p:cNvSpPr/>
            <p:nvPr/>
          </p:nvSpPr>
          <p:spPr>
            <a:xfrm>
              <a:off x="6339500" y="2974700"/>
              <a:ext cx="1169700" cy="2508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Helvetica Neue"/>
                  <a:ea typeface="Helvetica Neue"/>
                  <a:cs typeface="Helvetica Neue"/>
                  <a:sym typeface="Helvetica Neue"/>
                </a:rPr>
                <a:t>Prev score &lt;50</a:t>
              </a:r>
              <a:endParaRPr b="1" sz="900">
                <a:solidFill>
                  <a:srgbClr val="FFFFFF"/>
                </a:solidFill>
                <a:latin typeface="Helvetica Neue"/>
                <a:ea typeface="Helvetica Neue"/>
                <a:cs typeface="Helvetica Neue"/>
                <a:sym typeface="Helvetica Neue"/>
              </a:endParaRPr>
            </a:p>
          </p:txBody>
        </p:sp>
        <p:sp>
          <p:nvSpPr>
            <p:cNvPr id="885" name="Google Shape;885;p40"/>
            <p:cNvSpPr/>
            <p:nvPr/>
          </p:nvSpPr>
          <p:spPr>
            <a:xfrm>
              <a:off x="5790150" y="3571350"/>
              <a:ext cx="807900" cy="250800"/>
            </a:xfrm>
            <a:prstGeom prst="roundRect">
              <a:avLst>
                <a:gd fmla="val 16667" name="adj"/>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Helvetica Neue"/>
                  <a:ea typeface="Helvetica Neue"/>
                  <a:cs typeface="Helvetica Neue"/>
                  <a:sym typeface="Helvetica Neue"/>
                </a:rPr>
                <a:t>Score 35</a:t>
              </a:r>
              <a:endParaRPr b="1" sz="900">
                <a:solidFill>
                  <a:srgbClr val="FFFFFF"/>
                </a:solidFill>
                <a:latin typeface="Helvetica Neue"/>
                <a:ea typeface="Helvetica Neue"/>
                <a:cs typeface="Helvetica Neue"/>
                <a:sym typeface="Helvetica Neue"/>
              </a:endParaRPr>
            </a:p>
          </p:txBody>
        </p:sp>
        <p:sp>
          <p:nvSpPr>
            <p:cNvPr id="886" name="Google Shape;886;p40"/>
            <p:cNvSpPr/>
            <p:nvPr/>
          </p:nvSpPr>
          <p:spPr>
            <a:xfrm>
              <a:off x="6802150" y="4191800"/>
              <a:ext cx="807900" cy="250800"/>
            </a:xfrm>
            <a:prstGeom prst="roundRect">
              <a:avLst>
                <a:gd fmla="val 16667" name="adj"/>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Helvetica Neue"/>
                  <a:ea typeface="Helvetica Neue"/>
                  <a:cs typeface="Helvetica Neue"/>
                  <a:sym typeface="Helvetica Neue"/>
                </a:rPr>
                <a:t>Score 60</a:t>
              </a:r>
              <a:endParaRPr b="1" sz="900">
                <a:solidFill>
                  <a:srgbClr val="FFFFFF"/>
                </a:solidFill>
                <a:latin typeface="Helvetica Neue"/>
                <a:ea typeface="Helvetica Neue"/>
                <a:cs typeface="Helvetica Neue"/>
                <a:sym typeface="Helvetica Neue"/>
              </a:endParaRPr>
            </a:p>
          </p:txBody>
        </p:sp>
        <p:sp>
          <p:nvSpPr>
            <p:cNvPr id="887" name="Google Shape;887;p40"/>
            <p:cNvSpPr/>
            <p:nvPr/>
          </p:nvSpPr>
          <p:spPr>
            <a:xfrm>
              <a:off x="7788450" y="4191800"/>
              <a:ext cx="807900" cy="250800"/>
            </a:xfrm>
            <a:prstGeom prst="roundRect">
              <a:avLst>
                <a:gd fmla="val 16667" name="adj"/>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Helvetica Neue"/>
                  <a:ea typeface="Helvetica Neue"/>
                  <a:cs typeface="Helvetica Neue"/>
                  <a:sym typeface="Helvetica Neue"/>
                </a:rPr>
                <a:t>Score 80</a:t>
              </a:r>
              <a:endParaRPr b="1" sz="900">
                <a:solidFill>
                  <a:srgbClr val="FFFFFF"/>
                </a:solidFill>
                <a:latin typeface="Helvetica Neue"/>
                <a:ea typeface="Helvetica Neue"/>
                <a:cs typeface="Helvetica Neue"/>
                <a:sym typeface="Helvetica Neue"/>
              </a:endParaRPr>
            </a:p>
          </p:txBody>
        </p:sp>
        <p:cxnSp>
          <p:nvCxnSpPr>
            <p:cNvPr id="888" name="Google Shape;888;p40"/>
            <p:cNvCxnSpPr>
              <a:stCxn id="884" idx="2"/>
              <a:endCxn id="885" idx="0"/>
            </p:cNvCxnSpPr>
            <p:nvPr/>
          </p:nvCxnSpPr>
          <p:spPr>
            <a:xfrm flipH="1">
              <a:off x="6194150" y="3225500"/>
              <a:ext cx="730200" cy="345900"/>
            </a:xfrm>
            <a:prstGeom prst="straightConnector1">
              <a:avLst/>
            </a:prstGeom>
            <a:noFill/>
            <a:ln cap="flat" cmpd="sng" w="19050">
              <a:solidFill>
                <a:srgbClr val="000000"/>
              </a:solidFill>
              <a:prstDash val="solid"/>
              <a:round/>
              <a:headEnd len="med" w="med" type="none"/>
              <a:tailEnd len="med" w="med" type="stealth"/>
            </a:ln>
          </p:spPr>
        </p:cxnSp>
        <p:cxnSp>
          <p:nvCxnSpPr>
            <p:cNvPr id="889" name="Google Shape;889;p40"/>
            <p:cNvCxnSpPr>
              <a:stCxn id="884" idx="2"/>
              <a:endCxn id="890" idx="0"/>
            </p:cNvCxnSpPr>
            <p:nvPr/>
          </p:nvCxnSpPr>
          <p:spPr>
            <a:xfrm>
              <a:off x="6924350" y="3225500"/>
              <a:ext cx="722100" cy="345900"/>
            </a:xfrm>
            <a:prstGeom prst="straightConnector1">
              <a:avLst/>
            </a:prstGeom>
            <a:noFill/>
            <a:ln cap="flat" cmpd="sng" w="19050">
              <a:solidFill>
                <a:srgbClr val="000000"/>
              </a:solidFill>
              <a:prstDash val="solid"/>
              <a:round/>
              <a:headEnd len="med" w="med" type="none"/>
              <a:tailEnd len="med" w="med" type="stealth"/>
            </a:ln>
          </p:spPr>
        </p:cxnSp>
        <p:sp>
          <p:nvSpPr>
            <p:cNvPr id="890" name="Google Shape;890;p40"/>
            <p:cNvSpPr/>
            <p:nvPr/>
          </p:nvSpPr>
          <p:spPr>
            <a:xfrm>
              <a:off x="7061650" y="3571350"/>
              <a:ext cx="1169700" cy="2508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Helvetica Neue"/>
                  <a:ea typeface="Helvetica Neue"/>
                  <a:cs typeface="Helvetica Neue"/>
                  <a:sym typeface="Helvetica Neue"/>
                </a:rPr>
                <a:t>Extra Class</a:t>
              </a:r>
              <a:endParaRPr b="1" sz="900">
                <a:solidFill>
                  <a:srgbClr val="FFFFFF"/>
                </a:solidFill>
                <a:latin typeface="Helvetica Neue"/>
                <a:ea typeface="Helvetica Neue"/>
                <a:cs typeface="Helvetica Neue"/>
                <a:sym typeface="Helvetica Neue"/>
              </a:endParaRPr>
            </a:p>
          </p:txBody>
        </p:sp>
        <p:cxnSp>
          <p:nvCxnSpPr>
            <p:cNvPr id="891" name="Google Shape;891;p40"/>
            <p:cNvCxnSpPr>
              <a:stCxn id="890" idx="2"/>
              <a:endCxn id="886" idx="0"/>
            </p:cNvCxnSpPr>
            <p:nvPr/>
          </p:nvCxnSpPr>
          <p:spPr>
            <a:xfrm flipH="1">
              <a:off x="7206100" y="3822150"/>
              <a:ext cx="440400" cy="369600"/>
            </a:xfrm>
            <a:prstGeom prst="straightConnector1">
              <a:avLst/>
            </a:prstGeom>
            <a:noFill/>
            <a:ln cap="flat" cmpd="sng" w="19050">
              <a:solidFill>
                <a:srgbClr val="000000"/>
              </a:solidFill>
              <a:prstDash val="solid"/>
              <a:round/>
              <a:headEnd len="med" w="med" type="none"/>
              <a:tailEnd len="med" w="med" type="stealth"/>
            </a:ln>
          </p:spPr>
        </p:cxnSp>
        <p:cxnSp>
          <p:nvCxnSpPr>
            <p:cNvPr id="892" name="Google Shape;892;p40"/>
            <p:cNvCxnSpPr>
              <a:stCxn id="890" idx="2"/>
              <a:endCxn id="887" idx="0"/>
            </p:cNvCxnSpPr>
            <p:nvPr/>
          </p:nvCxnSpPr>
          <p:spPr>
            <a:xfrm>
              <a:off x="7646500" y="3822150"/>
              <a:ext cx="546000" cy="369600"/>
            </a:xfrm>
            <a:prstGeom prst="straightConnector1">
              <a:avLst/>
            </a:prstGeom>
            <a:noFill/>
            <a:ln cap="flat" cmpd="sng" w="19050">
              <a:solidFill>
                <a:srgbClr val="000000"/>
              </a:solidFill>
              <a:prstDash val="solid"/>
              <a:round/>
              <a:headEnd len="med" w="med" type="none"/>
              <a:tailEnd len="med" w="med" type="stealth"/>
            </a:ln>
          </p:spPr>
        </p:cxnSp>
        <p:sp>
          <p:nvSpPr>
            <p:cNvPr id="893" name="Google Shape;893;p40"/>
            <p:cNvSpPr/>
            <p:nvPr/>
          </p:nvSpPr>
          <p:spPr>
            <a:xfrm>
              <a:off x="5866350" y="3196300"/>
              <a:ext cx="807900" cy="250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434343"/>
                  </a:solidFill>
                  <a:latin typeface="Helvetica Neue"/>
                  <a:ea typeface="Helvetica Neue"/>
                  <a:cs typeface="Helvetica Neue"/>
                  <a:sym typeface="Helvetica Neue"/>
                </a:rPr>
                <a:t>Yes</a:t>
              </a:r>
              <a:endParaRPr sz="800">
                <a:solidFill>
                  <a:srgbClr val="434343"/>
                </a:solidFill>
                <a:latin typeface="Helvetica Neue"/>
                <a:ea typeface="Helvetica Neue"/>
                <a:cs typeface="Helvetica Neue"/>
                <a:sym typeface="Helvetica Neue"/>
              </a:endParaRPr>
            </a:p>
          </p:txBody>
        </p:sp>
        <p:sp>
          <p:nvSpPr>
            <p:cNvPr id="894" name="Google Shape;894;p40"/>
            <p:cNvSpPr/>
            <p:nvPr/>
          </p:nvSpPr>
          <p:spPr>
            <a:xfrm>
              <a:off x="6688825" y="3842700"/>
              <a:ext cx="807900" cy="250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434343"/>
                  </a:solidFill>
                  <a:latin typeface="Helvetica Neue"/>
                  <a:ea typeface="Helvetica Neue"/>
                  <a:cs typeface="Helvetica Neue"/>
                  <a:sym typeface="Helvetica Neue"/>
                </a:rPr>
                <a:t>Yes</a:t>
              </a:r>
              <a:endParaRPr sz="800">
                <a:solidFill>
                  <a:srgbClr val="434343"/>
                </a:solidFill>
                <a:latin typeface="Helvetica Neue"/>
                <a:ea typeface="Helvetica Neue"/>
                <a:cs typeface="Helvetica Neue"/>
                <a:sym typeface="Helvetica Neue"/>
              </a:endParaRPr>
            </a:p>
          </p:txBody>
        </p:sp>
        <p:sp>
          <p:nvSpPr>
            <p:cNvPr id="895" name="Google Shape;895;p40"/>
            <p:cNvSpPr/>
            <p:nvPr/>
          </p:nvSpPr>
          <p:spPr>
            <a:xfrm>
              <a:off x="7132350" y="3215875"/>
              <a:ext cx="807900" cy="250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434343"/>
                  </a:solidFill>
                  <a:latin typeface="Helvetica Neue"/>
                  <a:ea typeface="Helvetica Neue"/>
                  <a:cs typeface="Helvetica Neue"/>
                  <a:sym typeface="Helvetica Neue"/>
                </a:rPr>
                <a:t>No</a:t>
              </a:r>
              <a:endParaRPr sz="800">
                <a:solidFill>
                  <a:srgbClr val="434343"/>
                </a:solidFill>
                <a:latin typeface="Helvetica Neue"/>
                <a:ea typeface="Helvetica Neue"/>
                <a:cs typeface="Helvetica Neue"/>
                <a:sym typeface="Helvetica Neue"/>
              </a:endParaRPr>
            </a:p>
          </p:txBody>
        </p:sp>
        <p:sp>
          <p:nvSpPr>
            <p:cNvPr id="896" name="Google Shape;896;p40"/>
            <p:cNvSpPr/>
            <p:nvPr/>
          </p:nvSpPr>
          <p:spPr>
            <a:xfrm>
              <a:off x="7741950" y="3825475"/>
              <a:ext cx="807900" cy="250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434343"/>
                  </a:solidFill>
                  <a:latin typeface="Helvetica Neue"/>
                  <a:ea typeface="Helvetica Neue"/>
                  <a:cs typeface="Helvetica Neue"/>
                  <a:sym typeface="Helvetica Neue"/>
                </a:rPr>
                <a:t>No</a:t>
              </a:r>
              <a:endParaRPr sz="800">
                <a:solidFill>
                  <a:srgbClr val="434343"/>
                </a:solidFill>
                <a:latin typeface="Helvetica Neue"/>
                <a:ea typeface="Helvetica Neue"/>
                <a:cs typeface="Helvetica Neue"/>
                <a:sym typeface="Helvetica Neue"/>
              </a:endParaRPr>
            </a:p>
          </p:txBody>
        </p:sp>
      </p:grpSp>
      <p:sp>
        <p:nvSpPr>
          <p:cNvPr id="897" name="Google Shape;897;p40"/>
          <p:cNvSpPr/>
          <p:nvPr/>
        </p:nvSpPr>
        <p:spPr>
          <a:xfrm>
            <a:off x="7723475" y="708975"/>
            <a:ext cx="975000" cy="250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000FF"/>
                </a:solidFill>
                <a:latin typeface="Helvetica Neue"/>
                <a:ea typeface="Helvetica Neue"/>
                <a:cs typeface="Helvetica Neue"/>
                <a:sym typeface="Helvetica Neue"/>
              </a:rPr>
              <a:t>Classification Tree</a:t>
            </a:r>
            <a:endParaRPr b="1" sz="900">
              <a:solidFill>
                <a:srgbClr val="0000FF"/>
              </a:solidFill>
              <a:latin typeface="Helvetica Neue"/>
              <a:ea typeface="Helvetica Neue"/>
              <a:cs typeface="Helvetica Neue"/>
              <a:sym typeface="Helvetica Neue"/>
            </a:endParaRPr>
          </a:p>
        </p:txBody>
      </p:sp>
      <p:sp>
        <p:nvSpPr>
          <p:cNvPr id="898" name="Google Shape;898;p40"/>
          <p:cNvSpPr/>
          <p:nvPr/>
        </p:nvSpPr>
        <p:spPr>
          <a:xfrm>
            <a:off x="7857300" y="3127100"/>
            <a:ext cx="975000" cy="250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000FF"/>
                </a:solidFill>
                <a:latin typeface="Helvetica Neue"/>
                <a:ea typeface="Helvetica Neue"/>
                <a:cs typeface="Helvetica Neue"/>
                <a:sym typeface="Helvetica Neue"/>
              </a:rPr>
              <a:t>Regression Tree</a:t>
            </a:r>
            <a:endParaRPr b="1" sz="900">
              <a:solidFill>
                <a:srgbClr val="0000FF"/>
              </a:solidFill>
              <a:latin typeface="Helvetica Neue"/>
              <a:ea typeface="Helvetica Neue"/>
              <a:cs typeface="Helvetica Neue"/>
              <a:sym typeface="Helvetica Neue"/>
            </a:endParaRPr>
          </a:p>
        </p:txBody>
      </p:sp>
      <p:grpSp>
        <p:nvGrpSpPr>
          <p:cNvPr id="899" name="Google Shape;899;p40"/>
          <p:cNvGrpSpPr/>
          <p:nvPr/>
        </p:nvGrpSpPr>
        <p:grpSpPr>
          <a:xfrm>
            <a:off x="5783225" y="713050"/>
            <a:ext cx="2527000" cy="1987975"/>
            <a:chOff x="5630825" y="2618050"/>
            <a:chExt cx="2527000" cy="1987975"/>
          </a:xfrm>
        </p:grpSpPr>
        <p:sp>
          <p:nvSpPr>
            <p:cNvPr id="900" name="Google Shape;900;p40"/>
            <p:cNvSpPr/>
            <p:nvPr/>
          </p:nvSpPr>
          <p:spPr>
            <a:xfrm>
              <a:off x="6585650" y="2618050"/>
              <a:ext cx="872700" cy="2508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Helvetica Neue"/>
                  <a:ea typeface="Helvetica Neue"/>
                  <a:cs typeface="Helvetica Neue"/>
                  <a:sym typeface="Helvetica Neue"/>
                </a:rPr>
                <a:t>Hungry</a:t>
              </a:r>
              <a:endParaRPr b="1" sz="900">
                <a:solidFill>
                  <a:srgbClr val="FFFFFF"/>
                </a:solidFill>
                <a:latin typeface="Helvetica Neue"/>
                <a:ea typeface="Helvetica Neue"/>
                <a:cs typeface="Helvetica Neue"/>
                <a:sym typeface="Helvetica Neue"/>
              </a:endParaRPr>
            </a:p>
          </p:txBody>
        </p:sp>
        <p:sp>
          <p:nvSpPr>
            <p:cNvPr id="901" name="Google Shape;901;p40"/>
            <p:cNvSpPr/>
            <p:nvPr/>
          </p:nvSpPr>
          <p:spPr>
            <a:xfrm>
              <a:off x="7349775" y="3214700"/>
              <a:ext cx="807900" cy="250800"/>
            </a:xfrm>
            <a:prstGeom prst="roundRect">
              <a:avLst>
                <a:gd fmla="val 16667" name="adj"/>
              </a:avLst>
            </a:prstGeom>
            <a:solidFill>
              <a:srgbClr val="F07B0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Helvetica Neue"/>
                  <a:ea typeface="Helvetica Neue"/>
                  <a:cs typeface="Helvetica Neue"/>
                  <a:sym typeface="Helvetica Neue"/>
                </a:rPr>
                <a:t>No Order</a:t>
              </a:r>
              <a:endParaRPr b="1" sz="900">
                <a:solidFill>
                  <a:srgbClr val="FFFFFF"/>
                </a:solidFill>
                <a:latin typeface="Helvetica Neue"/>
                <a:ea typeface="Helvetica Neue"/>
                <a:cs typeface="Helvetica Neue"/>
                <a:sym typeface="Helvetica Neue"/>
              </a:endParaRPr>
            </a:p>
          </p:txBody>
        </p:sp>
        <p:sp>
          <p:nvSpPr>
            <p:cNvPr id="902" name="Google Shape;902;p40"/>
            <p:cNvSpPr/>
            <p:nvPr/>
          </p:nvSpPr>
          <p:spPr>
            <a:xfrm>
              <a:off x="5630825" y="3745625"/>
              <a:ext cx="807900" cy="250800"/>
            </a:xfrm>
            <a:prstGeom prst="roundRect">
              <a:avLst>
                <a:gd fmla="val 16667" name="adj"/>
              </a:avLst>
            </a:prstGeom>
            <a:solidFill>
              <a:srgbClr val="F07B0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Helvetica Neue"/>
                  <a:ea typeface="Helvetica Neue"/>
                  <a:cs typeface="Helvetica Neue"/>
                  <a:sym typeface="Helvetica Neue"/>
                </a:rPr>
                <a:t>No Order</a:t>
              </a:r>
              <a:endParaRPr b="1" sz="900">
                <a:solidFill>
                  <a:srgbClr val="FFFFFF"/>
                </a:solidFill>
                <a:latin typeface="Helvetica Neue"/>
                <a:ea typeface="Helvetica Neue"/>
                <a:cs typeface="Helvetica Neue"/>
                <a:sym typeface="Helvetica Neue"/>
              </a:endParaRPr>
            </a:p>
          </p:txBody>
        </p:sp>
        <p:sp>
          <p:nvSpPr>
            <p:cNvPr id="903" name="Google Shape;903;p40"/>
            <p:cNvSpPr/>
            <p:nvPr/>
          </p:nvSpPr>
          <p:spPr>
            <a:xfrm>
              <a:off x="6893825" y="3821825"/>
              <a:ext cx="807900" cy="2508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Helvetica Neue"/>
                  <a:ea typeface="Helvetica Neue"/>
                  <a:cs typeface="Helvetica Neue"/>
                  <a:sym typeface="Helvetica Neue"/>
                </a:rPr>
                <a:t>Month end</a:t>
              </a:r>
              <a:endParaRPr b="1" sz="900">
                <a:solidFill>
                  <a:srgbClr val="FFFFFF"/>
                </a:solidFill>
                <a:latin typeface="Helvetica Neue"/>
                <a:ea typeface="Helvetica Neue"/>
                <a:cs typeface="Helvetica Neue"/>
                <a:sym typeface="Helvetica Neue"/>
              </a:endParaRPr>
            </a:p>
          </p:txBody>
        </p:sp>
        <p:cxnSp>
          <p:nvCxnSpPr>
            <p:cNvPr id="904" name="Google Shape;904;p40"/>
            <p:cNvCxnSpPr>
              <a:stCxn id="900" idx="2"/>
              <a:endCxn id="901" idx="0"/>
            </p:cNvCxnSpPr>
            <p:nvPr/>
          </p:nvCxnSpPr>
          <p:spPr>
            <a:xfrm>
              <a:off x="7022000" y="2868850"/>
              <a:ext cx="731700" cy="345900"/>
            </a:xfrm>
            <a:prstGeom prst="straightConnector1">
              <a:avLst/>
            </a:prstGeom>
            <a:noFill/>
            <a:ln cap="flat" cmpd="sng" w="19050">
              <a:solidFill>
                <a:srgbClr val="000000"/>
              </a:solidFill>
              <a:prstDash val="solid"/>
              <a:round/>
              <a:headEnd len="med" w="med" type="none"/>
              <a:tailEnd len="med" w="med" type="stealth"/>
            </a:ln>
          </p:spPr>
        </p:cxnSp>
        <p:cxnSp>
          <p:nvCxnSpPr>
            <p:cNvPr id="905" name="Google Shape;905;p40"/>
            <p:cNvCxnSpPr>
              <a:stCxn id="900" idx="2"/>
              <a:endCxn id="906" idx="0"/>
            </p:cNvCxnSpPr>
            <p:nvPr/>
          </p:nvCxnSpPr>
          <p:spPr>
            <a:xfrm flipH="1">
              <a:off x="6552200" y="2868850"/>
              <a:ext cx="469800" cy="332400"/>
            </a:xfrm>
            <a:prstGeom prst="straightConnector1">
              <a:avLst/>
            </a:prstGeom>
            <a:noFill/>
            <a:ln cap="flat" cmpd="sng" w="19050">
              <a:solidFill>
                <a:srgbClr val="000000"/>
              </a:solidFill>
              <a:prstDash val="solid"/>
              <a:round/>
              <a:headEnd len="med" w="med" type="none"/>
              <a:tailEnd len="med" w="med" type="stealth"/>
            </a:ln>
          </p:spPr>
        </p:cxnSp>
        <p:sp>
          <p:nvSpPr>
            <p:cNvPr id="906" name="Google Shape;906;p40"/>
            <p:cNvSpPr/>
            <p:nvPr/>
          </p:nvSpPr>
          <p:spPr>
            <a:xfrm>
              <a:off x="6034925" y="3201375"/>
              <a:ext cx="1034400" cy="2508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Helvetica Neue"/>
                  <a:ea typeface="Helvetica Neue"/>
                  <a:cs typeface="Helvetica Neue"/>
                  <a:sym typeface="Helvetica Neue"/>
                </a:rPr>
                <a:t>Bring lunch</a:t>
              </a:r>
              <a:endParaRPr b="1" sz="900">
                <a:solidFill>
                  <a:srgbClr val="FFFFFF"/>
                </a:solidFill>
                <a:latin typeface="Helvetica Neue"/>
                <a:ea typeface="Helvetica Neue"/>
                <a:cs typeface="Helvetica Neue"/>
                <a:sym typeface="Helvetica Neue"/>
              </a:endParaRPr>
            </a:p>
          </p:txBody>
        </p:sp>
        <p:cxnSp>
          <p:nvCxnSpPr>
            <p:cNvPr id="907" name="Google Shape;907;p40"/>
            <p:cNvCxnSpPr>
              <a:stCxn id="906" idx="2"/>
              <a:endCxn id="902" idx="0"/>
            </p:cNvCxnSpPr>
            <p:nvPr/>
          </p:nvCxnSpPr>
          <p:spPr>
            <a:xfrm flipH="1">
              <a:off x="6034625" y="3452175"/>
              <a:ext cx="517500" cy="293400"/>
            </a:xfrm>
            <a:prstGeom prst="straightConnector1">
              <a:avLst/>
            </a:prstGeom>
            <a:noFill/>
            <a:ln cap="flat" cmpd="sng" w="19050">
              <a:solidFill>
                <a:srgbClr val="000000"/>
              </a:solidFill>
              <a:prstDash val="solid"/>
              <a:round/>
              <a:headEnd len="med" w="med" type="none"/>
              <a:tailEnd len="med" w="med" type="stealth"/>
            </a:ln>
          </p:spPr>
        </p:cxnSp>
        <p:cxnSp>
          <p:nvCxnSpPr>
            <p:cNvPr id="908" name="Google Shape;908;p40"/>
            <p:cNvCxnSpPr>
              <a:stCxn id="906" idx="2"/>
              <a:endCxn id="903" idx="0"/>
            </p:cNvCxnSpPr>
            <p:nvPr/>
          </p:nvCxnSpPr>
          <p:spPr>
            <a:xfrm>
              <a:off x="6552125" y="3452175"/>
              <a:ext cx="745800" cy="369600"/>
            </a:xfrm>
            <a:prstGeom prst="straightConnector1">
              <a:avLst/>
            </a:prstGeom>
            <a:noFill/>
            <a:ln cap="flat" cmpd="sng" w="19050">
              <a:solidFill>
                <a:srgbClr val="000000"/>
              </a:solidFill>
              <a:prstDash val="solid"/>
              <a:round/>
              <a:headEnd len="med" w="med" type="none"/>
              <a:tailEnd len="med" w="med" type="stealth"/>
            </a:ln>
          </p:spPr>
        </p:cxnSp>
        <p:sp>
          <p:nvSpPr>
            <p:cNvPr id="909" name="Google Shape;909;p40"/>
            <p:cNvSpPr/>
            <p:nvPr/>
          </p:nvSpPr>
          <p:spPr>
            <a:xfrm>
              <a:off x="7485525" y="2923225"/>
              <a:ext cx="672300" cy="250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434343"/>
                  </a:solidFill>
                  <a:latin typeface="Helvetica Neue"/>
                  <a:ea typeface="Helvetica Neue"/>
                  <a:cs typeface="Helvetica Neue"/>
                  <a:sym typeface="Helvetica Neue"/>
                </a:rPr>
                <a:t>No</a:t>
              </a:r>
              <a:endParaRPr sz="800">
                <a:solidFill>
                  <a:srgbClr val="434343"/>
                </a:solidFill>
                <a:latin typeface="Helvetica Neue"/>
                <a:ea typeface="Helvetica Neue"/>
                <a:cs typeface="Helvetica Neue"/>
                <a:sym typeface="Helvetica Neue"/>
              </a:endParaRPr>
            </a:p>
          </p:txBody>
        </p:sp>
        <p:sp>
          <p:nvSpPr>
            <p:cNvPr id="910" name="Google Shape;910;p40"/>
            <p:cNvSpPr/>
            <p:nvPr/>
          </p:nvSpPr>
          <p:spPr>
            <a:xfrm>
              <a:off x="5638675" y="3473500"/>
              <a:ext cx="807900" cy="250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434343"/>
                  </a:solidFill>
                  <a:latin typeface="Helvetica Neue"/>
                  <a:ea typeface="Helvetica Neue"/>
                  <a:cs typeface="Helvetica Neue"/>
                  <a:sym typeface="Helvetica Neue"/>
                </a:rPr>
                <a:t>Yes</a:t>
              </a:r>
              <a:endParaRPr sz="800">
                <a:solidFill>
                  <a:srgbClr val="434343"/>
                </a:solidFill>
                <a:latin typeface="Helvetica Neue"/>
                <a:ea typeface="Helvetica Neue"/>
                <a:cs typeface="Helvetica Neue"/>
                <a:sym typeface="Helvetica Neue"/>
              </a:endParaRPr>
            </a:p>
          </p:txBody>
        </p:sp>
        <p:sp>
          <p:nvSpPr>
            <p:cNvPr id="911" name="Google Shape;911;p40"/>
            <p:cNvSpPr/>
            <p:nvPr/>
          </p:nvSpPr>
          <p:spPr>
            <a:xfrm>
              <a:off x="6214100" y="2877838"/>
              <a:ext cx="807900" cy="250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434343"/>
                  </a:solidFill>
                  <a:latin typeface="Helvetica Neue"/>
                  <a:ea typeface="Helvetica Neue"/>
                  <a:cs typeface="Helvetica Neue"/>
                  <a:sym typeface="Helvetica Neue"/>
                </a:rPr>
                <a:t>Yes</a:t>
              </a:r>
              <a:endParaRPr sz="800">
                <a:solidFill>
                  <a:srgbClr val="434343"/>
                </a:solidFill>
                <a:latin typeface="Helvetica Neue"/>
                <a:ea typeface="Helvetica Neue"/>
                <a:cs typeface="Helvetica Neue"/>
                <a:sym typeface="Helvetica Neue"/>
              </a:endParaRPr>
            </a:p>
          </p:txBody>
        </p:sp>
        <p:sp>
          <p:nvSpPr>
            <p:cNvPr id="912" name="Google Shape;912;p40"/>
            <p:cNvSpPr/>
            <p:nvPr/>
          </p:nvSpPr>
          <p:spPr>
            <a:xfrm>
              <a:off x="6974350" y="3511425"/>
              <a:ext cx="517500" cy="250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434343"/>
                  </a:solidFill>
                  <a:latin typeface="Helvetica Neue"/>
                  <a:ea typeface="Helvetica Neue"/>
                  <a:cs typeface="Helvetica Neue"/>
                  <a:sym typeface="Helvetica Neue"/>
                </a:rPr>
                <a:t>No</a:t>
              </a:r>
              <a:endParaRPr sz="800">
                <a:solidFill>
                  <a:srgbClr val="434343"/>
                </a:solidFill>
                <a:latin typeface="Helvetica Neue"/>
                <a:ea typeface="Helvetica Neue"/>
                <a:cs typeface="Helvetica Neue"/>
                <a:sym typeface="Helvetica Neue"/>
              </a:endParaRPr>
            </a:p>
          </p:txBody>
        </p:sp>
        <p:sp>
          <p:nvSpPr>
            <p:cNvPr id="913" name="Google Shape;913;p40"/>
            <p:cNvSpPr/>
            <p:nvPr/>
          </p:nvSpPr>
          <p:spPr>
            <a:xfrm>
              <a:off x="6392825" y="4355225"/>
              <a:ext cx="807900" cy="250800"/>
            </a:xfrm>
            <a:prstGeom prst="roundRect">
              <a:avLst>
                <a:gd fmla="val 16667" name="adj"/>
              </a:avLst>
            </a:prstGeom>
            <a:solidFill>
              <a:srgbClr val="F07B0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Helvetica Neue"/>
                  <a:ea typeface="Helvetica Neue"/>
                  <a:cs typeface="Helvetica Neue"/>
                  <a:sym typeface="Helvetica Neue"/>
                </a:rPr>
                <a:t>No Order</a:t>
              </a:r>
              <a:endParaRPr b="1" sz="900">
                <a:solidFill>
                  <a:srgbClr val="FFFFFF"/>
                </a:solidFill>
                <a:latin typeface="Helvetica Neue"/>
                <a:ea typeface="Helvetica Neue"/>
                <a:cs typeface="Helvetica Neue"/>
                <a:sym typeface="Helvetica Neue"/>
              </a:endParaRPr>
            </a:p>
          </p:txBody>
        </p:sp>
        <p:sp>
          <p:nvSpPr>
            <p:cNvPr id="914" name="Google Shape;914;p40"/>
            <p:cNvSpPr/>
            <p:nvPr/>
          </p:nvSpPr>
          <p:spPr>
            <a:xfrm>
              <a:off x="6545213" y="4012325"/>
              <a:ext cx="599400" cy="250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434343"/>
                  </a:solidFill>
                  <a:latin typeface="Helvetica Neue"/>
                  <a:ea typeface="Helvetica Neue"/>
                  <a:cs typeface="Helvetica Neue"/>
                  <a:sym typeface="Helvetica Neue"/>
                </a:rPr>
                <a:t>Yes</a:t>
              </a:r>
              <a:endParaRPr sz="800">
                <a:solidFill>
                  <a:srgbClr val="434343"/>
                </a:solidFill>
                <a:latin typeface="Helvetica Neue"/>
                <a:ea typeface="Helvetica Neue"/>
                <a:cs typeface="Helvetica Neue"/>
                <a:sym typeface="Helvetica Neue"/>
              </a:endParaRPr>
            </a:p>
          </p:txBody>
        </p:sp>
        <p:sp>
          <p:nvSpPr>
            <p:cNvPr id="915" name="Google Shape;915;p40"/>
            <p:cNvSpPr/>
            <p:nvPr/>
          </p:nvSpPr>
          <p:spPr>
            <a:xfrm>
              <a:off x="7307225" y="4355225"/>
              <a:ext cx="807900" cy="250800"/>
            </a:xfrm>
            <a:prstGeom prst="roundRect">
              <a:avLst>
                <a:gd fmla="val 16667"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Helvetica Neue"/>
                  <a:ea typeface="Helvetica Neue"/>
                  <a:cs typeface="Helvetica Neue"/>
                  <a:sym typeface="Helvetica Neue"/>
                </a:rPr>
                <a:t>Order</a:t>
              </a:r>
              <a:endParaRPr b="1" sz="900">
                <a:solidFill>
                  <a:srgbClr val="FFFFFF"/>
                </a:solidFill>
                <a:latin typeface="Helvetica Neue"/>
                <a:ea typeface="Helvetica Neue"/>
                <a:cs typeface="Helvetica Neue"/>
                <a:sym typeface="Helvetica Neue"/>
              </a:endParaRPr>
            </a:p>
          </p:txBody>
        </p:sp>
        <p:sp>
          <p:nvSpPr>
            <p:cNvPr id="916" name="Google Shape;916;p40"/>
            <p:cNvSpPr/>
            <p:nvPr/>
          </p:nvSpPr>
          <p:spPr>
            <a:xfrm>
              <a:off x="7571175" y="4062700"/>
              <a:ext cx="517500" cy="250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434343"/>
                  </a:solidFill>
                  <a:latin typeface="Helvetica Neue"/>
                  <a:ea typeface="Helvetica Neue"/>
                  <a:cs typeface="Helvetica Neue"/>
                  <a:sym typeface="Helvetica Neue"/>
                </a:rPr>
                <a:t>No</a:t>
              </a:r>
              <a:endParaRPr sz="800">
                <a:solidFill>
                  <a:srgbClr val="434343"/>
                </a:solidFill>
                <a:latin typeface="Helvetica Neue"/>
                <a:ea typeface="Helvetica Neue"/>
                <a:cs typeface="Helvetica Neue"/>
                <a:sym typeface="Helvetica Neue"/>
              </a:endParaRPr>
            </a:p>
          </p:txBody>
        </p:sp>
        <p:cxnSp>
          <p:nvCxnSpPr>
            <p:cNvPr id="917" name="Google Shape;917;p40"/>
            <p:cNvCxnSpPr>
              <a:stCxn id="903" idx="2"/>
              <a:endCxn id="913" idx="0"/>
            </p:cNvCxnSpPr>
            <p:nvPr/>
          </p:nvCxnSpPr>
          <p:spPr>
            <a:xfrm flipH="1">
              <a:off x="6796775" y="4072625"/>
              <a:ext cx="501000" cy="282600"/>
            </a:xfrm>
            <a:prstGeom prst="straightConnector1">
              <a:avLst/>
            </a:prstGeom>
            <a:noFill/>
            <a:ln cap="flat" cmpd="sng" w="19050">
              <a:solidFill>
                <a:srgbClr val="000000"/>
              </a:solidFill>
              <a:prstDash val="solid"/>
              <a:round/>
              <a:headEnd len="med" w="med" type="none"/>
              <a:tailEnd len="med" w="med" type="triangle"/>
            </a:ln>
          </p:spPr>
        </p:cxnSp>
        <p:cxnSp>
          <p:nvCxnSpPr>
            <p:cNvPr id="918" name="Google Shape;918;p40"/>
            <p:cNvCxnSpPr>
              <a:stCxn id="903" idx="2"/>
              <a:endCxn id="915" idx="0"/>
            </p:cNvCxnSpPr>
            <p:nvPr/>
          </p:nvCxnSpPr>
          <p:spPr>
            <a:xfrm>
              <a:off x="7297775" y="4072625"/>
              <a:ext cx="413400" cy="282600"/>
            </a:xfrm>
            <a:prstGeom prst="straightConnector1">
              <a:avLst/>
            </a:prstGeom>
            <a:noFill/>
            <a:ln cap="flat" cmpd="sng" w="19050">
              <a:solidFill>
                <a:srgbClr val="000000"/>
              </a:solidFill>
              <a:prstDash val="solid"/>
              <a:round/>
              <a:headEnd len="med" w="med" type="none"/>
              <a:tailEnd len="med" w="med" type="triangl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14"/>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Machine Learning?</a:t>
            </a:r>
            <a:endParaRPr/>
          </a:p>
        </p:txBody>
      </p:sp>
      <p:sp>
        <p:nvSpPr>
          <p:cNvPr id="551" name="Google Shape;551;p14"/>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52" name="Google Shape;552;p14"/>
          <p:cNvSpPr txBox="1"/>
          <p:nvPr>
            <p:ph idx="1" type="body"/>
          </p:nvPr>
        </p:nvSpPr>
        <p:spPr>
          <a:xfrm>
            <a:off x="311700" y="900900"/>
            <a:ext cx="46095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field of study that gives computers the ability to learn without being explicitly programmed. </a:t>
            </a:r>
            <a:endParaRPr sz="1400"/>
          </a:p>
          <a:p>
            <a:pPr indent="0" lvl="0" marL="0" rtl="0" algn="l">
              <a:spcBef>
                <a:spcPts val="0"/>
              </a:spcBef>
              <a:spcAft>
                <a:spcPts val="0"/>
              </a:spcAft>
              <a:buClr>
                <a:schemeClr val="dk1"/>
              </a:buClr>
              <a:buSzPts val="1100"/>
              <a:buFont typeface="Arial"/>
              <a:buNone/>
            </a:pPr>
            <a:r>
              <a:rPr lang="en" sz="1100"/>
              <a:t>— </a:t>
            </a:r>
            <a:r>
              <a:rPr b="1" i="1" lang="en" sz="1100"/>
              <a:t>Arthur Samuel, 1959</a:t>
            </a:r>
            <a:endParaRPr b="1" i="1" sz="1100"/>
          </a:p>
          <a:p>
            <a:pPr indent="0" lvl="0" marL="0" rtl="0" algn="l">
              <a:spcBef>
                <a:spcPts val="1600"/>
              </a:spcBef>
              <a:spcAft>
                <a:spcPts val="0"/>
              </a:spcAft>
              <a:buNone/>
            </a:pPr>
            <a:r>
              <a:rPr lang="en" sz="1400"/>
              <a:t>An approach to achieve </a:t>
            </a:r>
            <a:r>
              <a:rPr b="1" i="1" lang="en" sz="1400"/>
              <a:t>artificial intelligence</a:t>
            </a:r>
            <a:r>
              <a:rPr lang="en" sz="1400"/>
              <a:t> through system that can </a:t>
            </a:r>
            <a:r>
              <a:rPr b="1" lang="en" sz="1400"/>
              <a:t>learn </a:t>
            </a:r>
            <a:r>
              <a:rPr lang="en" sz="1400"/>
              <a:t>from experience to </a:t>
            </a:r>
            <a:r>
              <a:rPr b="1" lang="en" sz="1400"/>
              <a:t>find patterns </a:t>
            </a:r>
            <a:r>
              <a:rPr lang="en" sz="1400"/>
              <a:t>in a </a:t>
            </a:r>
            <a:r>
              <a:rPr b="1" lang="en" sz="1400"/>
              <a:t>set of data</a:t>
            </a:r>
            <a:endParaRPr b="1" sz="1400"/>
          </a:p>
          <a:p>
            <a:pPr indent="0" lvl="0" marL="0" rtl="0" algn="l">
              <a:spcBef>
                <a:spcPts val="0"/>
              </a:spcBef>
              <a:spcAft>
                <a:spcPts val="0"/>
              </a:spcAft>
              <a:buClr>
                <a:schemeClr val="dk1"/>
              </a:buClr>
              <a:buSzPts val="1100"/>
              <a:buFont typeface="Arial"/>
              <a:buNone/>
            </a:pPr>
            <a:r>
              <a:rPr lang="en" sz="1100"/>
              <a:t>— </a:t>
            </a:r>
            <a:r>
              <a:rPr b="1" i="1" lang="en" sz="1100"/>
              <a:t>Jason Mayes</a:t>
            </a:r>
            <a:endParaRPr b="1" i="1" sz="1100"/>
          </a:p>
          <a:p>
            <a:pPr indent="0" lvl="0" marL="0" rtl="0" algn="l">
              <a:spcBef>
                <a:spcPts val="160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Bagian dari AI yang mempelajari kumpulan algoritma yang dapat belajar dari data, dan membuat prediksi terhadap data yang baru</a:t>
            </a:r>
            <a:endParaRPr sz="1400"/>
          </a:p>
        </p:txBody>
      </p:sp>
      <p:pic>
        <p:nvPicPr>
          <p:cNvPr id="553" name="Google Shape;553;p14"/>
          <p:cNvPicPr preferRelativeResize="0"/>
          <p:nvPr/>
        </p:nvPicPr>
        <p:blipFill>
          <a:blip r:embed="rId3">
            <a:alphaModFix/>
          </a:blip>
          <a:stretch>
            <a:fillRect/>
          </a:stretch>
        </p:blipFill>
        <p:spPr>
          <a:xfrm>
            <a:off x="5013750" y="1251650"/>
            <a:ext cx="4030899" cy="2378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41"/>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Evaluation : Confusion Matrix</a:t>
            </a:r>
            <a:endParaRPr/>
          </a:p>
        </p:txBody>
      </p:sp>
      <p:sp>
        <p:nvSpPr>
          <p:cNvPr id="924" name="Google Shape;924;p41"/>
          <p:cNvSpPr txBox="1"/>
          <p:nvPr>
            <p:ph idx="1" type="body"/>
          </p:nvPr>
        </p:nvSpPr>
        <p:spPr>
          <a:xfrm>
            <a:off x="311700" y="900900"/>
            <a:ext cx="8520600" cy="147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can evaluate classification result using confusion matrix</a:t>
            </a:r>
            <a:endParaRPr sz="1600"/>
          </a:p>
          <a:p>
            <a:pPr indent="-330200" lvl="0" marL="457200" rtl="0" algn="l">
              <a:spcBef>
                <a:spcPts val="1000"/>
              </a:spcBef>
              <a:spcAft>
                <a:spcPts val="0"/>
              </a:spcAft>
              <a:buSzPts val="1600"/>
              <a:buChar char="■"/>
            </a:pPr>
            <a:r>
              <a:rPr lang="en" sz="1600"/>
              <a:t>Some metrics derived from the matrix below are : accuracy, precision, recall, and F-measure</a:t>
            </a:r>
            <a:endParaRPr sz="1600"/>
          </a:p>
        </p:txBody>
      </p:sp>
      <p:sp>
        <p:nvSpPr>
          <p:cNvPr id="925" name="Google Shape;925;p41"/>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926" name="Google Shape;926;p41"/>
          <p:cNvGraphicFramePr/>
          <p:nvPr/>
        </p:nvGraphicFramePr>
        <p:xfrm>
          <a:off x="1290475" y="2380807"/>
          <a:ext cx="3000000" cy="3000000"/>
        </p:xfrm>
        <a:graphic>
          <a:graphicData uri="http://schemas.openxmlformats.org/drawingml/2006/table">
            <a:tbl>
              <a:tblPr>
                <a:noFill/>
                <a:tableStyleId>{9F2484A0-0F4E-4B42-9BE9-85B63774EEDD}</a:tableStyleId>
              </a:tblPr>
              <a:tblGrid>
                <a:gridCol w="1664500"/>
                <a:gridCol w="1664500"/>
              </a:tblGrid>
              <a:tr h="764500">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True Positive </a:t>
                      </a:r>
                      <a:endParaRPr sz="12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a:t>
                      </a:r>
                      <a:r>
                        <a:rPr b="1" lang="en" sz="1200">
                          <a:solidFill>
                            <a:schemeClr val="dk1"/>
                          </a:solidFill>
                          <a:latin typeface="Montserrat"/>
                          <a:ea typeface="Montserrat"/>
                          <a:cs typeface="Montserrat"/>
                          <a:sym typeface="Montserrat"/>
                        </a:rPr>
                        <a:t>TP</a:t>
                      </a:r>
                      <a:r>
                        <a:rPr lang="en" sz="1200">
                          <a:solidFill>
                            <a:schemeClr val="dk1"/>
                          </a:solidFill>
                          <a:latin typeface="Montserrat"/>
                          <a:ea typeface="Montserrat"/>
                          <a:cs typeface="Montserrat"/>
                          <a:sym typeface="Montserrat"/>
                        </a:rPr>
                        <a:t>)</a:t>
                      </a:r>
                      <a:endParaRPr sz="1200">
                        <a:latin typeface="Montserrat"/>
                        <a:ea typeface="Montserrat"/>
                        <a:cs typeface="Montserrat"/>
                        <a:sym typeface="Montserrat"/>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200">
                          <a:solidFill>
                            <a:schemeClr val="dk1"/>
                          </a:solidFill>
                          <a:latin typeface="Montserrat"/>
                          <a:ea typeface="Montserrat"/>
                          <a:cs typeface="Montserrat"/>
                          <a:sym typeface="Montserrat"/>
                        </a:rPr>
                        <a:t>False Negative </a:t>
                      </a:r>
                      <a:endParaRPr sz="12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1200">
                          <a:solidFill>
                            <a:schemeClr val="dk1"/>
                          </a:solidFill>
                          <a:latin typeface="Montserrat"/>
                          <a:ea typeface="Montserrat"/>
                          <a:cs typeface="Montserrat"/>
                          <a:sym typeface="Montserrat"/>
                        </a:rPr>
                        <a:t>(</a:t>
                      </a:r>
                      <a:r>
                        <a:rPr b="1" lang="en" sz="1200">
                          <a:solidFill>
                            <a:schemeClr val="dk1"/>
                          </a:solidFill>
                          <a:latin typeface="Montserrat"/>
                          <a:ea typeface="Montserrat"/>
                          <a:cs typeface="Montserrat"/>
                          <a:sym typeface="Montserrat"/>
                        </a:rPr>
                        <a:t>FN</a:t>
                      </a:r>
                      <a:r>
                        <a:rPr lang="en" sz="1200">
                          <a:solidFill>
                            <a:schemeClr val="dk1"/>
                          </a:solidFill>
                          <a:latin typeface="Montserrat"/>
                          <a:ea typeface="Montserrat"/>
                          <a:cs typeface="Montserrat"/>
                          <a:sym typeface="Montserrat"/>
                        </a:rPr>
                        <a:t>)</a:t>
                      </a:r>
                      <a:endParaRPr sz="1200">
                        <a:latin typeface="Montserrat"/>
                        <a:ea typeface="Montserrat"/>
                        <a:cs typeface="Montserrat"/>
                        <a:sym typeface="Montserrat"/>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r>
              <a:tr h="867675">
                <a:tc>
                  <a:txBody>
                    <a:bodyPr/>
                    <a:lstStyle/>
                    <a:p>
                      <a:pPr indent="0" lvl="0" marL="0" rtl="0" algn="ctr">
                        <a:spcBef>
                          <a:spcPts val="0"/>
                        </a:spcBef>
                        <a:spcAft>
                          <a:spcPts val="0"/>
                        </a:spcAft>
                        <a:buNone/>
                      </a:pPr>
                      <a:r>
                        <a:rPr lang="en" sz="1200">
                          <a:solidFill>
                            <a:schemeClr val="dk1"/>
                          </a:solidFill>
                          <a:latin typeface="Montserrat"/>
                          <a:ea typeface="Montserrat"/>
                          <a:cs typeface="Montserrat"/>
                          <a:sym typeface="Montserrat"/>
                        </a:rPr>
                        <a:t>False Positive </a:t>
                      </a:r>
                      <a:endParaRPr sz="12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1200">
                          <a:solidFill>
                            <a:schemeClr val="dk1"/>
                          </a:solidFill>
                          <a:latin typeface="Montserrat"/>
                          <a:ea typeface="Montserrat"/>
                          <a:cs typeface="Montserrat"/>
                          <a:sym typeface="Montserrat"/>
                        </a:rPr>
                        <a:t>(</a:t>
                      </a:r>
                      <a:r>
                        <a:rPr b="1" lang="en" sz="1200">
                          <a:solidFill>
                            <a:schemeClr val="dk1"/>
                          </a:solidFill>
                          <a:latin typeface="Montserrat"/>
                          <a:ea typeface="Montserrat"/>
                          <a:cs typeface="Montserrat"/>
                          <a:sym typeface="Montserrat"/>
                        </a:rPr>
                        <a:t>FP</a:t>
                      </a:r>
                      <a:r>
                        <a:rPr lang="en" sz="1200">
                          <a:solidFill>
                            <a:schemeClr val="dk1"/>
                          </a:solidFill>
                          <a:latin typeface="Montserrat"/>
                          <a:ea typeface="Montserrat"/>
                          <a:cs typeface="Montserrat"/>
                          <a:sym typeface="Montserrat"/>
                        </a:rPr>
                        <a:t>)</a:t>
                      </a:r>
                      <a:endParaRPr sz="1200">
                        <a:latin typeface="Montserrat"/>
                        <a:ea typeface="Montserrat"/>
                        <a:cs typeface="Montserrat"/>
                        <a:sym typeface="Montserrat"/>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1"/>
                          </a:solidFill>
                          <a:latin typeface="Montserrat"/>
                          <a:ea typeface="Montserrat"/>
                          <a:cs typeface="Montserrat"/>
                          <a:sym typeface="Montserrat"/>
                        </a:rPr>
                        <a:t>True Negative </a:t>
                      </a:r>
                      <a:endParaRPr sz="12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1200">
                          <a:solidFill>
                            <a:schemeClr val="dk1"/>
                          </a:solidFill>
                          <a:latin typeface="Montserrat"/>
                          <a:ea typeface="Montserrat"/>
                          <a:cs typeface="Montserrat"/>
                          <a:sym typeface="Montserrat"/>
                        </a:rPr>
                        <a:t>(</a:t>
                      </a:r>
                      <a:r>
                        <a:rPr b="1" lang="en" sz="1200">
                          <a:solidFill>
                            <a:schemeClr val="dk1"/>
                          </a:solidFill>
                          <a:latin typeface="Montserrat"/>
                          <a:ea typeface="Montserrat"/>
                          <a:cs typeface="Montserrat"/>
                          <a:sym typeface="Montserrat"/>
                        </a:rPr>
                        <a:t>TN</a:t>
                      </a:r>
                      <a:r>
                        <a:rPr lang="en" sz="1200">
                          <a:solidFill>
                            <a:schemeClr val="dk1"/>
                          </a:solidFill>
                          <a:latin typeface="Montserrat"/>
                          <a:ea typeface="Montserrat"/>
                          <a:cs typeface="Montserrat"/>
                          <a:sym typeface="Montserrat"/>
                        </a:rPr>
                        <a:t>)</a:t>
                      </a:r>
                      <a:endParaRPr sz="1200">
                        <a:latin typeface="Montserrat"/>
                        <a:ea typeface="Montserrat"/>
                        <a:cs typeface="Montserrat"/>
                        <a:sym typeface="Montserrat"/>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6FA8DC"/>
                    </a:solidFill>
                  </a:tcPr>
                </a:tc>
              </a:tr>
            </a:tbl>
          </a:graphicData>
        </a:graphic>
      </p:graphicFrame>
      <p:sp>
        <p:nvSpPr>
          <p:cNvPr id="927" name="Google Shape;927;p41"/>
          <p:cNvSpPr txBox="1"/>
          <p:nvPr/>
        </p:nvSpPr>
        <p:spPr>
          <a:xfrm>
            <a:off x="45600" y="3003925"/>
            <a:ext cx="974400" cy="273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rgbClr val="990000"/>
                </a:solidFill>
                <a:latin typeface="Caveat"/>
                <a:ea typeface="Caveat"/>
                <a:cs typeface="Caveat"/>
                <a:sym typeface="Caveat"/>
              </a:rPr>
              <a:t>Actual Label</a:t>
            </a:r>
            <a:endParaRPr b="1">
              <a:solidFill>
                <a:srgbClr val="990000"/>
              </a:solidFill>
              <a:latin typeface="Caveat"/>
              <a:ea typeface="Caveat"/>
              <a:cs typeface="Caveat"/>
              <a:sym typeface="Caveat"/>
            </a:endParaRPr>
          </a:p>
        </p:txBody>
      </p:sp>
      <p:sp>
        <p:nvSpPr>
          <p:cNvPr id="928" name="Google Shape;928;p41"/>
          <p:cNvSpPr txBox="1"/>
          <p:nvPr/>
        </p:nvSpPr>
        <p:spPr>
          <a:xfrm>
            <a:off x="2368375" y="4294675"/>
            <a:ext cx="1212300" cy="27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B5394"/>
                </a:solidFill>
                <a:latin typeface="Caveat"/>
                <a:ea typeface="Caveat"/>
                <a:cs typeface="Caveat"/>
                <a:sym typeface="Caveat"/>
              </a:rPr>
              <a:t>Predicted Label</a:t>
            </a:r>
            <a:endParaRPr b="1">
              <a:solidFill>
                <a:srgbClr val="0B5394"/>
              </a:solidFill>
              <a:latin typeface="Caveat"/>
              <a:ea typeface="Caveat"/>
              <a:cs typeface="Caveat"/>
              <a:sym typeface="Caveat"/>
            </a:endParaRPr>
          </a:p>
        </p:txBody>
      </p:sp>
      <p:sp>
        <p:nvSpPr>
          <p:cNvPr id="929" name="Google Shape;929;p41"/>
          <p:cNvSpPr txBox="1"/>
          <p:nvPr/>
        </p:nvSpPr>
        <p:spPr>
          <a:xfrm>
            <a:off x="1309975" y="4055425"/>
            <a:ext cx="3329100" cy="27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0B5394"/>
                </a:solidFill>
                <a:latin typeface="Montserrat"/>
                <a:ea typeface="Montserrat"/>
                <a:cs typeface="Montserrat"/>
                <a:sym typeface="Montserrat"/>
              </a:rPr>
              <a:t>    Yes				No	</a:t>
            </a:r>
            <a:endParaRPr b="1" sz="1000">
              <a:solidFill>
                <a:srgbClr val="0B5394"/>
              </a:solidFill>
              <a:latin typeface="Montserrat"/>
              <a:ea typeface="Montserrat"/>
              <a:cs typeface="Montserrat"/>
              <a:sym typeface="Montserrat"/>
            </a:endParaRPr>
          </a:p>
        </p:txBody>
      </p:sp>
      <p:sp>
        <p:nvSpPr>
          <p:cNvPr id="930" name="Google Shape;930;p41"/>
          <p:cNvSpPr txBox="1"/>
          <p:nvPr/>
        </p:nvSpPr>
        <p:spPr>
          <a:xfrm>
            <a:off x="827950" y="3422200"/>
            <a:ext cx="462600" cy="273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rgbClr val="990000"/>
                </a:solidFill>
                <a:latin typeface="Montserrat"/>
                <a:ea typeface="Montserrat"/>
                <a:cs typeface="Montserrat"/>
                <a:sym typeface="Montserrat"/>
              </a:rPr>
              <a:t>No</a:t>
            </a:r>
            <a:endParaRPr b="1" sz="1000">
              <a:solidFill>
                <a:srgbClr val="990000"/>
              </a:solidFill>
              <a:latin typeface="Montserrat"/>
              <a:ea typeface="Montserrat"/>
              <a:cs typeface="Montserrat"/>
              <a:sym typeface="Montserrat"/>
            </a:endParaRPr>
          </a:p>
        </p:txBody>
      </p:sp>
      <p:sp>
        <p:nvSpPr>
          <p:cNvPr id="931" name="Google Shape;931;p41"/>
          <p:cNvSpPr txBox="1"/>
          <p:nvPr/>
        </p:nvSpPr>
        <p:spPr>
          <a:xfrm>
            <a:off x="827950" y="2585650"/>
            <a:ext cx="462600" cy="273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rgbClr val="990000"/>
                </a:solidFill>
                <a:latin typeface="Montserrat"/>
                <a:ea typeface="Montserrat"/>
                <a:cs typeface="Montserrat"/>
                <a:sym typeface="Montserrat"/>
              </a:rPr>
              <a:t>Yes</a:t>
            </a:r>
            <a:endParaRPr b="1" sz="1000">
              <a:solidFill>
                <a:srgbClr val="990000"/>
              </a:solidFill>
              <a:latin typeface="Montserrat"/>
              <a:ea typeface="Montserrat"/>
              <a:cs typeface="Montserrat"/>
              <a:sym typeface="Montserrat"/>
            </a:endParaRPr>
          </a:p>
        </p:txBody>
      </p:sp>
      <p:pic>
        <p:nvPicPr>
          <p:cNvPr id="932" name="Google Shape;932;p41"/>
          <p:cNvPicPr preferRelativeResize="0"/>
          <p:nvPr/>
        </p:nvPicPr>
        <p:blipFill>
          <a:blip r:embed="rId3">
            <a:alphaModFix/>
          </a:blip>
          <a:stretch>
            <a:fillRect/>
          </a:stretch>
        </p:blipFill>
        <p:spPr>
          <a:xfrm>
            <a:off x="5442700" y="1911475"/>
            <a:ext cx="3339852" cy="2457900"/>
          </a:xfrm>
          <a:prstGeom prst="rect">
            <a:avLst/>
          </a:prstGeom>
          <a:noFill/>
          <a:ln>
            <a:noFill/>
          </a:ln>
        </p:spPr>
      </p:pic>
      <p:sp>
        <p:nvSpPr>
          <p:cNvPr id="933" name="Google Shape;933;p41"/>
          <p:cNvSpPr txBox="1"/>
          <p:nvPr/>
        </p:nvSpPr>
        <p:spPr>
          <a:xfrm rot="-5400000">
            <a:off x="7129050" y="2582600"/>
            <a:ext cx="37056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E9E9E"/>
                </a:solidFill>
                <a:latin typeface="Caveat"/>
                <a:ea typeface="Caveat"/>
                <a:cs typeface="Caveat"/>
                <a:sym typeface="Caveat"/>
              </a:rPr>
              <a:t>Pic from : https://towardsdatascience.com/understanding-confusion-matrix-a9ad42dcfd62</a:t>
            </a:r>
            <a:endParaRPr sz="900">
              <a:solidFill>
                <a:srgbClr val="9E9E9E"/>
              </a:solidFill>
              <a:latin typeface="Caveat"/>
              <a:ea typeface="Caveat"/>
              <a:cs typeface="Caveat"/>
              <a:sym typeface="Cave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42"/>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Evaluation Metrics</a:t>
            </a:r>
            <a:endParaRPr/>
          </a:p>
        </p:txBody>
      </p:sp>
      <p:sp>
        <p:nvSpPr>
          <p:cNvPr id="939" name="Google Shape;939;p42"/>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940" name="Google Shape;940;p42"/>
          <p:cNvGraphicFramePr/>
          <p:nvPr/>
        </p:nvGraphicFramePr>
        <p:xfrm>
          <a:off x="464100" y="1028000"/>
          <a:ext cx="3000000" cy="3000000"/>
        </p:xfrm>
        <a:graphic>
          <a:graphicData uri="http://schemas.openxmlformats.org/drawingml/2006/table">
            <a:tbl>
              <a:tblPr>
                <a:noFill/>
                <a:tableStyleId>{9F2484A0-0F4E-4B42-9BE9-85B63774EEDD}</a:tableStyleId>
              </a:tblPr>
              <a:tblGrid>
                <a:gridCol w="2825925"/>
                <a:gridCol w="2825925"/>
              </a:tblGrid>
              <a:tr h="380375">
                <a:tc>
                  <a:txBody>
                    <a:bodyPr/>
                    <a:lstStyle/>
                    <a:p>
                      <a:pPr indent="0" lvl="0" marL="0" rtl="0" algn="ctr">
                        <a:lnSpc>
                          <a:spcPct val="115000"/>
                        </a:lnSpc>
                        <a:spcBef>
                          <a:spcPts val="0"/>
                        </a:spcBef>
                        <a:spcAft>
                          <a:spcPts val="0"/>
                        </a:spcAft>
                        <a:buNone/>
                      </a:pPr>
                      <a:r>
                        <a:rPr b="1" lang="en" sz="1200">
                          <a:solidFill>
                            <a:srgbClr val="FFFFFF"/>
                          </a:solidFill>
                          <a:latin typeface="Open Sans"/>
                          <a:ea typeface="Open Sans"/>
                          <a:cs typeface="Open Sans"/>
                          <a:sym typeface="Open Sans"/>
                        </a:rPr>
                        <a:t>Accuracy</a:t>
                      </a:r>
                      <a:endParaRPr b="1" sz="1200">
                        <a:solidFill>
                          <a:srgbClr val="FFFFFF"/>
                        </a:solidFill>
                      </a:endParaRPr>
                    </a:p>
                  </a:txBody>
                  <a:tcPr marT="91425" marB="91425" marR="91425" marL="91425">
                    <a:solidFill>
                      <a:srgbClr val="9FC5E8"/>
                    </a:solidFill>
                  </a:tcPr>
                </a:tc>
                <a:tc>
                  <a:txBody>
                    <a:bodyPr/>
                    <a:lstStyle/>
                    <a:p>
                      <a:pPr indent="0" lvl="0" marL="0" rtl="0" algn="ctr">
                        <a:lnSpc>
                          <a:spcPct val="115000"/>
                        </a:lnSpc>
                        <a:spcBef>
                          <a:spcPts val="0"/>
                        </a:spcBef>
                        <a:spcAft>
                          <a:spcPts val="0"/>
                        </a:spcAft>
                        <a:buNone/>
                      </a:pPr>
                      <a:r>
                        <a:rPr b="1" lang="en" sz="1200">
                          <a:solidFill>
                            <a:srgbClr val="FFFFFF"/>
                          </a:solidFill>
                          <a:latin typeface="Open Sans"/>
                          <a:ea typeface="Open Sans"/>
                          <a:cs typeface="Open Sans"/>
                          <a:sym typeface="Open Sans"/>
                        </a:rPr>
                        <a:t>Recall </a:t>
                      </a:r>
                      <a:endParaRPr b="1" sz="1200">
                        <a:solidFill>
                          <a:srgbClr val="FFFFFF"/>
                        </a:solidFill>
                      </a:endParaRPr>
                    </a:p>
                  </a:txBody>
                  <a:tcPr marT="91425" marB="91425" marR="91425" marL="91425">
                    <a:solidFill>
                      <a:srgbClr val="9FC5E8"/>
                    </a:solidFill>
                  </a:tcPr>
                </a:tc>
              </a:tr>
              <a:tr h="1312875">
                <a:tc>
                  <a:txBody>
                    <a:bodyPr/>
                    <a:lstStyle/>
                    <a:p>
                      <a:pPr indent="0" lvl="0" marL="0" rtl="0" algn="l">
                        <a:lnSpc>
                          <a:spcPct val="150000"/>
                        </a:lnSpc>
                        <a:spcBef>
                          <a:spcPts val="0"/>
                        </a:spcBef>
                        <a:spcAft>
                          <a:spcPts val="0"/>
                        </a:spcAft>
                        <a:buNone/>
                      </a:pPr>
                      <a:r>
                        <a:rPr lang="en" sz="1200">
                          <a:solidFill>
                            <a:schemeClr val="dk1"/>
                          </a:solidFill>
                          <a:latin typeface="Open Sans"/>
                          <a:ea typeface="Open Sans"/>
                          <a:cs typeface="Open Sans"/>
                          <a:sym typeface="Open Sans"/>
                        </a:rPr>
                        <a:t>Ratio of correctly predicted observation to the total observations</a:t>
                      </a:r>
                      <a:endParaRPr sz="12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None/>
                      </a:pPr>
                      <a:r>
                        <a:rPr b="1" lang="en" sz="1200" u="sng">
                          <a:solidFill>
                            <a:schemeClr val="dk1"/>
                          </a:solidFill>
                          <a:latin typeface="Open Sans"/>
                          <a:ea typeface="Open Sans"/>
                          <a:cs typeface="Open Sans"/>
                          <a:sym typeface="Open Sans"/>
                        </a:rPr>
                        <a:t>______(TP + TN)____</a:t>
                      </a:r>
                      <a:endParaRPr b="1" sz="1200" u="sng">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None/>
                      </a:pPr>
                      <a:r>
                        <a:rPr b="1" lang="en" sz="1200">
                          <a:solidFill>
                            <a:schemeClr val="dk1"/>
                          </a:solidFill>
                          <a:latin typeface="Open Sans"/>
                          <a:ea typeface="Open Sans"/>
                          <a:cs typeface="Open Sans"/>
                          <a:sym typeface="Open Sans"/>
                        </a:rPr>
                        <a:t>All Observations</a:t>
                      </a:r>
                      <a:endParaRPr b="1" sz="1200"/>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Ratio of correctly predicted positive observations to all actual positive observations</a:t>
                      </a:r>
                      <a:endParaRPr sz="12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b="1" lang="en" sz="1200" u="sng">
                          <a:solidFill>
                            <a:schemeClr val="dk1"/>
                          </a:solidFill>
                          <a:latin typeface="Open Sans"/>
                          <a:ea typeface="Open Sans"/>
                          <a:cs typeface="Open Sans"/>
                          <a:sym typeface="Open Sans"/>
                        </a:rPr>
                        <a:t>_____TP____</a:t>
                      </a:r>
                      <a:endParaRPr b="1" sz="1200" u="sng">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latin typeface="Open Sans"/>
                          <a:ea typeface="Open Sans"/>
                          <a:cs typeface="Open Sans"/>
                          <a:sym typeface="Open Sans"/>
                        </a:rPr>
                        <a:t>(TP + FN)</a:t>
                      </a:r>
                      <a:endParaRPr sz="1200"/>
                    </a:p>
                  </a:txBody>
                  <a:tcPr marT="91425" marB="91425" marR="91425" marL="91425"/>
                </a:tc>
              </a:tr>
              <a:tr h="380375">
                <a:tc>
                  <a:txBody>
                    <a:bodyPr/>
                    <a:lstStyle/>
                    <a:p>
                      <a:pPr indent="0" lvl="0" marL="0" rtl="0" algn="ctr">
                        <a:lnSpc>
                          <a:spcPct val="115000"/>
                        </a:lnSpc>
                        <a:spcBef>
                          <a:spcPts val="0"/>
                        </a:spcBef>
                        <a:spcAft>
                          <a:spcPts val="0"/>
                        </a:spcAft>
                        <a:buNone/>
                      </a:pPr>
                      <a:r>
                        <a:rPr b="1" lang="en" sz="1200">
                          <a:solidFill>
                            <a:srgbClr val="FFFFFF"/>
                          </a:solidFill>
                          <a:latin typeface="Open Sans"/>
                          <a:ea typeface="Open Sans"/>
                          <a:cs typeface="Open Sans"/>
                          <a:sym typeface="Open Sans"/>
                        </a:rPr>
                        <a:t>Precision</a:t>
                      </a:r>
                      <a:endParaRPr b="1" sz="1200">
                        <a:solidFill>
                          <a:srgbClr val="FFFFFF"/>
                        </a:solidFill>
                      </a:endParaRPr>
                    </a:p>
                  </a:txBody>
                  <a:tcPr marT="91425" marB="91425" marR="91425" marL="91425">
                    <a:solidFill>
                      <a:srgbClr val="9FC5E8"/>
                    </a:solidFill>
                  </a:tcPr>
                </a:tc>
                <a:tc>
                  <a:txBody>
                    <a:bodyPr/>
                    <a:lstStyle/>
                    <a:p>
                      <a:pPr indent="0" lvl="0" marL="0" rtl="0" algn="ctr">
                        <a:lnSpc>
                          <a:spcPct val="115000"/>
                        </a:lnSpc>
                        <a:spcBef>
                          <a:spcPts val="0"/>
                        </a:spcBef>
                        <a:spcAft>
                          <a:spcPts val="0"/>
                        </a:spcAft>
                        <a:buNone/>
                      </a:pPr>
                      <a:r>
                        <a:rPr b="1" lang="en" sz="1200">
                          <a:solidFill>
                            <a:srgbClr val="FFFFFF"/>
                          </a:solidFill>
                          <a:latin typeface="Open Sans"/>
                          <a:ea typeface="Open Sans"/>
                          <a:cs typeface="Open Sans"/>
                          <a:sym typeface="Open Sans"/>
                        </a:rPr>
                        <a:t>F-Measure</a:t>
                      </a:r>
                      <a:endParaRPr b="1" sz="1200">
                        <a:solidFill>
                          <a:srgbClr val="FFFFFF"/>
                        </a:solidFill>
                      </a:endParaRPr>
                    </a:p>
                  </a:txBody>
                  <a:tcPr marT="91425" marB="91425" marR="91425" marL="91425">
                    <a:solidFill>
                      <a:srgbClr val="9FC5E8"/>
                    </a:solidFill>
                  </a:tcPr>
                </a:tc>
              </a:tr>
              <a:tr h="1480350">
                <a:tc>
                  <a:txBody>
                    <a:bodyPr/>
                    <a:lstStyle/>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R</a:t>
                      </a:r>
                      <a:r>
                        <a:rPr lang="en" sz="1200">
                          <a:solidFill>
                            <a:schemeClr val="dk1"/>
                          </a:solidFill>
                          <a:latin typeface="Open Sans"/>
                          <a:ea typeface="Open Sans"/>
                          <a:cs typeface="Open Sans"/>
                          <a:sym typeface="Open Sans"/>
                        </a:rPr>
                        <a:t>atio of correctly predicted positive observations to all predicted positive observations.</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6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None/>
                      </a:pPr>
                      <a:r>
                        <a:rPr b="1" lang="en" sz="1200" u="sng">
                          <a:solidFill>
                            <a:schemeClr val="dk1"/>
                          </a:solidFill>
                          <a:latin typeface="Open Sans"/>
                          <a:ea typeface="Open Sans"/>
                          <a:cs typeface="Open Sans"/>
                          <a:sym typeface="Open Sans"/>
                        </a:rPr>
                        <a:t>______TP____</a:t>
                      </a:r>
                      <a:endParaRPr b="1" sz="1200" u="sng">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None/>
                      </a:pPr>
                      <a:r>
                        <a:rPr b="1" lang="en" sz="1200">
                          <a:solidFill>
                            <a:schemeClr val="dk1"/>
                          </a:solidFill>
                          <a:latin typeface="Open Sans"/>
                          <a:ea typeface="Open Sans"/>
                          <a:cs typeface="Open Sans"/>
                          <a:sym typeface="Open Sans"/>
                        </a:rPr>
                        <a:t>(TP + FP)</a:t>
                      </a:r>
                      <a:endParaRPr sz="1200"/>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P</a:t>
                      </a:r>
                      <a:r>
                        <a:rPr lang="en" sz="1200">
                          <a:solidFill>
                            <a:schemeClr val="dk1"/>
                          </a:solidFill>
                          <a:latin typeface="Open Sans"/>
                          <a:ea typeface="Open Sans"/>
                          <a:cs typeface="Open Sans"/>
                          <a:sym typeface="Open Sans"/>
                        </a:rPr>
                        <a:t>rovides a way to combine both precision and recall into a single measure</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700">
                        <a:solidFill>
                          <a:schemeClr val="dk1"/>
                        </a:solidFill>
                        <a:latin typeface="Open Sans"/>
                        <a:ea typeface="Open Sans"/>
                        <a:cs typeface="Open Sans"/>
                        <a:sym typeface="Open Sans"/>
                      </a:endParaRPr>
                    </a:p>
                    <a:p>
                      <a:pPr indent="0" lvl="0" marL="0" rtl="0" algn="ctr">
                        <a:lnSpc>
                          <a:spcPct val="100000"/>
                        </a:lnSpc>
                        <a:spcBef>
                          <a:spcPts val="0"/>
                        </a:spcBef>
                        <a:spcAft>
                          <a:spcPts val="0"/>
                        </a:spcAft>
                        <a:buClr>
                          <a:schemeClr val="dk1"/>
                        </a:buClr>
                        <a:buSzPts val="1100"/>
                        <a:buFont typeface="Arial"/>
                        <a:buNone/>
                      </a:pPr>
                      <a:r>
                        <a:rPr b="1" lang="en" sz="1200" u="sng">
                          <a:solidFill>
                            <a:schemeClr val="dk1"/>
                          </a:solidFill>
                          <a:latin typeface="Open Sans"/>
                          <a:ea typeface="Open Sans"/>
                          <a:cs typeface="Open Sans"/>
                          <a:sym typeface="Open Sans"/>
                        </a:rPr>
                        <a:t>_2 * (Precision * Recall)_ </a:t>
                      </a:r>
                      <a:r>
                        <a:rPr b="1" lang="en" sz="1200">
                          <a:solidFill>
                            <a:schemeClr val="dk1"/>
                          </a:solidFill>
                          <a:latin typeface="Open Sans"/>
                          <a:ea typeface="Open Sans"/>
                          <a:cs typeface="Open Sans"/>
                          <a:sym typeface="Open Sans"/>
                        </a:rPr>
                        <a:t> </a:t>
                      </a:r>
                      <a:endParaRPr b="1" sz="12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latin typeface="Open Sans"/>
                          <a:ea typeface="Open Sans"/>
                          <a:cs typeface="Open Sans"/>
                          <a:sym typeface="Open Sans"/>
                        </a:rPr>
                        <a:t>(Precision + Recall)</a:t>
                      </a:r>
                      <a:endParaRPr sz="1200"/>
                    </a:p>
                  </a:txBody>
                  <a:tcPr marT="91425" marB="91425" marR="91425" marL="91425"/>
                </a:tc>
              </a:tr>
            </a:tbl>
          </a:graphicData>
        </a:graphic>
      </p:graphicFrame>
      <p:graphicFrame>
        <p:nvGraphicFramePr>
          <p:cNvPr id="941" name="Google Shape;941;p42"/>
          <p:cNvGraphicFramePr/>
          <p:nvPr/>
        </p:nvGraphicFramePr>
        <p:xfrm>
          <a:off x="7029200" y="2273307"/>
          <a:ext cx="3000000" cy="3000000"/>
        </p:xfrm>
        <a:graphic>
          <a:graphicData uri="http://schemas.openxmlformats.org/drawingml/2006/table">
            <a:tbl>
              <a:tblPr>
                <a:noFill/>
                <a:tableStyleId>{9F2484A0-0F4E-4B42-9BE9-85B63774EEDD}</a:tableStyleId>
              </a:tblPr>
              <a:tblGrid>
                <a:gridCol w="927025"/>
                <a:gridCol w="927025"/>
              </a:tblGrid>
              <a:tr h="472275">
                <a:tc>
                  <a:txBody>
                    <a:bodyPr/>
                    <a:lstStyle/>
                    <a:p>
                      <a:pPr indent="0" lvl="0" marL="0" rtl="0" algn="ctr">
                        <a:spcBef>
                          <a:spcPts val="0"/>
                        </a:spcBef>
                        <a:spcAft>
                          <a:spcPts val="0"/>
                        </a:spcAft>
                        <a:buClr>
                          <a:schemeClr val="dk1"/>
                        </a:buClr>
                        <a:buSzPts val="1100"/>
                        <a:buFont typeface="Arial"/>
                        <a:buNone/>
                      </a:pPr>
                      <a:r>
                        <a:rPr b="1" lang="en" sz="1100">
                          <a:solidFill>
                            <a:schemeClr val="dk1"/>
                          </a:solidFill>
                          <a:latin typeface="Montserrat"/>
                          <a:ea typeface="Montserrat"/>
                          <a:cs typeface="Montserrat"/>
                          <a:sym typeface="Montserrat"/>
                        </a:rPr>
                        <a:t>TP</a:t>
                      </a:r>
                      <a:endParaRPr b="1" sz="1100">
                        <a:latin typeface="Montserrat"/>
                        <a:ea typeface="Montserrat"/>
                        <a:cs typeface="Montserrat"/>
                        <a:sym typeface="Montserrat"/>
                      </a:endParaRPr>
                    </a:p>
                  </a:txBody>
                  <a:tcPr marT="91425" marB="91425" marR="91425" marL="91425" anchor="ctr">
                    <a:solidFill>
                      <a:srgbClr val="6FA8DC"/>
                    </a:solidFill>
                  </a:tcPr>
                </a:tc>
                <a:tc>
                  <a:txBody>
                    <a:bodyPr/>
                    <a:lstStyle/>
                    <a:p>
                      <a:pPr indent="0" lvl="0" marL="0" rtl="0" algn="ctr">
                        <a:spcBef>
                          <a:spcPts val="0"/>
                        </a:spcBef>
                        <a:spcAft>
                          <a:spcPts val="0"/>
                        </a:spcAft>
                        <a:buNone/>
                      </a:pPr>
                      <a:r>
                        <a:rPr b="1" lang="en" sz="1100">
                          <a:solidFill>
                            <a:schemeClr val="dk1"/>
                          </a:solidFill>
                          <a:latin typeface="Montserrat"/>
                          <a:ea typeface="Montserrat"/>
                          <a:cs typeface="Montserrat"/>
                          <a:sym typeface="Montserrat"/>
                        </a:rPr>
                        <a:t>FN</a:t>
                      </a:r>
                      <a:endParaRPr b="1" sz="1100">
                        <a:latin typeface="Montserrat"/>
                        <a:ea typeface="Montserrat"/>
                        <a:cs typeface="Montserrat"/>
                        <a:sym typeface="Montserrat"/>
                      </a:endParaRPr>
                    </a:p>
                  </a:txBody>
                  <a:tcPr marT="91425" marB="91425" marR="91425" marL="91425" anchor="ctr">
                    <a:solidFill>
                      <a:srgbClr val="EFEFEF"/>
                    </a:solidFill>
                  </a:tcPr>
                </a:tc>
              </a:tr>
              <a:tr h="433225">
                <a:tc>
                  <a:txBody>
                    <a:bodyPr/>
                    <a:lstStyle/>
                    <a:p>
                      <a:pPr indent="0" lvl="0" marL="0" rtl="0" algn="ctr">
                        <a:spcBef>
                          <a:spcPts val="0"/>
                        </a:spcBef>
                        <a:spcAft>
                          <a:spcPts val="0"/>
                        </a:spcAft>
                        <a:buNone/>
                      </a:pPr>
                      <a:r>
                        <a:rPr b="1" lang="en" sz="1100">
                          <a:solidFill>
                            <a:schemeClr val="dk1"/>
                          </a:solidFill>
                          <a:latin typeface="Montserrat"/>
                          <a:ea typeface="Montserrat"/>
                          <a:cs typeface="Montserrat"/>
                          <a:sym typeface="Montserrat"/>
                        </a:rPr>
                        <a:t>FP</a:t>
                      </a:r>
                      <a:endParaRPr b="1" sz="1100">
                        <a:latin typeface="Montserrat"/>
                        <a:ea typeface="Montserrat"/>
                        <a:cs typeface="Montserrat"/>
                        <a:sym typeface="Montserrat"/>
                      </a:endParaRPr>
                    </a:p>
                  </a:txBody>
                  <a:tcPr marT="91425" marB="91425" marR="91425" marL="91425" anchor="ctr">
                    <a:solidFill>
                      <a:srgbClr val="EFEFEF"/>
                    </a:solidFill>
                  </a:tcPr>
                </a:tc>
                <a:tc>
                  <a:txBody>
                    <a:bodyPr/>
                    <a:lstStyle/>
                    <a:p>
                      <a:pPr indent="0" lvl="0" marL="0" rtl="0" algn="ctr">
                        <a:spcBef>
                          <a:spcPts val="0"/>
                        </a:spcBef>
                        <a:spcAft>
                          <a:spcPts val="0"/>
                        </a:spcAft>
                        <a:buNone/>
                      </a:pPr>
                      <a:r>
                        <a:rPr b="1" lang="en" sz="1100">
                          <a:solidFill>
                            <a:schemeClr val="dk1"/>
                          </a:solidFill>
                          <a:latin typeface="Montserrat"/>
                          <a:ea typeface="Montserrat"/>
                          <a:cs typeface="Montserrat"/>
                          <a:sym typeface="Montserrat"/>
                        </a:rPr>
                        <a:t>TN</a:t>
                      </a:r>
                      <a:endParaRPr b="1" sz="1100">
                        <a:latin typeface="Montserrat"/>
                        <a:ea typeface="Montserrat"/>
                        <a:cs typeface="Montserrat"/>
                        <a:sym typeface="Montserrat"/>
                      </a:endParaRPr>
                    </a:p>
                  </a:txBody>
                  <a:tcPr marT="91425" marB="91425" marR="91425" marL="91425" anchor="ctr">
                    <a:solidFill>
                      <a:srgbClr val="6FA8DC"/>
                    </a:solidFill>
                  </a:tcPr>
                </a:tc>
              </a:tr>
            </a:tbl>
          </a:graphicData>
        </a:graphic>
      </p:graphicFrame>
      <p:grpSp>
        <p:nvGrpSpPr>
          <p:cNvPr id="942" name="Google Shape;942;p42"/>
          <p:cNvGrpSpPr/>
          <p:nvPr/>
        </p:nvGrpSpPr>
        <p:grpSpPr>
          <a:xfrm>
            <a:off x="6352529" y="2184796"/>
            <a:ext cx="2609668" cy="1559081"/>
            <a:chOff x="6047625" y="213025"/>
            <a:chExt cx="2374800" cy="1285204"/>
          </a:xfrm>
        </p:grpSpPr>
        <p:sp>
          <p:nvSpPr>
            <p:cNvPr id="943" name="Google Shape;943;p42"/>
            <p:cNvSpPr txBox="1"/>
            <p:nvPr/>
          </p:nvSpPr>
          <p:spPr>
            <a:xfrm>
              <a:off x="6222400" y="758500"/>
              <a:ext cx="364200" cy="273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900">
                  <a:latin typeface="Montserrat"/>
                  <a:ea typeface="Montserrat"/>
                  <a:cs typeface="Montserrat"/>
                  <a:sym typeface="Montserrat"/>
                </a:rPr>
                <a:t>No</a:t>
              </a:r>
              <a:endParaRPr b="1" sz="900">
                <a:latin typeface="Montserrat"/>
                <a:ea typeface="Montserrat"/>
                <a:cs typeface="Montserrat"/>
                <a:sym typeface="Montserrat"/>
              </a:endParaRPr>
            </a:p>
          </p:txBody>
        </p:sp>
        <p:sp>
          <p:nvSpPr>
            <p:cNvPr id="944" name="Google Shape;944;p42"/>
            <p:cNvSpPr txBox="1"/>
            <p:nvPr/>
          </p:nvSpPr>
          <p:spPr>
            <a:xfrm>
              <a:off x="6222400" y="302950"/>
              <a:ext cx="364200" cy="273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900">
                  <a:latin typeface="Montserrat"/>
                  <a:ea typeface="Montserrat"/>
                  <a:cs typeface="Montserrat"/>
                  <a:sym typeface="Montserrat"/>
                </a:rPr>
                <a:t>Yes</a:t>
              </a:r>
              <a:endParaRPr b="1" sz="900">
                <a:latin typeface="Montserrat"/>
                <a:ea typeface="Montserrat"/>
                <a:cs typeface="Montserrat"/>
                <a:sym typeface="Montserrat"/>
              </a:endParaRPr>
            </a:p>
          </p:txBody>
        </p:sp>
        <p:sp>
          <p:nvSpPr>
            <p:cNvPr id="945" name="Google Shape;945;p42"/>
            <p:cNvSpPr txBox="1"/>
            <p:nvPr/>
          </p:nvSpPr>
          <p:spPr>
            <a:xfrm>
              <a:off x="6510225" y="1056625"/>
              <a:ext cx="1912200" cy="27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Montserrat"/>
                  <a:ea typeface="Montserrat"/>
                  <a:cs typeface="Montserrat"/>
                  <a:sym typeface="Montserrat"/>
                </a:rPr>
                <a:t>    Yes		No</a:t>
              </a:r>
              <a:endParaRPr b="1" sz="900">
                <a:latin typeface="Montserrat"/>
                <a:ea typeface="Montserrat"/>
                <a:cs typeface="Montserrat"/>
                <a:sym typeface="Montserrat"/>
              </a:endParaRPr>
            </a:p>
          </p:txBody>
        </p:sp>
        <p:sp>
          <p:nvSpPr>
            <p:cNvPr id="946" name="Google Shape;946;p42"/>
            <p:cNvSpPr txBox="1"/>
            <p:nvPr/>
          </p:nvSpPr>
          <p:spPr>
            <a:xfrm rot="-5400000">
              <a:off x="5696025" y="564625"/>
              <a:ext cx="976200" cy="27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B5394"/>
                  </a:solidFill>
                  <a:latin typeface="Caveat"/>
                  <a:ea typeface="Caveat"/>
                  <a:cs typeface="Caveat"/>
                  <a:sym typeface="Caveat"/>
                </a:rPr>
                <a:t>Actual Label</a:t>
              </a:r>
              <a:endParaRPr b="1" sz="1100">
                <a:solidFill>
                  <a:srgbClr val="0B5394"/>
                </a:solidFill>
                <a:latin typeface="Caveat"/>
                <a:ea typeface="Caveat"/>
                <a:cs typeface="Caveat"/>
                <a:sym typeface="Caveat"/>
              </a:endParaRPr>
            </a:p>
          </p:txBody>
        </p:sp>
        <p:sp>
          <p:nvSpPr>
            <p:cNvPr id="947" name="Google Shape;947;p42"/>
            <p:cNvSpPr txBox="1"/>
            <p:nvPr/>
          </p:nvSpPr>
          <p:spPr>
            <a:xfrm>
              <a:off x="6860175" y="1225229"/>
              <a:ext cx="1212300" cy="27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B5394"/>
                  </a:solidFill>
                  <a:latin typeface="Caveat"/>
                  <a:ea typeface="Caveat"/>
                  <a:cs typeface="Caveat"/>
                  <a:sym typeface="Caveat"/>
                </a:rPr>
                <a:t>Predicted Label</a:t>
              </a:r>
              <a:endParaRPr b="1" sz="1100">
                <a:solidFill>
                  <a:srgbClr val="0B5394"/>
                </a:solidFill>
                <a:latin typeface="Caveat"/>
                <a:ea typeface="Caveat"/>
                <a:cs typeface="Caveat"/>
                <a:sym typeface="Caveat"/>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43"/>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Evaluation : Area Under ROC Curve</a:t>
            </a:r>
            <a:endParaRPr/>
          </a:p>
        </p:txBody>
      </p:sp>
      <p:sp>
        <p:nvSpPr>
          <p:cNvPr id="953" name="Google Shape;953;p43"/>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954" name="Google Shape;954;p43"/>
          <p:cNvGrpSpPr/>
          <p:nvPr/>
        </p:nvGrpSpPr>
        <p:grpSpPr>
          <a:xfrm>
            <a:off x="2612235" y="776570"/>
            <a:ext cx="2354945" cy="2410744"/>
            <a:chOff x="1829448" y="700425"/>
            <a:chExt cx="2509800" cy="2645100"/>
          </a:xfrm>
        </p:grpSpPr>
        <p:sp>
          <p:nvSpPr>
            <p:cNvPr id="955" name="Google Shape;955;p43"/>
            <p:cNvSpPr/>
            <p:nvPr/>
          </p:nvSpPr>
          <p:spPr>
            <a:xfrm rot="2203446">
              <a:off x="2329786" y="935832"/>
              <a:ext cx="1509125" cy="2174287"/>
            </a:xfrm>
            <a:prstGeom prst="chord">
              <a:avLst>
                <a:gd fmla="val 7203209" name="adj1"/>
                <a:gd fmla="val 15457995" name="adj2"/>
              </a:avLst>
            </a:prstGeom>
            <a:solidFill>
              <a:srgbClr val="E2F2FF"/>
            </a:solid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3"/>
            <p:cNvSpPr/>
            <p:nvPr/>
          </p:nvSpPr>
          <p:spPr>
            <a:xfrm rot="-5400000">
              <a:off x="2146750" y="1015550"/>
              <a:ext cx="1414800" cy="1395600"/>
            </a:xfrm>
            <a:prstGeom prst="rtTriangle">
              <a:avLst/>
            </a:prstGeom>
            <a:solidFill>
              <a:srgbClr val="E2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7" name="Google Shape;957;p43"/>
            <p:cNvCxnSpPr/>
            <p:nvPr/>
          </p:nvCxnSpPr>
          <p:spPr>
            <a:xfrm>
              <a:off x="2170909" y="1021086"/>
              <a:ext cx="8700" cy="1381500"/>
            </a:xfrm>
            <a:prstGeom prst="straightConnector1">
              <a:avLst/>
            </a:prstGeom>
            <a:noFill/>
            <a:ln cap="flat" cmpd="sng" w="19050">
              <a:solidFill>
                <a:srgbClr val="3D85C6"/>
              </a:solidFill>
              <a:prstDash val="solid"/>
              <a:round/>
              <a:headEnd len="med" w="med" type="none"/>
              <a:tailEnd len="med" w="med" type="none"/>
            </a:ln>
          </p:spPr>
        </p:cxnSp>
        <p:cxnSp>
          <p:nvCxnSpPr>
            <p:cNvPr id="958" name="Google Shape;958;p43"/>
            <p:cNvCxnSpPr/>
            <p:nvPr/>
          </p:nvCxnSpPr>
          <p:spPr>
            <a:xfrm rot="10800000">
              <a:off x="2188649" y="2402763"/>
              <a:ext cx="1358400" cy="0"/>
            </a:xfrm>
            <a:prstGeom prst="straightConnector1">
              <a:avLst/>
            </a:prstGeom>
            <a:noFill/>
            <a:ln cap="flat" cmpd="sng" w="19050">
              <a:solidFill>
                <a:srgbClr val="3D85C6"/>
              </a:solidFill>
              <a:prstDash val="solid"/>
              <a:round/>
              <a:headEnd len="med" w="med" type="none"/>
              <a:tailEnd len="med" w="med" type="none"/>
            </a:ln>
          </p:spPr>
        </p:cxnSp>
        <p:cxnSp>
          <p:nvCxnSpPr>
            <p:cNvPr id="959" name="Google Shape;959;p43"/>
            <p:cNvCxnSpPr>
              <a:endCxn id="956" idx="0"/>
            </p:cNvCxnSpPr>
            <p:nvPr/>
          </p:nvCxnSpPr>
          <p:spPr>
            <a:xfrm flipH="1">
              <a:off x="2156350" y="1068650"/>
              <a:ext cx="1320900" cy="1352100"/>
            </a:xfrm>
            <a:prstGeom prst="straightConnector1">
              <a:avLst/>
            </a:prstGeom>
            <a:noFill/>
            <a:ln cap="flat" cmpd="sng" w="19050">
              <a:solidFill>
                <a:srgbClr val="3D85C6"/>
              </a:solidFill>
              <a:prstDash val="dash"/>
              <a:round/>
              <a:headEnd len="med" w="med" type="none"/>
              <a:tailEnd len="med" w="med" type="none"/>
            </a:ln>
          </p:spPr>
        </p:cxnSp>
        <p:sp>
          <p:nvSpPr>
            <p:cNvPr id="960" name="Google Shape;960;p43"/>
            <p:cNvSpPr txBox="1"/>
            <p:nvPr/>
          </p:nvSpPr>
          <p:spPr>
            <a:xfrm>
              <a:off x="2366725" y="1168325"/>
              <a:ext cx="670200" cy="47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666666"/>
                  </a:solidFill>
                  <a:latin typeface="Open Sans"/>
                  <a:ea typeface="Open Sans"/>
                  <a:cs typeface="Open Sans"/>
                  <a:sym typeface="Open Sans"/>
                </a:rPr>
                <a:t>ROC Curve</a:t>
              </a:r>
              <a:endParaRPr b="1" sz="800">
                <a:solidFill>
                  <a:srgbClr val="666666"/>
                </a:solidFill>
                <a:latin typeface="Open Sans"/>
                <a:ea typeface="Open Sans"/>
                <a:cs typeface="Open Sans"/>
                <a:sym typeface="Open Sans"/>
              </a:endParaRPr>
            </a:p>
          </p:txBody>
        </p:sp>
        <p:sp>
          <p:nvSpPr>
            <p:cNvPr id="961" name="Google Shape;961;p43"/>
            <p:cNvSpPr txBox="1"/>
            <p:nvPr/>
          </p:nvSpPr>
          <p:spPr>
            <a:xfrm>
              <a:off x="2789050" y="1985038"/>
              <a:ext cx="740100" cy="3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66666"/>
                  </a:solidFill>
                  <a:latin typeface="Economica"/>
                  <a:ea typeface="Economica"/>
                  <a:cs typeface="Economica"/>
                  <a:sym typeface="Economica"/>
                </a:rPr>
                <a:t>AuC = 75%</a:t>
              </a:r>
              <a:endParaRPr b="1" sz="1000">
                <a:solidFill>
                  <a:srgbClr val="666666"/>
                </a:solidFill>
                <a:latin typeface="Economica"/>
                <a:ea typeface="Economica"/>
                <a:cs typeface="Economica"/>
                <a:sym typeface="Economica"/>
              </a:endParaRPr>
            </a:p>
          </p:txBody>
        </p:sp>
        <p:sp>
          <p:nvSpPr>
            <p:cNvPr id="962" name="Google Shape;962;p43"/>
            <p:cNvSpPr txBox="1"/>
            <p:nvPr/>
          </p:nvSpPr>
          <p:spPr>
            <a:xfrm rot="-5400000">
              <a:off x="1474100" y="1554512"/>
              <a:ext cx="1127100" cy="34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666666"/>
                  </a:solidFill>
                  <a:latin typeface="Oswald"/>
                  <a:ea typeface="Oswald"/>
                  <a:cs typeface="Oswald"/>
                  <a:sym typeface="Oswald"/>
                </a:rPr>
                <a:t>TPR (Sensitivity)</a:t>
              </a:r>
              <a:endParaRPr sz="900">
                <a:solidFill>
                  <a:srgbClr val="666666"/>
                </a:solidFill>
                <a:latin typeface="Oswald"/>
                <a:ea typeface="Oswald"/>
                <a:cs typeface="Oswald"/>
                <a:sym typeface="Oswald"/>
              </a:endParaRPr>
            </a:p>
          </p:txBody>
        </p:sp>
        <p:sp>
          <p:nvSpPr>
            <p:cNvPr id="963" name="Google Shape;963;p43"/>
            <p:cNvSpPr txBox="1"/>
            <p:nvPr/>
          </p:nvSpPr>
          <p:spPr>
            <a:xfrm>
              <a:off x="2311850" y="2354225"/>
              <a:ext cx="1161900" cy="3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666666"/>
                  </a:solidFill>
                  <a:latin typeface="Oswald"/>
                  <a:ea typeface="Oswald"/>
                  <a:cs typeface="Oswald"/>
                  <a:sym typeface="Oswald"/>
                </a:rPr>
                <a:t>FPR (1 - Specificity)</a:t>
              </a:r>
              <a:endParaRPr sz="900">
                <a:solidFill>
                  <a:srgbClr val="666666"/>
                </a:solidFill>
                <a:latin typeface="Oswald"/>
                <a:ea typeface="Oswald"/>
                <a:cs typeface="Oswald"/>
                <a:sym typeface="Oswald"/>
              </a:endParaRPr>
            </a:p>
          </p:txBody>
        </p:sp>
      </p:grpSp>
      <p:grpSp>
        <p:nvGrpSpPr>
          <p:cNvPr id="964" name="Google Shape;964;p43"/>
          <p:cNvGrpSpPr/>
          <p:nvPr/>
        </p:nvGrpSpPr>
        <p:grpSpPr>
          <a:xfrm>
            <a:off x="4532347" y="1050566"/>
            <a:ext cx="1577844" cy="1556308"/>
            <a:chOff x="-18650" y="2830023"/>
            <a:chExt cx="1681599" cy="1707602"/>
          </a:xfrm>
        </p:grpSpPr>
        <p:grpSp>
          <p:nvGrpSpPr>
            <p:cNvPr id="965" name="Google Shape;965;p43"/>
            <p:cNvGrpSpPr/>
            <p:nvPr/>
          </p:nvGrpSpPr>
          <p:grpSpPr>
            <a:xfrm>
              <a:off x="-18650" y="2830023"/>
              <a:ext cx="1681599" cy="1381677"/>
              <a:chOff x="-18650" y="2830023"/>
              <a:chExt cx="1681599" cy="1381677"/>
            </a:xfrm>
          </p:grpSpPr>
          <p:sp>
            <p:nvSpPr>
              <p:cNvPr id="966" name="Google Shape;966;p43"/>
              <p:cNvSpPr/>
              <p:nvPr/>
            </p:nvSpPr>
            <p:spPr>
              <a:xfrm rot="-5400000">
                <a:off x="312875" y="2863050"/>
                <a:ext cx="1359900" cy="1337400"/>
              </a:xfrm>
              <a:prstGeom prst="rtTriangle">
                <a:avLst/>
              </a:prstGeom>
              <a:solidFill>
                <a:srgbClr val="E2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7" name="Google Shape;967;p43"/>
              <p:cNvCxnSpPr/>
              <p:nvPr/>
            </p:nvCxnSpPr>
            <p:spPr>
              <a:xfrm>
                <a:off x="286809" y="2830023"/>
                <a:ext cx="8700" cy="1381500"/>
              </a:xfrm>
              <a:prstGeom prst="straightConnector1">
                <a:avLst/>
              </a:prstGeom>
              <a:noFill/>
              <a:ln cap="flat" cmpd="sng" w="19050">
                <a:solidFill>
                  <a:srgbClr val="3D85C6"/>
                </a:solidFill>
                <a:prstDash val="solid"/>
                <a:round/>
                <a:headEnd len="med" w="med" type="none"/>
                <a:tailEnd len="med" w="med" type="none"/>
              </a:ln>
            </p:spPr>
          </p:cxnSp>
          <p:cxnSp>
            <p:nvCxnSpPr>
              <p:cNvPr id="968" name="Google Shape;968;p43"/>
              <p:cNvCxnSpPr/>
              <p:nvPr/>
            </p:nvCxnSpPr>
            <p:spPr>
              <a:xfrm rot="10800000">
                <a:off x="304549" y="4211700"/>
                <a:ext cx="1358400" cy="0"/>
              </a:xfrm>
              <a:prstGeom prst="straightConnector1">
                <a:avLst/>
              </a:prstGeom>
              <a:noFill/>
              <a:ln cap="flat" cmpd="sng" w="19050">
                <a:solidFill>
                  <a:srgbClr val="3D85C6"/>
                </a:solidFill>
                <a:prstDash val="solid"/>
                <a:round/>
                <a:headEnd len="med" w="med" type="none"/>
                <a:tailEnd len="med" w="med" type="none"/>
              </a:ln>
            </p:spPr>
          </p:cxnSp>
          <p:cxnSp>
            <p:nvCxnSpPr>
              <p:cNvPr id="969" name="Google Shape;969;p43"/>
              <p:cNvCxnSpPr>
                <a:endCxn id="966" idx="0"/>
              </p:cNvCxnSpPr>
              <p:nvPr/>
            </p:nvCxnSpPr>
            <p:spPr>
              <a:xfrm flipH="1">
                <a:off x="324125" y="2859600"/>
                <a:ext cx="1320900" cy="1352100"/>
              </a:xfrm>
              <a:prstGeom prst="straightConnector1">
                <a:avLst/>
              </a:prstGeom>
              <a:noFill/>
              <a:ln cap="flat" cmpd="sng" w="19050">
                <a:solidFill>
                  <a:srgbClr val="FF0000"/>
                </a:solidFill>
                <a:prstDash val="solid"/>
                <a:round/>
                <a:headEnd len="med" w="med" type="none"/>
                <a:tailEnd len="med" w="med" type="none"/>
              </a:ln>
            </p:spPr>
          </p:cxnSp>
          <p:sp>
            <p:nvSpPr>
              <p:cNvPr id="970" name="Google Shape;970;p43"/>
              <p:cNvSpPr txBox="1"/>
              <p:nvPr/>
            </p:nvSpPr>
            <p:spPr>
              <a:xfrm>
                <a:off x="592175" y="3297225"/>
                <a:ext cx="670200" cy="47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666666"/>
                    </a:solidFill>
                    <a:latin typeface="Open Sans"/>
                    <a:ea typeface="Open Sans"/>
                    <a:cs typeface="Open Sans"/>
                    <a:sym typeface="Open Sans"/>
                  </a:rPr>
                  <a:t>ROC Curve</a:t>
                </a:r>
                <a:endParaRPr b="1" sz="800">
                  <a:solidFill>
                    <a:srgbClr val="666666"/>
                  </a:solidFill>
                  <a:latin typeface="Open Sans"/>
                  <a:ea typeface="Open Sans"/>
                  <a:cs typeface="Open Sans"/>
                  <a:sym typeface="Open Sans"/>
                </a:endParaRPr>
              </a:p>
            </p:txBody>
          </p:sp>
          <p:sp>
            <p:nvSpPr>
              <p:cNvPr id="971" name="Google Shape;971;p43"/>
              <p:cNvSpPr txBox="1"/>
              <p:nvPr/>
            </p:nvSpPr>
            <p:spPr>
              <a:xfrm>
                <a:off x="904950" y="3793975"/>
                <a:ext cx="740100" cy="3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66666"/>
                    </a:solidFill>
                    <a:latin typeface="Economica"/>
                    <a:ea typeface="Economica"/>
                    <a:cs typeface="Economica"/>
                    <a:sym typeface="Economica"/>
                  </a:rPr>
                  <a:t>AuC = 50%</a:t>
                </a:r>
                <a:endParaRPr b="1" sz="1000">
                  <a:solidFill>
                    <a:srgbClr val="666666"/>
                  </a:solidFill>
                  <a:latin typeface="Economica"/>
                  <a:ea typeface="Economica"/>
                  <a:cs typeface="Economica"/>
                  <a:sym typeface="Economica"/>
                </a:endParaRPr>
              </a:p>
            </p:txBody>
          </p:sp>
          <p:sp>
            <p:nvSpPr>
              <p:cNvPr id="972" name="Google Shape;972;p43"/>
              <p:cNvSpPr txBox="1"/>
              <p:nvPr/>
            </p:nvSpPr>
            <p:spPr>
              <a:xfrm rot="-5400000">
                <a:off x="-410000" y="3363449"/>
                <a:ext cx="1127100" cy="34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666666"/>
                    </a:solidFill>
                    <a:latin typeface="Oswald"/>
                    <a:ea typeface="Oswald"/>
                    <a:cs typeface="Oswald"/>
                    <a:sym typeface="Oswald"/>
                  </a:rPr>
                  <a:t>TPR (Sensitivity)</a:t>
                </a:r>
                <a:endParaRPr sz="900">
                  <a:solidFill>
                    <a:srgbClr val="666666"/>
                  </a:solidFill>
                  <a:latin typeface="Oswald"/>
                  <a:ea typeface="Oswald"/>
                  <a:cs typeface="Oswald"/>
                  <a:sym typeface="Oswald"/>
                </a:endParaRPr>
              </a:p>
            </p:txBody>
          </p:sp>
        </p:grpSp>
        <p:sp>
          <p:nvSpPr>
            <p:cNvPr id="973" name="Google Shape;973;p43"/>
            <p:cNvSpPr txBox="1"/>
            <p:nvPr/>
          </p:nvSpPr>
          <p:spPr>
            <a:xfrm>
              <a:off x="483050" y="4183025"/>
              <a:ext cx="1161900" cy="3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666666"/>
                  </a:solidFill>
                  <a:latin typeface="Oswald"/>
                  <a:ea typeface="Oswald"/>
                  <a:cs typeface="Oswald"/>
                  <a:sym typeface="Oswald"/>
                </a:rPr>
                <a:t>FPR (1 - Specificity)</a:t>
              </a:r>
              <a:endParaRPr sz="900">
                <a:solidFill>
                  <a:srgbClr val="666666"/>
                </a:solidFill>
                <a:latin typeface="Oswald"/>
                <a:ea typeface="Oswald"/>
                <a:cs typeface="Oswald"/>
                <a:sym typeface="Oswald"/>
              </a:endParaRPr>
            </a:p>
          </p:txBody>
        </p:sp>
      </p:grpSp>
      <p:grpSp>
        <p:nvGrpSpPr>
          <p:cNvPr id="974" name="Google Shape;974;p43"/>
          <p:cNvGrpSpPr/>
          <p:nvPr/>
        </p:nvGrpSpPr>
        <p:grpSpPr>
          <a:xfrm>
            <a:off x="6519503" y="1034091"/>
            <a:ext cx="1577844" cy="1565718"/>
            <a:chOff x="2027050" y="2972098"/>
            <a:chExt cx="1681599" cy="1717927"/>
          </a:xfrm>
        </p:grpSpPr>
        <p:grpSp>
          <p:nvGrpSpPr>
            <p:cNvPr id="975" name="Google Shape;975;p43"/>
            <p:cNvGrpSpPr/>
            <p:nvPr/>
          </p:nvGrpSpPr>
          <p:grpSpPr>
            <a:xfrm>
              <a:off x="2027050" y="2972098"/>
              <a:ext cx="1681599" cy="1491952"/>
              <a:chOff x="2027050" y="2972098"/>
              <a:chExt cx="1681599" cy="1491952"/>
            </a:xfrm>
          </p:grpSpPr>
          <p:cxnSp>
            <p:nvCxnSpPr>
              <p:cNvPr id="976" name="Google Shape;976;p43"/>
              <p:cNvCxnSpPr/>
              <p:nvPr/>
            </p:nvCxnSpPr>
            <p:spPr>
              <a:xfrm>
                <a:off x="2332509" y="2972098"/>
                <a:ext cx="8700" cy="1381500"/>
              </a:xfrm>
              <a:prstGeom prst="straightConnector1">
                <a:avLst/>
              </a:prstGeom>
              <a:noFill/>
              <a:ln cap="flat" cmpd="sng" w="19050">
                <a:solidFill>
                  <a:srgbClr val="3D85C6"/>
                </a:solidFill>
                <a:prstDash val="solid"/>
                <a:round/>
                <a:headEnd len="med" w="med" type="none"/>
                <a:tailEnd len="med" w="med" type="none"/>
              </a:ln>
            </p:spPr>
          </p:cxnSp>
          <p:cxnSp>
            <p:nvCxnSpPr>
              <p:cNvPr id="977" name="Google Shape;977;p43"/>
              <p:cNvCxnSpPr/>
              <p:nvPr/>
            </p:nvCxnSpPr>
            <p:spPr>
              <a:xfrm rot="10800000">
                <a:off x="2350249" y="4353775"/>
                <a:ext cx="1358400" cy="0"/>
              </a:xfrm>
              <a:prstGeom prst="straightConnector1">
                <a:avLst/>
              </a:prstGeom>
              <a:noFill/>
              <a:ln cap="flat" cmpd="sng" w="19050">
                <a:solidFill>
                  <a:srgbClr val="3D85C6"/>
                </a:solidFill>
                <a:prstDash val="solid"/>
                <a:round/>
                <a:headEnd len="med" w="med" type="none"/>
                <a:tailEnd len="med" w="med" type="none"/>
              </a:ln>
            </p:spPr>
          </p:cxnSp>
          <p:cxnSp>
            <p:nvCxnSpPr>
              <p:cNvPr id="978" name="Google Shape;978;p43"/>
              <p:cNvCxnSpPr/>
              <p:nvPr/>
            </p:nvCxnSpPr>
            <p:spPr>
              <a:xfrm flipH="1">
                <a:off x="2362600" y="4337600"/>
                <a:ext cx="1329600" cy="8400"/>
              </a:xfrm>
              <a:prstGeom prst="straightConnector1">
                <a:avLst/>
              </a:prstGeom>
              <a:noFill/>
              <a:ln cap="flat" cmpd="sng" w="19050">
                <a:solidFill>
                  <a:srgbClr val="FF0000"/>
                </a:solidFill>
                <a:prstDash val="solid"/>
                <a:round/>
                <a:headEnd len="med" w="med" type="none"/>
                <a:tailEnd len="med" w="med" type="none"/>
              </a:ln>
            </p:spPr>
          </p:cxnSp>
          <p:sp>
            <p:nvSpPr>
              <p:cNvPr id="979" name="Google Shape;979;p43"/>
              <p:cNvSpPr txBox="1"/>
              <p:nvPr/>
            </p:nvSpPr>
            <p:spPr>
              <a:xfrm>
                <a:off x="2472932" y="4126250"/>
                <a:ext cx="1004400" cy="33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666666"/>
                    </a:solidFill>
                    <a:latin typeface="Open Sans"/>
                    <a:ea typeface="Open Sans"/>
                    <a:cs typeface="Open Sans"/>
                    <a:sym typeface="Open Sans"/>
                  </a:rPr>
                  <a:t>ROC Curve</a:t>
                </a:r>
                <a:endParaRPr b="1" sz="800">
                  <a:solidFill>
                    <a:srgbClr val="666666"/>
                  </a:solidFill>
                  <a:latin typeface="Open Sans"/>
                  <a:ea typeface="Open Sans"/>
                  <a:cs typeface="Open Sans"/>
                  <a:sym typeface="Open Sans"/>
                </a:endParaRPr>
              </a:p>
            </p:txBody>
          </p:sp>
          <p:sp>
            <p:nvSpPr>
              <p:cNvPr id="980" name="Google Shape;980;p43"/>
              <p:cNvSpPr txBox="1"/>
              <p:nvPr/>
            </p:nvSpPr>
            <p:spPr>
              <a:xfrm>
                <a:off x="2952100" y="3793975"/>
                <a:ext cx="740100" cy="3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66666"/>
                    </a:solidFill>
                    <a:latin typeface="Economica"/>
                    <a:ea typeface="Economica"/>
                    <a:cs typeface="Economica"/>
                    <a:sym typeface="Economica"/>
                  </a:rPr>
                  <a:t>AuC = 0%</a:t>
                </a:r>
                <a:endParaRPr b="1" sz="1000">
                  <a:solidFill>
                    <a:srgbClr val="666666"/>
                  </a:solidFill>
                  <a:latin typeface="Economica"/>
                  <a:ea typeface="Economica"/>
                  <a:cs typeface="Economica"/>
                  <a:sym typeface="Economica"/>
                </a:endParaRPr>
              </a:p>
            </p:txBody>
          </p:sp>
          <p:sp>
            <p:nvSpPr>
              <p:cNvPr id="981" name="Google Shape;981;p43"/>
              <p:cNvSpPr txBox="1"/>
              <p:nvPr/>
            </p:nvSpPr>
            <p:spPr>
              <a:xfrm rot="-5400000">
                <a:off x="1635700" y="3505524"/>
                <a:ext cx="1127100" cy="34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666666"/>
                    </a:solidFill>
                    <a:latin typeface="Oswald"/>
                    <a:ea typeface="Oswald"/>
                    <a:cs typeface="Oswald"/>
                    <a:sym typeface="Oswald"/>
                  </a:rPr>
                  <a:t>TPR (Sensitivity)</a:t>
                </a:r>
                <a:endParaRPr sz="900">
                  <a:solidFill>
                    <a:srgbClr val="666666"/>
                  </a:solidFill>
                  <a:latin typeface="Oswald"/>
                  <a:ea typeface="Oswald"/>
                  <a:cs typeface="Oswald"/>
                  <a:sym typeface="Oswald"/>
                </a:endParaRPr>
              </a:p>
            </p:txBody>
          </p:sp>
        </p:grpSp>
        <p:sp>
          <p:nvSpPr>
            <p:cNvPr id="982" name="Google Shape;982;p43"/>
            <p:cNvSpPr txBox="1"/>
            <p:nvPr/>
          </p:nvSpPr>
          <p:spPr>
            <a:xfrm>
              <a:off x="2540450" y="4335425"/>
              <a:ext cx="1161900" cy="3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666666"/>
                  </a:solidFill>
                  <a:latin typeface="Oswald"/>
                  <a:ea typeface="Oswald"/>
                  <a:cs typeface="Oswald"/>
                  <a:sym typeface="Oswald"/>
                </a:rPr>
                <a:t>FPR (1 - Specificity)</a:t>
              </a:r>
              <a:endParaRPr sz="900">
                <a:solidFill>
                  <a:srgbClr val="666666"/>
                </a:solidFill>
                <a:latin typeface="Oswald"/>
                <a:ea typeface="Oswald"/>
                <a:cs typeface="Oswald"/>
                <a:sym typeface="Oswald"/>
              </a:endParaRPr>
            </a:p>
          </p:txBody>
        </p:sp>
      </p:grpSp>
      <p:grpSp>
        <p:nvGrpSpPr>
          <p:cNvPr id="983" name="Google Shape;983;p43"/>
          <p:cNvGrpSpPr/>
          <p:nvPr/>
        </p:nvGrpSpPr>
        <p:grpSpPr>
          <a:xfrm>
            <a:off x="668262" y="2564048"/>
            <a:ext cx="7785732" cy="564339"/>
            <a:chOff x="672050" y="2730475"/>
            <a:chExt cx="8297700" cy="619200"/>
          </a:xfrm>
        </p:grpSpPr>
        <p:sp>
          <p:nvSpPr>
            <p:cNvPr id="984" name="Google Shape;984;p43"/>
            <p:cNvSpPr/>
            <p:nvPr/>
          </p:nvSpPr>
          <p:spPr>
            <a:xfrm>
              <a:off x="672050" y="2730475"/>
              <a:ext cx="8297700" cy="619200"/>
            </a:xfrm>
            <a:prstGeom prst="rightArrow">
              <a:avLst>
                <a:gd fmla="val 50000" name="adj1"/>
                <a:gd fmla="val 50000" name="adj2"/>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3"/>
            <p:cNvSpPr txBox="1"/>
            <p:nvPr/>
          </p:nvSpPr>
          <p:spPr>
            <a:xfrm>
              <a:off x="895350" y="2854710"/>
              <a:ext cx="1468800" cy="40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6AA84F"/>
                  </a:solidFill>
                  <a:latin typeface="Economica"/>
                  <a:ea typeface="Economica"/>
                  <a:cs typeface="Economica"/>
                  <a:sym typeface="Economica"/>
                </a:rPr>
                <a:t>Excellent</a:t>
              </a:r>
              <a:endParaRPr b="1" sz="1200">
                <a:solidFill>
                  <a:srgbClr val="6AA84F"/>
                </a:solidFill>
                <a:latin typeface="Economica"/>
                <a:ea typeface="Economica"/>
                <a:cs typeface="Economica"/>
                <a:sym typeface="Economica"/>
              </a:endParaRPr>
            </a:p>
          </p:txBody>
        </p:sp>
        <p:sp>
          <p:nvSpPr>
            <p:cNvPr id="986" name="Google Shape;986;p43"/>
            <p:cNvSpPr txBox="1"/>
            <p:nvPr/>
          </p:nvSpPr>
          <p:spPr>
            <a:xfrm>
              <a:off x="3006225" y="2855435"/>
              <a:ext cx="1468800" cy="40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FF9900"/>
                  </a:solidFill>
                  <a:latin typeface="Economica"/>
                  <a:ea typeface="Economica"/>
                  <a:cs typeface="Economica"/>
                  <a:sym typeface="Economica"/>
                </a:rPr>
                <a:t>Good</a:t>
              </a:r>
              <a:endParaRPr b="1" sz="1200">
                <a:solidFill>
                  <a:srgbClr val="FF9900"/>
                </a:solidFill>
                <a:latin typeface="Economica"/>
                <a:ea typeface="Economica"/>
                <a:cs typeface="Economica"/>
                <a:sym typeface="Economica"/>
              </a:endParaRPr>
            </a:p>
          </p:txBody>
        </p:sp>
        <p:sp>
          <p:nvSpPr>
            <p:cNvPr id="987" name="Google Shape;987;p43"/>
            <p:cNvSpPr txBox="1"/>
            <p:nvPr/>
          </p:nvSpPr>
          <p:spPr>
            <a:xfrm>
              <a:off x="5026475" y="2855432"/>
              <a:ext cx="1468800" cy="40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FF0000"/>
                  </a:solidFill>
                  <a:latin typeface="Economica"/>
                  <a:ea typeface="Economica"/>
                  <a:cs typeface="Economica"/>
                  <a:sym typeface="Economica"/>
                </a:rPr>
                <a:t>No Separability</a:t>
              </a:r>
              <a:endParaRPr b="1" sz="1200">
                <a:solidFill>
                  <a:srgbClr val="FF0000"/>
                </a:solidFill>
                <a:latin typeface="Economica"/>
                <a:ea typeface="Economica"/>
                <a:cs typeface="Economica"/>
                <a:sym typeface="Economica"/>
              </a:endParaRPr>
            </a:p>
          </p:txBody>
        </p:sp>
        <p:sp>
          <p:nvSpPr>
            <p:cNvPr id="988" name="Google Shape;988;p43"/>
            <p:cNvSpPr txBox="1"/>
            <p:nvPr/>
          </p:nvSpPr>
          <p:spPr>
            <a:xfrm>
              <a:off x="7046725" y="2855432"/>
              <a:ext cx="1468800" cy="40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FF0000"/>
                  </a:solidFill>
                  <a:latin typeface="Economica"/>
                  <a:ea typeface="Economica"/>
                  <a:cs typeface="Economica"/>
                  <a:sym typeface="Economica"/>
                </a:rPr>
                <a:t>Problematic</a:t>
              </a:r>
              <a:endParaRPr b="1" sz="1200">
                <a:solidFill>
                  <a:srgbClr val="FF0000"/>
                </a:solidFill>
                <a:latin typeface="Economica"/>
                <a:ea typeface="Economica"/>
                <a:cs typeface="Economica"/>
                <a:sym typeface="Economica"/>
              </a:endParaRPr>
            </a:p>
          </p:txBody>
        </p:sp>
      </p:grpSp>
      <p:grpSp>
        <p:nvGrpSpPr>
          <p:cNvPr id="989" name="Google Shape;989;p43"/>
          <p:cNvGrpSpPr/>
          <p:nvPr/>
        </p:nvGrpSpPr>
        <p:grpSpPr>
          <a:xfrm>
            <a:off x="610529" y="853543"/>
            <a:ext cx="1590164" cy="1753477"/>
            <a:chOff x="610521" y="861088"/>
            <a:chExt cx="1694729" cy="1923938"/>
          </a:xfrm>
        </p:grpSpPr>
        <p:sp>
          <p:nvSpPr>
            <p:cNvPr id="990" name="Google Shape;990;p43"/>
            <p:cNvSpPr/>
            <p:nvPr/>
          </p:nvSpPr>
          <p:spPr>
            <a:xfrm>
              <a:off x="887480" y="1082586"/>
              <a:ext cx="1394100" cy="1411200"/>
            </a:xfrm>
            <a:prstGeom prst="rect">
              <a:avLst/>
            </a:prstGeom>
            <a:solidFill>
              <a:srgbClr val="E2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1" name="Google Shape;991;p43"/>
            <p:cNvCxnSpPr/>
            <p:nvPr/>
          </p:nvCxnSpPr>
          <p:spPr>
            <a:xfrm>
              <a:off x="896409" y="1102310"/>
              <a:ext cx="8700" cy="1381500"/>
            </a:xfrm>
            <a:prstGeom prst="straightConnector1">
              <a:avLst/>
            </a:prstGeom>
            <a:noFill/>
            <a:ln cap="flat" cmpd="sng" w="19050">
              <a:solidFill>
                <a:srgbClr val="3D85C6"/>
              </a:solidFill>
              <a:prstDash val="solid"/>
              <a:round/>
              <a:headEnd len="med" w="med" type="none"/>
              <a:tailEnd len="med" w="med" type="none"/>
            </a:ln>
          </p:spPr>
        </p:cxnSp>
        <p:cxnSp>
          <p:nvCxnSpPr>
            <p:cNvPr id="992" name="Google Shape;992;p43"/>
            <p:cNvCxnSpPr/>
            <p:nvPr/>
          </p:nvCxnSpPr>
          <p:spPr>
            <a:xfrm rot="10800000">
              <a:off x="914149" y="2483986"/>
              <a:ext cx="1358400" cy="0"/>
            </a:xfrm>
            <a:prstGeom prst="straightConnector1">
              <a:avLst/>
            </a:prstGeom>
            <a:noFill/>
            <a:ln cap="flat" cmpd="sng" w="19050">
              <a:solidFill>
                <a:srgbClr val="3D85C6"/>
              </a:solidFill>
              <a:prstDash val="solid"/>
              <a:round/>
              <a:headEnd len="med" w="med" type="none"/>
              <a:tailEnd len="med" w="med" type="none"/>
            </a:ln>
          </p:spPr>
        </p:cxnSp>
        <p:cxnSp>
          <p:nvCxnSpPr>
            <p:cNvPr id="993" name="Google Shape;993;p43"/>
            <p:cNvCxnSpPr/>
            <p:nvPr/>
          </p:nvCxnSpPr>
          <p:spPr>
            <a:xfrm>
              <a:off x="914159" y="1097379"/>
              <a:ext cx="8700" cy="1381500"/>
            </a:xfrm>
            <a:prstGeom prst="straightConnector1">
              <a:avLst/>
            </a:prstGeom>
            <a:noFill/>
            <a:ln cap="flat" cmpd="sng" w="28575">
              <a:solidFill>
                <a:srgbClr val="6AA84F"/>
              </a:solidFill>
              <a:prstDash val="solid"/>
              <a:round/>
              <a:headEnd len="med" w="med" type="none"/>
              <a:tailEnd len="med" w="med" type="none"/>
            </a:ln>
          </p:spPr>
        </p:cxnSp>
        <p:cxnSp>
          <p:nvCxnSpPr>
            <p:cNvPr id="994" name="Google Shape;994;p43"/>
            <p:cNvCxnSpPr/>
            <p:nvPr/>
          </p:nvCxnSpPr>
          <p:spPr>
            <a:xfrm flipH="1">
              <a:off x="941290" y="1131919"/>
              <a:ext cx="1313400" cy="1352100"/>
            </a:xfrm>
            <a:prstGeom prst="straightConnector1">
              <a:avLst/>
            </a:prstGeom>
            <a:noFill/>
            <a:ln cap="flat" cmpd="sng" w="19050">
              <a:solidFill>
                <a:srgbClr val="6FA8DC"/>
              </a:solidFill>
              <a:prstDash val="dash"/>
              <a:round/>
              <a:headEnd len="med" w="med" type="none"/>
              <a:tailEnd len="med" w="med" type="none"/>
            </a:ln>
          </p:spPr>
        </p:cxnSp>
        <p:sp>
          <p:nvSpPr>
            <p:cNvPr id="995" name="Google Shape;995;p43"/>
            <p:cNvSpPr txBox="1"/>
            <p:nvPr/>
          </p:nvSpPr>
          <p:spPr>
            <a:xfrm>
              <a:off x="1012249" y="1247250"/>
              <a:ext cx="808200" cy="3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66666"/>
                  </a:solidFill>
                  <a:latin typeface="Economica"/>
                  <a:ea typeface="Economica"/>
                  <a:cs typeface="Economica"/>
                  <a:sym typeface="Economica"/>
                </a:rPr>
                <a:t>AuC = 100%</a:t>
              </a:r>
              <a:endParaRPr b="1" sz="1000">
                <a:solidFill>
                  <a:srgbClr val="666666"/>
                </a:solidFill>
                <a:latin typeface="Economica"/>
                <a:ea typeface="Economica"/>
                <a:cs typeface="Economica"/>
                <a:sym typeface="Economica"/>
              </a:endParaRPr>
            </a:p>
          </p:txBody>
        </p:sp>
        <p:sp>
          <p:nvSpPr>
            <p:cNvPr id="996" name="Google Shape;996;p43"/>
            <p:cNvSpPr txBox="1"/>
            <p:nvPr/>
          </p:nvSpPr>
          <p:spPr>
            <a:xfrm>
              <a:off x="1092649" y="1865625"/>
              <a:ext cx="889800" cy="3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3D85C6"/>
                  </a:solidFill>
                  <a:latin typeface="Economica"/>
                  <a:ea typeface="Economica"/>
                  <a:cs typeface="Economica"/>
                  <a:sym typeface="Economica"/>
                </a:rPr>
                <a:t>“Chance” line</a:t>
              </a:r>
              <a:endParaRPr b="1" sz="1000">
                <a:solidFill>
                  <a:srgbClr val="3D85C6"/>
                </a:solidFill>
                <a:latin typeface="Economica"/>
                <a:ea typeface="Economica"/>
                <a:cs typeface="Economica"/>
                <a:sym typeface="Economica"/>
              </a:endParaRPr>
            </a:p>
          </p:txBody>
        </p:sp>
        <p:sp>
          <p:nvSpPr>
            <p:cNvPr id="997" name="Google Shape;997;p43"/>
            <p:cNvSpPr txBox="1"/>
            <p:nvPr/>
          </p:nvSpPr>
          <p:spPr>
            <a:xfrm rot="-5400000">
              <a:off x="219171" y="1615988"/>
              <a:ext cx="1127100" cy="34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666666"/>
                  </a:solidFill>
                  <a:latin typeface="Oswald"/>
                  <a:ea typeface="Oswald"/>
                  <a:cs typeface="Oswald"/>
                  <a:sym typeface="Oswald"/>
                </a:rPr>
                <a:t>TPR (Sensitivity)</a:t>
              </a:r>
              <a:endParaRPr sz="900">
                <a:solidFill>
                  <a:srgbClr val="666666"/>
                </a:solidFill>
                <a:latin typeface="Oswald"/>
                <a:ea typeface="Oswald"/>
                <a:cs typeface="Oswald"/>
                <a:sym typeface="Oswald"/>
              </a:endParaRPr>
            </a:p>
          </p:txBody>
        </p:sp>
        <p:sp>
          <p:nvSpPr>
            <p:cNvPr id="998" name="Google Shape;998;p43"/>
            <p:cNvSpPr txBox="1"/>
            <p:nvPr/>
          </p:nvSpPr>
          <p:spPr>
            <a:xfrm>
              <a:off x="1092650" y="2430425"/>
              <a:ext cx="1161900" cy="3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666666"/>
                  </a:solidFill>
                  <a:latin typeface="Oswald"/>
                  <a:ea typeface="Oswald"/>
                  <a:cs typeface="Oswald"/>
                  <a:sym typeface="Oswald"/>
                </a:rPr>
                <a:t>FPR (1 - Specificity)</a:t>
              </a:r>
              <a:endParaRPr sz="900">
                <a:solidFill>
                  <a:srgbClr val="666666"/>
                </a:solidFill>
                <a:latin typeface="Oswald"/>
                <a:ea typeface="Oswald"/>
                <a:cs typeface="Oswald"/>
                <a:sym typeface="Oswald"/>
              </a:endParaRPr>
            </a:p>
          </p:txBody>
        </p:sp>
        <p:cxnSp>
          <p:nvCxnSpPr>
            <p:cNvPr id="999" name="Google Shape;999;p43"/>
            <p:cNvCxnSpPr/>
            <p:nvPr/>
          </p:nvCxnSpPr>
          <p:spPr>
            <a:xfrm rot="10800000">
              <a:off x="890750" y="1082675"/>
              <a:ext cx="1414500" cy="9600"/>
            </a:xfrm>
            <a:prstGeom prst="straightConnector1">
              <a:avLst/>
            </a:prstGeom>
            <a:noFill/>
            <a:ln cap="flat" cmpd="sng" w="28575">
              <a:solidFill>
                <a:srgbClr val="6AA84F"/>
              </a:solidFill>
              <a:prstDash val="solid"/>
              <a:round/>
              <a:headEnd len="med" w="med" type="none"/>
              <a:tailEnd len="med" w="med" type="none"/>
            </a:ln>
          </p:spPr>
        </p:cxnSp>
        <p:sp>
          <p:nvSpPr>
            <p:cNvPr id="1000" name="Google Shape;1000;p43"/>
            <p:cNvSpPr txBox="1"/>
            <p:nvPr/>
          </p:nvSpPr>
          <p:spPr>
            <a:xfrm>
              <a:off x="931900" y="861088"/>
              <a:ext cx="889800" cy="33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666666"/>
                  </a:solidFill>
                  <a:latin typeface="Open Sans"/>
                  <a:ea typeface="Open Sans"/>
                  <a:cs typeface="Open Sans"/>
                  <a:sym typeface="Open Sans"/>
                </a:rPr>
                <a:t>ROC Curve</a:t>
              </a:r>
              <a:endParaRPr b="1" sz="800">
                <a:solidFill>
                  <a:srgbClr val="666666"/>
                </a:solidFill>
                <a:latin typeface="Open Sans"/>
                <a:ea typeface="Open Sans"/>
                <a:cs typeface="Open Sans"/>
                <a:sym typeface="Open Sans"/>
              </a:endParaRPr>
            </a:p>
          </p:txBody>
        </p:sp>
      </p:grpSp>
      <p:grpSp>
        <p:nvGrpSpPr>
          <p:cNvPr id="1001" name="Google Shape;1001;p43"/>
          <p:cNvGrpSpPr/>
          <p:nvPr/>
        </p:nvGrpSpPr>
        <p:grpSpPr>
          <a:xfrm>
            <a:off x="880079" y="3134913"/>
            <a:ext cx="1447207" cy="1096995"/>
            <a:chOff x="1050200" y="3135625"/>
            <a:chExt cx="1367224" cy="1203638"/>
          </a:xfrm>
        </p:grpSpPr>
        <p:sp>
          <p:nvSpPr>
            <p:cNvPr id="1002" name="Google Shape;1002;p43"/>
            <p:cNvSpPr/>
            <p:nvPr/>
          </p:nvSpPr>
          <p:spPr>
            <a:xfrm>
              <a:off x="1172575" y="3194575"/>
              <a:ext cx="523865" cy="1144688"/>
            </a:xfrm>
            <a:custGeom>
              <a:rect b="b" l="l" r="r" t="t"/>
              <a:pathLst>
                <a:path extrusionOk="0" h="31250" w="24003">
                  <a:moveTo>
                    <a:pt x="0" y="31250"/>
                  </a:moveTo>
                  <a:cubicBezTo>
                    <a:pt x="2096" y="26043"/>
                    <a:pt x="8573" y="72"/>
                    <a:pt x="12573" y="8"/>
                  </a:cubicBezTo>
                  <a:cubicBezTo>
                    <a:pt x="16574" y="-55"/>
                    <a:pt x="22098" y="25726"/>
                    <a:pt x="24003" y="30869"/>
                  </a:cubicBezTo>
                </a:path>
              </a:pathLst>
            </a:custGeom>
            <a:noFill/>
            <a:ln cap="flat" cmpd="sng" w="28575">
              <a:solidFill>
                <a:srgbClr val="FF0000"/>
              </a:solidFill>
              <a:prstDash val="solid"/>
              <a:round/>
              <a:headEnd len="med" w="med" type="none"/>
              <a:tailEnd len="med" w="med" type="none"/>
            </a:ln>
          </p:spPr>
        </p:sp>
        <p:sp>
          <p:nvSpPr>
            <p:cNvPr id="1003" name="Google Shape;1003;p43"/>
            <p:cNvSpPr/>
            <p:nvPr/>
          </p:nvSpPr>
          <p:spPr>
            <a:xfrm>
              <a:off x="1705975" y="3194575"/>
              <a:ext cx="523865" cy="1144688"/>
            </a:xfrm>
            <a:custGeom>
              <a:rect b="b" l="l" r="r" t="t"/>
              <a:pathLst>
                <a:path extrusionOk="0" h="31250" w="24003">
                  <a:moveTo>
                    <a:pt x="0" y="31250"/>
                  </a:moveTo>
                  <a:cubicBezTo>
                    <a:pt x="2096" y="26043"/>
                    <a:pt x="8573" y="72"/>
                    <a:pt x="12573" y="8"/>
                  </a:cubicBezTo>
                  <a:cubicBezTo>
                    <a:pt x="16574" y="-55"/>
                    <a:pt x="22098" y="25726"/>
                    <a:pt x="24003" y="30869"/>
                  </a:cubicBezTo>
                </a:path>
              </a:pathLst>
            </a:custGeom>
            <a:noFill/>
            <a:ln cap="flat" cmpd="sng" w="28575">
              <a:solidFill>
                <a:srgbClr val="6AA84F"/>
              </a:solidFill>
              <a:prstDash val="solid"/>
              <a:round/>
              <a:headEnd len="med" w="med" type="none"/>
              <a:tailEnd len="med" w="med" type="none"/>
            </a:ln>
          </p:spPr>
        </p:sp>
        <p:cxnSp>
          <p:nvCxnSpPr>
            <p:cNvPr id="1004" name="Google Shape;1004;p43"/>
            <p:cNvCxnSpPr/>
            <p:nvPr/>
          </p:nvCxnSpPr>
          <p:spPr>
            <a:xfrm flipH="1">
              <a:off x="1050200" y="3135625"/>
              <a:ext cx="14700" cy="1203600"/>
            </a:xfrm>
            <a:prstGeom prst="straightConnector1">
              <a:avLst/>
            </a:prstGeom>
            <a:noFill/>
            <a:ln cap="flat" cmpd="sng" w="19050">
              <a:solidFill>
                <a:srgbClr val="3D85C6"/>
              </a:solidFill>
              <a:prstDash val="solid"/>
              <a:round/>
              <a:headEnd len="med" w="med" type="none"/>
              <a:tailEnd len="med" w="med" type="none"/>
            </a:ln>
          </p:spPr>
        </p:cxnSp>
        <p:cxnSp>
          <p:nvCxnSpPr>
            <p:cNvPr id="1005" name="Google Shape;1005;p43"/>
            <p:cNvCxnSpPr/>
            <p:nvPr/>
          </p:nvCxnSpPr>
          <p:spPr>
            <a:xfrm rot="10800000">
              <a:off x="1059024" y="4339250"/>
              <a:ext cx="1358400" cy="0"/>
            </a:xfrm>
            <a:prstGeom prst="straightConnector1">
              <a:avLst/>
            </a:prstGeom>
            <a:noFill/>
            <a:ln cap="flat" cmpd="sng" w="19050">
              <a:solidFill>
                <a:srgbClr val="3D85C6"/>
              </a:solidFill>
              <a:prstDash val="solid"/>
              <a:round/>
              <a:headEnd len="med" w="med" type="none"/>
              <a:tailEnd len="med" w="med" type="none"/>
            </a:ln>
          </p:spPr>
        </p:cxnSp>
        <p:sp>
          <p:nvSpPr>
            <p:cNvPr id="1006" name="Google Shape;1006;p43"/>
            <p:cNvSpPr txBox="1"/>
            <p:nvPr/>
          </p:nvSpPr>
          <p:spPr>
            <a:xfrm>
              <a:off x="1135675" y="3891425"/>
              <a:ext cx="598500" cy="354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rgbClr val="FF0000"/>
                  </a:solidFill>
                  <a:latin typeface="Economica"/>
                  <a:ea typeface="Economica"/>
                  <a:cs typeface="Economica"/>
                  <a:sym typeface="Economica"/>
                </a:rPr>
                <a:t>TN</a:t>
              </a:r>
              <a:endParaRPr sz="900">
                <a:solidFill>
                  <a:srgbClr val="FF0000"/>
                </a:solidFill>
                <a:latin typeface="Economica"/>
                <a:ea typeface="Economica"/>
                <a:cs typeface="Economica"/>
                <a:sym typeface="Economica"/>
              </a:endParaRPr>
            </a:p>
          </p:txBody>
        </p:sp>
        <p:sp>
          <p:nvSpPr>
            <p:cNvPr id="1007" name="Google Shape;1007;p43"/>
            <p:cNvSpPr txBox="1"/>
            <p:nvPr/>
          </p:nvSpPr>
          <p:spPr>
            <a:xfrm>
              <a:off x="1668650" y="3891413"/>
              <a:ext cx="598500" cy="354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rgbClr val="38761D"/>
                  </a:solidFill>
                  <a:latin typeface="Economica"/>
                  <a:ea typeface="Economica"/>
                  <a:cs typeface="Economica"/>
                  <a:sym typeface="Economica"/>
                </a:rPr>
                <a:t>TP</a:t>
              </a:r>
              <a:endParaRPr sz="900">
                <a:solidFill>
                  <a:srgbClr val="38761D"/>
                </a:solidFill>
                <a:latin typeface="Economica"/>
                <a:ea typeface="Economica"/>
                <a:cs typeface="Economica"/>
                <a:sym typeface="Economica"/>
              </a:endParaRPr>
            </a:p>
          </p:txBody>
        </p:sp>
      </p:grpSp>
      <p:grpSp>
        <p:nvGrpSpPr>
          <p:cNvPr id="1008" name="Google Shape;1008;p43"/>
          <p:cNvGrpSpPr/>
          <p:nvPr/>
        </p:nvGrpSpPr>
        <p:grpSpPr>
          <a:xfrm>
            <a:off x="2866047" y="3135150"/>
            <a:ext cx="1590130" cy="1098720"/>
            <a:chOff x="2953548" y="3135160"/>
            <a:chExt cx="1282880" cy="1098720"/>
          </a:xfrm>
        </p:grpSpPr>
        <p:sp>
          <p:nvSpPr>
            <p:cNvPr id="1009" name="Google Shape;1009;p43"/>
            <p:cNvSpPr/>
            <p:nvPr/>
          </p:nvSpPr>
          <p:spPr>
            <a:xfrm>
              <a:off x="3139876" y="3189153"/>
              <a:ext cx="635450" cy="1043075"/>
            </a:xfrm>
            <a:custGeom>
              <a:rect b="b" l="l" r="r" t="t"/>
              <a:pathLst>
                <a:path extrusionOk="0" h="41723" w="25418">
                  <a:moveTo>
                    <a:pt x="0" y="41723"/>
                  </a:moveTo>
                  <a:cubicBezTo>
                    <a:pt x="2036" y="34769"/>
                    <a:pt x="7978" y="116"/>
                    <a:pt x="12214" y="0"/>
                  </a:cubicBezTo>
                  <a:cubicBezTo>
                    <a:pt x="16450" y="-116"/>
                    <a:pt x="23217" y="34189"/>
                    <a:pt x="25418" y="41027"/>
                  </a:cubicBezTo>
                </a:path>
              </a:pathLst>
            </a:custGeom>
            <a:noFill/>
            <a:ln cap="flat" cmpd="sng" w="28575">
              <a:solidFill>
                <a:srgbClr val="FF0000"/>
              </a:solidFill>
              <a:prstDash val="solid"/>
              <a:round/>
              <a:headEnd len="med" w="med" type="none"/>
              <a:tailEnd len="med" w="med" type="none"/>
            </a:ln>
          </p:spPr>
        </p:sp>
        <p:sp>
          <p:nvSpPr>
            <p:cNvPr id="1010" name="Google Shape;1010;p43"/>
            <p:cNvSpPr/>
            <p:nvPr/>
          </p:nvSpPr>
          <p:spPr>
            <a:xfrm>
              <a:off x="3410287" y="3189155"/>
              <a:ext cx="651675" cy="1044725"/>
            </a:xfrm>
            <a:custGeom>
              <a:rect b="b" l="l" r="r" t="t"/>
              <a:pathLst>
                <a:path extrusionOk="0" h="41789" w="26067">
                  <a:moveTo>
                    <a:pt x="0" y="41789"/>
                  </a:moveTo>
                  <a:cubicBezTo>
                    <a:pt x="2494" y="34824"/>
                    <a:pt x="10619" y="96"/>
                    <a:pt x="14963" y="0"/>
                  </a:cubicBezTo>
                  <a:cubicBezTo>
                    <a:pt x="19308" y="-96"/>
                    <a:pt x="24216" y="34346"/>
                    <a:pt x="26067" y="41215"/>
                  </a:cubicBezTo>
                </a:path>
              </a:pathLst>
            </a:custGeom>
            <a:noFill/>
            <a:ln cap="flat" cmpd="sng" w="28575">
              <a:solidFill>
                <a:srgbClr val="6AA84F"/>
              </a:solidFill>
              <a:prstDash val="solid"/>
              <a:round/>
              <a:headEnd len="med" w="med" type="none"/>
              <a:tailEnd len="med" w="med" type="none"/>
            </a:ln>
          </p:spPr>
        </p:sp>
        <p:cxnSp>
          <p:nvCxnSpPr>
            <p:cNvPr id="1011" name="Google Shape;1011;p43"/>
            <p:cNvCxnSpPr/>
            <p:nvPr/>
          </p:nvCxnSpPr>
          <p:spPr>
            <a:xfrm flipH="1">
              <a:off x="2953548" y="3135160"/>
              <a:ext cx="13800" cy="1097100"/>
            </a:xfrm>
            <a:prstGeom prst="straightConnector1">
              <a:avLst/>
            </a:prstGeom>
            <a:noFill/>
            <a:ln cap="flat" cmpd="sng" w="19050">
              <a:solidFill>
                <a:srgbClr val="3D85C6"/>
              </a:solidFill>
              <a:prstDash val="solid"/>
              <a:round/>
              <a:headEnd len="med" w="med" type="none"/>
              <a:tailEnd len="med" w="med" type="none"/>
            </a:ln>
          </p:spPr>
        </p:cxnSp>
        <p:cxnSp>
          <p:nvCxnSpPr>
            <p:cNvPr id="1012" name="Google Shape;1012;p43"/>
            <p:cNvCxnSpPr/>
            <p:nvPr/>
          </p:nvCxnSpPr>
          <p:spPr>
            <a:xfrm rot="10800000">
              <a:off x="2961728" y="4232236"/>
              <a:ext cx="1274700" cy="0"/>
            </a:xfrm>
            <a:prstGeom prst="straightConnector1">
              <a:avLst/>
            </a:prstGeom>
            <a:noFill/>
            <a:ln cap="flat" cmpd="sng" w="19050">
              <a:solidFill>
                <a:srgbClr val="3D85C6"/>
              </a:solidFill>
              <a:prstDash val="solid"/>
              <a:round/>
              <a:headEnd len="med" w="med" type="none"/>
              <a:tailEnd len="med" w="med" type="none"/>
            </a:ln>
          </p:spPr>
        </p:cxnSp>
      </p:grpSp>
      <p:sp>
        <p:nvSpPr>
          <p:cNvPr id="1013" name="Google Shape;1013;p43"/>
          <p:cNvSpPr/>
          <p:nvPr/>
        </p:nvSpPr>
        <p:spPr>
          <a:xfrm>
            <a:off x="5213346" y="3188892"/>
            <a:ext cx="491521" cy="1043359"/>
          </a:xfrm>
          <a:custGeom>
            <a:rect b="b" l="l" r="r" t="t"/>
            <a:pathLst>
              <a:path extrusionOk="0" h="31250" w="24003">
                <a:moveTo>
                  <a:pt x="0" y="31250"/>
                </a:moveTo>
                <a:cubicBezTo>
                  <a:pt x="2096" y="26043"/>
                  <a:pt x="8573" y="72"/>
                  <a:pt x="12573" y="8"/>
                </a:cubicBezTo>
                <a:cubicBezTo>
                  <a:pt x="16574" y="-55"/>
                  <a:pt x="22098" y="25726"/>
                  <a:pt x="24003" y="30869"/>
                </a:cubicBezTo>
              </a:path>
            </a:pathLst>
          </a:custGeom>
          <a:noFill/>
          <a:ln cap="flat" cmpd="sng" w="28575">
            <a:solidFill>
              <a:srgbClr val="FF0000"/>
            </a:solidFill>
            <a:prstDash val="solid"/>
            <a:round/>
            <a:headEnd len="med" w="med" type="none"/>
            <a:tailEnd len="med" w="med" type="none"/>
          </a:ln>
        </p:spPr>
      </p:sp>
      <p:sp>
        <p:nvSpPr>
          <p:cNvPr id="1014" name="Google Shape;1014;p43"/>
          <p:cNvSpPr/>
          <p:nvPr/>
        </p:nvSpPr>
        <p:spPr>
          <a:xfrm>
            <a:off x="5227650" y="3190870"/>
            <a:ext cx="477200" cy="1043000"/>
          </a:xfrm>
          <a:custGeom>
            <a:rect b="b" l="l" r="r" t="t"/>
            <a:pathLst>
              <a:path extrusionOk="0" h="41720" w="19088">
                <a:moveTo>
                  <a:pt x="0" y="41720"/>
                </a:moveTo>
                <a:cubicBezTo>
                  <a:pt x="1778" y="34767"/>
                  <a:pt x="7487" y="96"/>
                  <a:pt x="10668" y="0"/>
                </a:cubicBezTo>
                <a:cubicBezTo>
                  <a:pt x="13849" y="-96"/>
                  <a:pt x="17685" y="34288"/>
                  <a:pt x="19088" y="41146"/>
                </a:cubicBezTo>
              </a:path>
            </a:pathLst>
          </a:custGeom>
          <a:noFill/>
          <a:ln cap="flat" cmpd="sng" w="28575">
            <a:solidFill>
              <a:srgbClr val="6AA84F"/>
            </a:solidFill>
            <a:prstDash val="solid"/>
            <a:round/>
            <a:headEnd len="med" w="med" type="none"/>
            <a:tailEnd len="med" w="med" type="none"/>
          </a:ln>
        </p:spPr>
      </p:sp>
      <p:cxnSp>
        <p:nvCxnSpPr>
          <p:cNvPr id="1015" name="Google Shape;1015;p43"/>
          <p:cNvCxnSpPr/>
          <p:nvPr/>
        </p:nvCxnSpPr>
        <p:spPr>
          <a:xfrm flipH="1">
            <a:off x="4884017" y="3135160"/>
            <a:ext cx="13800" cy="1097100"/>
          </a:xfrm>
          <a:prstGeom prst="straightConnector1">
            <a:avLst/>
          </a:prstGeom>
          <a:noFill/>
          <a:ln cap="flat" cmpd="sng" w="19050">
            <a:solidFill>
              <a:srgbClr val="3D85C6"/>
            </a:solidFill>
            <a:prstDash val="solid"/>
            <a:round/>
            <a:headEnd len="med" w="med" type="none"/>
            <a:tailEnd len="med" w="med" type="none"/>
          </a:ln>
        </p:spPr>
      </p:cxnSp>
      <p:cxnSp>
        <p:nvCxnSpPr>
          <p:cNvPr id="1016" name="Google Shape;1016;p43"/>
          <p:cNvCxnSpPr/>
          <p:nvPr/>
        </p:nvCxnSpPr>
        <p:spPr>
          <a:xfrm rot="10800000">
            <a:off x="4892198" y="4232236"/>
            <a:ext cx="1274700" cy="0"/>
          </a:xfrm>
          <a:prstGeom prst="straightConnector1">
            <a:avLst/>
          </a:prstGeom>
          <a:noFill/>
          <a:ln cap="flat" cmpd="sng" w="19050">
            <a:solidFill>
              <a:srgbClr val="3D85C6"/>
            </a:solidFill>
            <a:prstDash val="solid"/>
            <a:round/>
            <a:headEnd len="med" w="med" type="none"/>
            <a:tailEnd len="med" w="med" type="none"/>
          </a:ln>
        </p:spPr>
      </p:cxnSp>
      <p:cxnSp>
        <p:nvCxnSpPr>
          <p:cNvPr id="1017" name="Google Shape;1017;p43"/>
          <p:cNvCxnSpPr/>
          <p:nvPr/>
        </p:nvCxnSpPr>
        <p:spPr>
          <a:xfrm flipH="1">
            <a:off x="6819188" y="3135160"/>
            <a:ext cx="13800" cy="1097100"/>
          </a:xfrm>
          <a:prstGeom prst="straightConnector1">
            <a:avLst/>
          </a:prstGeom>
          <a:noFill/>
          <a:ln cap="flat" cmpd="sng" w="19050">
            <a:solidFill>
              <a:srgbClr val="3D85C6"/>
            </a:solidFill>
            <a:prstDash val="solid"/>
            <a:round/>
            <a:headEnd len="med" w="med" type="none"/>
            <a:tailEnd len="med" w="med" type="none"/>
          </a:ln>
        </p:spPr>
      </p:cxnSp>
      <p:cxnSp>
        <p:nvCxnSpPr>
          <p:cNvPr id="1018" name="Google Shape;1018;p43"/>
          <p:cNvCxnSpPr/>
          <p:nvPr/>
        </p:nvCxnSpPr>
        <p:spPr>
          <a:xfrm rot="10800000">
            <a:off x="6827368" y="4232236"/>
            <a:ext cx="1274700" cy="0"/>
          </a:xfrm>
          <a:prstGeom prst="straightConnector1">
            <a:avLst/>
          </a:prstGeom>
          <a:noFill/>
          <a:ln cap="flat" cmpd="sng" w="19050">
            <a:solidFill>
              <a:srgbClr val="3D85C6"/>
            </a:solidFill>
            <a:prstDash val="solid"/>
            <a:round/>
            <a:headEnd len="med" w="med" type="none"/>
            <a:tailEnd len="med" w="med" type="none"/>
          </a:ln>
        </p:spPr>
      </p:cxnSp>
      <p:sp>
        <p:nvSpPr>
          <p:cNvPr id="1019" name="Google Shape;1019;p43"/>
          <p:cNvSpPr txBox="1"/>
          <p:nvPr/>
        </p:nvSpPr>
        <p:spPr>
          <a:xfrm>
            <a:off x="7256891" y="3832736"/>
            <a:ext cx="561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FF0000"/>
                </a:solidFill>
                <a:latin typeface="Economica"/>
                <a:ea typeface="Economica"/>
                <a:cs typeface="Economica"/>
                <a:sym typeface="Economica"/>
              </a:rPr>
              <a:t>Error!</a:t>
            </a:r>
            <a:endParaRPr b="1" sz="1000">
              <a:solidFill>
                <a:srgbClr val="FF0000"/>
              </a:solidFill>
              <a:latin typeface="Economica"/>
              <a:ea typeface="Economica"/>
              <a:cs typeface="Economica"/>
              <a:sym typeface="Economica"/>
            </a:endParaRPr>
          </a:p>
        </p:txBody>
      </p:sp>
      <p:sp>
        <p:nvSpPr>
          <p:cNvPr id="1020" name="Google Shape;1020;p43"/>
          <p:cNvSpPr txBox="1"/>
          <p:nvPr/>
        </p:nvSpPr>
        <p:spPr>
          <a:xfrm>
            <a:off x="7409084" y="3737225"/>
            <a:ext cx="561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38761D"/>
                </a:solidFill>
                <a:latin typeface="Economica"/>
                <a:ea typeface="Economica"/>
                <a:cs typeface="Economica"/>
                <a:sym typeface="Economica"/>
              </a:rPr>
              <a:t>Error!</a:t>
            </a:r>
            <a:endParaRPr b="1" sz="1000">
              <a:solidFill>
                <a:srgbClr val="38761D"/>
              </a:solidFill>
              <a:latin typeface="Economica"/>
              <a:ea typeface="Economica"/>
              <a:cs typeface="Economica"/>
              <a:sym typeface="Economica"/>
            </a:endParaRPr>
          </a:p>
        </p:txBody>
      </p:sp>
      <p:cxnSp>
        <p:nvCxnSpPr>
          <p:cNvPr id="1021" name="Google Shape;1021;p43"/>
          <p:cNvCxnSpPr>
            <a:endCxn id="1022" idx="0"/>
          </p:cNvCxnSpPr>
          <p:nvPr/>
        </p:nvCxnSpPr>
        <p:spPr>
          <a:xfrm flipH="1">
            <a:off x="1569850" y="3178175"/>
            <a:ext cx="21000" cy="1057200"/>
          </a:xfrm>
          <a:prstGeom prst="straightConnector1">
            <a:avLst/>
          </a:prstGeom>
          <a:noFill/>
          <a:ln cap="flat" cmpd="sng" w="9525">
            <a:solidFill>
              <a:srgbClr val="434343"/>
            </a:solidFill>
            <a:prstDash val="solid"/>
            <a:round/>
            <a:headEnd len="med" w="med" type="none"/>
            <a:tailEnd len="med" w="med" type="none"/>
          </a:ln>
        </p:spPr>
      </p:cxnSp>
      <p:sp>
        <p:nvSpPr>
          <p:cNvPr id="1022" name="Google Shape;1022;p43"/>
          <p:cNvSpPr txBox="1"/>
          <p:nvPr/>
        </p:nvSpPr>
        <p:spPr>
          <a:xfrm>
            <a:off x="1289050" y="4235375"/>
            <a:ext cx="561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434343"/>
                </a:solidFill>
                <a:latin typeface="Economica"/>
                <a:ea typeface="Economica"/>
                <a:cs typeface="Economica"/>
                <a:sym typeface="Economica"/>
              </a:rPr>
              <a:t>0.5</a:t>
            </a:r>
            <a:endParaRPr b="1" sz="900">
              <a:solidFill>
                <a:srgbClr val="434343"/>
              </a:solidFill>
              <a:latin typeface="Economica"/>
              <a:ea typeface="Economica"/>
              <a:cs typeface="Economica"/>
              <a:sym typeface="Economica"/>
            </a:endParaRPr>
          </a:p>
          <a:p>
            <a:pPr indent="0" lvl="0" marL="0" rtl="0" algn="ctr">
              <a:spcBef>
                <a:spcPts val="0"/>
              </a:spcBef>
              <a:spcAft>
                <a:spcPts val="0"/>
              </a:spcAft>
              <a:buNone/>
            </a:pPr>
            <a:r>
              <a:rPr b="1" lang="en" sz="900">
                <a:solidFill>
                  <a:srgbClr val="434343"/>
                </a:solidFill>
                <a:latin typeface="Economica"/>
                <a:ea typeface="Economica"/>
                <a:cs typeface="Economica"/>
                <a:sym typeface="Economica"/>
              </a:rPr>
              <a:t>threshold</a:t>
            </a:r>
            <a:endParaRPr b="1" sz="900">
              <a:solidFill>
                <a:srgbClr val="434343"/>
              </a:solidFill>
              <a:latin typeface="Economica"/>
              <a:ea typeface="Economica"/>
              <a:cs typeface="Economica"/>
              <a:sym typeface="Economica"/>
            </a:endParaRPr>
          </a:p>
        </p:txBody>
      </p:sp>
      <p:cxnSp>
        <p:nvCxnSpPr>
          <p:cNvPr id="1023" name="Google Shape;1023;p43"/>
          <p:cNvCxnSpPr>
            <a:endCxn id="1024" idx="0"/>
          </p:cNvCxnSpPr>
          <p:nvPr/>
        </p:nvCxnSpPr>
        <p:spPr>
          <a:xfrm flipH="1">
            <a:off x="3661113" y="3178175"/>
            <a:ext cx="21000" cy="1057200"/>
          </a:xfrm>
          <a:prstGeom prst="straightConnector1">
            <a:avLst/>
          </a:prstGeom>
          <a:noFill/>
          <a:ln cap="flat" cmpd="sng" w="9525">
            <a:solidFill>
              <a:srgbClr val="434343"/>
            </a:solidFill>
            <a:prstDash val="solid"/>
            <a:round/>
            <a:headEnd len="med" w="med" type="none"/>
            <a:tailEnd len="med" w="med" type="none"/>
          </a:ln>
        </p:spPr>
      </p:cxnSp>
      <p:sp>
        <p:nvSpPr>
          <p:cNvPr id="1024" name="Google Shape;1024;p43"/>
          <p:cNvSpPr txBox="1"/>
          <p:nvPr/>
        </p:nvSpPr>
        <p:spPr>
          <a:xfrm>
            <a:off x="3380313" y="4235375"/>
            <a:ext cx="561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434343"/>
                </a:solidFill>
                <a:latin typeface="Economica"/>
                <a:ea typeface="Economica"/>
                <a:cs typeface="Economica"/>
                <a:sym typeface="Economica"/>
              </a:rPr>
              <a:t>0.5</a:t>
            </a:r>
            <a:endParaRPr b="1" sz="900">
              <a:solidFill>
                <a:srgbClr val="434343"/>
              </a:solidFill>
              <a:latin typeface="Economica"/>
              <a:ea typeface="Economica"/>
              <a:cs typeface="Economica"/>
              <a:sym typeface="Economica"/>
            </a:endParaRPr>
          </a:p>
          <a:p>
            <a:pPr indent="0" lvl="0" marL="0" rtl="0" algn="ctr">
              <a:spcBef>
                <a:spcPts val="0"/>
              </a:spcBef>
              <a:spcAft>
                <a:spcPts val="0"/>
              </a:spcAft>
              <a:buNone/>
            </a:pPr>
            <a:r>
              <a:rPr b="1" lang="en" sz="900">
                <a:solidFill>
                  <a:srgbClr val="434343"/>
                </a:solidFill>
                <a:latin typeface="Economica"/>
                <a:ea typeface="Economica"/>
                <a:cs typeface="Economica"/>
                <a:sym typeface="Economica"/>
              </a:rPr>
              <a:t>threshold</a:t>
            </a:r>
            <a:endParaRPr b="1" sz="900">
              <a:solidFill>
                <a:srgbClr val="434343"/>
              </a:solidFill>
              <a:latin typeface="Economica"/>
              <a:ea typeface="Economica"/>
              <a:cs typeface="Economica"/>
              <a:sym typeface="Economica"/>
            </a:endParaRPr>
          </a:p>
        </p:txBody>
      </p:sp>
      <p:grpSp>
        <p:nvGrpSpPr>
          <p:cNvPr id="1025" name="Google Shape;1025;p43"/>
          <p:cNvGrpSpPr/>
          <p:nvPr/>
        </p:nvGrpSpPr>
        <p:grpSpPr>
          <a:xfrm>
            <a:off x="3108929" y="3600338"/>
            <a:ext cx="1197666" cy="323194"/>
            <a:chOff x="1135675" y="3891413"/>
            <a:chExt cx="1131475" cy="354613"/>
          </a:xfrm>
        </p:grpSpPr>
        <p:sp>
          <p:nvSpPr>
            <p:cNvPr id="1026" name="Google Shape;1026;p43"/>
            <p:cNvSpPr txBox="1"/>
            <p:nvPr/>
          </p:nvSpPr>
          <p:spPr>
            <a:xfrm>
              <a:off x="1135675" y="3891425"/>
              <a:ext cx="598500" cy="354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rgbClr val="FF0000"/>
                  </a:solidFill>
                  <a:latin typeface="Economica"/>
                  <a:ea typeface="Economica"/>
                  <a:cs typeface="Economica"/>
                  <a:sym typeface="Economica"/>
                </a:rPr>
                <a:t>TN</a:t>
              </a:r>
              <a:endParaRPr sz="900">
                <a:solidFill>
                  <a:srgbClr val="FF0000"/>
                </a:solidFill>
                <a:latin typeface="Economica"/>
                <a:ea typeface="Economica"/>
                <a:cs typeface="Economica"/>
                <a:sym typeface="Economica"/>
              </a:endParaRPr>
            </a:p>
          </p:txBody>
        </p:sp>
        <p:sp>
          <p:nvSpPr>
            <p:cNvPr id="1027" name="Google Shape;1027;p43"/>
            <p:cNvSpPr txBox="1"/>
            <p:nvPr/>
          </p:nvSpPr>
          <p:spPr>
            <a:xfrm>
              <a:off x="1668650" y="3891413"/>
              <a:ext cx="598500" cy="354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rgbClr val="38761D"/>
                  </a:solidFill>
                  <a:latin typeface="Economica"/>
                  <a:ea typeface="Economica"/>
                  <a:cs typeface="Economica"/>
                  <a:sym typeface="Economica"/>
                </a:rPr>
                <a:t>TP</a:t>
              </a:r>
              <a:endParaRPr sz="900">
                <a:solidFill>
                  <a:srgbClr val="38761D"/>
                </a:solidFill>
                <a:latin typeface="Economica"/>
                <a:ea typeface="Economica"/>
                <a:cs typeface="Economica"/>
                <a:sym typeface="Economica"/>
              </a:endParaRPr>
            </a:p>
          </p:txBody>
        </p:sp>
      </p:grpSp>
      <p:sp>
        <p:nvSpPr>
          <p:cNvPr id="1028" name="Google Shape;1028;p43"/>
          <p:cNvSpPr txBox="1"/>
          <p:nvPr/>
        </p:nvSpPr>
        <p:spPr>
          <a:xfrm>
            <a:off x="3380323" y="3934450"/>
            <a:ext cx="384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rgbClr val="FF0000"/>
                </a:solidFill>
                <a:latin typeface="Economica"/>
                <a:ea typeface="Economica"/>
                <a:cs typeface="Economica"/>
                <a:sym typeface="Economica"/>
              </a:rPr>
              <a:t>F</a:t>
            </a:r>
            <a:r>
              <a:rPr lang="en" sz="900">
                <a:solidFill>
                  <a:srgbClr val="FF0000"/>
                </a:solidFill>
                <a:latin typeface="Economica"/>
                <a:ea typeface="Economica"/>
                <a:cs typeface="Economica"/>
                <a:sym typeface="Economica"/>
              </a:rPr>
              <a:t>N</a:t>
            </a:r>
            <a:endParaRPr sz="900">
              <a:solidFill>
                <a:srgbClr val="FF0000"/>
              </a:solidFill>
              <a:latin typeface="Economica"/>
              <a:ea typeface="Economica"/>
              <a:cs typeface="Economica"/>
              <a:sym typeface="Economica"/>
            </a:endParaRPr>
          </a:p>
        </p:txBody>
      </p:sp>
      <p:sp>
        <p:nvSpPr>
          <p:cNvPr id="1029" name="Google Shape;1029;p43"/>
          <p:cNvSpPr txBox="1"/>
          <p:nvPr/>
        </p:nvSpPr>
        <p:spPr>
          <a:xfrm>
            <a:off x="3584925" y="3934450"/>
            <a:ext cx="318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rgbClr val="38761D"/>
                </a:solidFill>
                <a:latin typeface="Economica"/>
                <a:ea typeface="Economica"/>
                <a:cs typeface="Economica"/>
                <a:sym typeface="Economica"/>
              </a:rPr>
              <a:t>F</a:t>
            </a:r>
            <a:r>
              <a:rPr lang="en" sz="900">
                <a:solidFill>
                  <a:srgbClr val="38761D"/>
                </a:solidFill>
                <a:latin typeface="Economica"/>
                <a:ea typeface="Economica"/>
                <a:cs typeface="Economica"/>
                <a:sym typeface="Economica"/>
              </a:rPr>
              <a:t>P</a:t>
            </a:r>
            <a:endParaRPr sz="900">
              <a:solidFill>
                <a:srgbClr val="38761D"/>
              </a:solidFill>
              <a:latin typeface="Economica"/>
              <a:ea typeface="Economica"/>
              <a:cs typeface="Economica"/>
              <a:sym typeface="Economica"/>
            </a:endParaRPr>
          </a:p>
        </p:txBody>
      </p:sp>
      <p:cxnSp>
        <p:nvCxnSpPr>
          <p:cNvPr id="1030" name="Google Shape;1030;p43"/>
          <p:cNvCxnSpPr>
            <a:endCxn id="1031" idx="0"/>
          </p:cNvCxnSpPr>
          <p:nvPr/>
        </p:nvCxnSpPr>
        <p:spPr>
          <a:xfrm flipH="1">
            <a:off x="5456050" y="3178175"/>
            <a:ext cx="21000" cy="1057200"/>
          </a:xfrm>
          <a:prstGeom prst="straightConnector1">
            <a:avLst/>
          </a:prstGeom>
          <a:noFill/>
          <a:ln cap="flat" cmpd="sng" w="9525">
            <a:solidFill>
              <a:srgbClr val="434343"/>
            </a:solidFill>
            <a:prstDash val="solid"/>
            <a:round/>
            <a:headEnd len="med" w="med" type="none"/>
            <a:tailEnd len="med" w="med" type="none"/>
          </a:ln>
        </p:spPr>
      </p:cxnSp>
      <p:sp>
        <p:nvSpPr>
          <p:cNvPr id="1031" name="Google Shape;1031;p43"/>
          <p:cNvSpPr txBox="1"/>
          <p:nvPr/>
        </p:nvSpPr>
        <p:spPr>
          <a:xfrm>
            <a:off x="5175250" y="4235375"/>
            <a:ext cx="561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434343"/>
                </a:solidFill>
                <a:latin typeface="Economica"/>
                <a:ea typeface="Economica"/>
                <a:cs typeface="Economica"/>
                <a:sym typeface="Economica"/>
              </a:rPr>
              <a:t>0.5</a:t>
            </a:r>
            <a:endParaRPr b="1" sz="900">
              <a:solidFill>
                <a:srgbClr val="434343"/>
              </a:solidFill>
              <a:latin typeface="Economica"/>
              <a:ea typeface="Economica"/>
              <a:cs typeface="Economica"/>
              <a:sym typeface="Economica"/>
            </a:endParaRPr>
          </a:p>
          <a:p>
            <a:pPr indent="0" lvl="0" marL="0" rtl="0" algn="ctr">
              <a:spcBef>
                <a:spcPts val="0"/>
              </a:spcBef>
              <a:spcAft>
                <a:spcPts val="0"/>
              </a:spcAft>
              <a:buNone/>
            </a:pPr>
            <a:r>
              <a:rPr b="1" lang="en" sz="900">
                <a:solidFill>
                  <a:srgbClr val="434343"/>
                </a:solidFill>
                <a:latin typeface="Economica"/>
                <a:ea typeface="Economica"/>
                <a:cs typeface="Economica"/>
                <a:sym typeface="Economica"/>
              </a:rPr>
              <a:t>threshold</a:t>
            </a:r>
            <a:endParaRPr b="1" sz="900">
              <a:solidFill>
                <a:srgbClr val="434343"/>
              </a:solidFill>
              <a:latin typeface="Economica"/>
              <a:ea typeface="Economica"/>
              <a:cs typeface="Economica"/>
              <a:sym typeface="Economic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44"/>
          <p:cNvSpPr txBox="1"/>
          <p:nvPr>
            <p:ph type="title"/>
          </p:nvPr>
        </p:nvSpPr>
        <p:spPr>
          <a:xfrm>
            <a:off x="2031675" y="2232975"/>
            <a:ext cx="6440700" cy="6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1037" name="Google Shape;1037;p44"/>
          <p:cNvSpPr txBox="1"/>
          <p:nvPr>
            <p:ph idx="2" type="title"/>
          </p:nvPr>
        </p:nvSpPr>
        <p:spPr>
          <a:xfrm>
            <a:off x="2031750" y="1861075"/>
            <a:ext cx="6440700" cy="4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Hands-On 03</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45"/>
          <p:cNvSpPr txBox="1"/>
          <p:nvPr>
            <p:ph type="title"/>
          </p:nvPr>
        </p:nvSpPr>
        <p:spPr>
          <a:xfrm>
            <a:off x="926950" y="163525"/>
            <a:ext cx="79053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Decision Tree </a:t>
            </a:r>
            <a:r>
              <a:rPr lang="en"/>
              <a:t>in MlLib</a:t>
            </a:r>
            <a:endParaRPr/>
          </a:p>
        </p:txBody>
      </p:sp>
      <p:sp>
        <p:nvSpPr>
          <p:cNvPr id="1043" name="Google Shape;1043;p45"/>
          <p:cNvSpPr txBox="1"/>
          <p:nvPr>
            <p:ph idx="1" type="body"/>
          </p:nvPr>
        </p:nvSpPr>
        <p:spPr>
          <a:xfrm>
            <a:off x="311700" y="900900"/>
            <a:ext cx="8520600" cy="141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Learn to train and test MlLib Decision Tree model</a:t>
            </a:r>
            <a:endParaRPr/>
          </a:p>
        </p:txBody>
      </p:sp>
      <p:sp>
        <p:nvSpPr>
          <p:cNvPr id="1044" name="Google Shape;1044;p45"/>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45" name="Google Shape;1045;p45"/>
          <p:cNvSpPr/>
          <p:nvPr/>
        </p:nvSpPr>
        <p:spPr>
          <a:xfrm>
            <a:off x="693850" y="2834641"/>
            <a:ext cx="743100" cy="533400"/>
          </a:xfrm>
          <a:prstGeom prst="roundRect">
            <a:avLst>
              <a:gd fmla="val 16667" name="adj"/>
            </a:avLst>
          </a:prstGeom>
          <a:solidFill>
            <a:srgbClr val="6AA84F"/>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Helvetica Neue"/>
                <a:ea typeface="Helvetica Neue"/>
                <a:cs typeface="Helvetica Neue"/>
                <a:sym typeface="Helvetica Neue"/>
              </a:rPr>
              <a:t>csv file</a:t>
            </a:r>
            <a:endParaRPr b="1" sz="900">
              <a:solidFill>
                <a:srgbClr val="FFFFFF"/>
              </a:solidFill>
              <a:latin typeface="Helvetica Neue"/>
              <a:ea typeface="Helvetica Neue"/>
              <a:cs typeface="Helvetica Neue"/>
              <a:sym typeface="Helvetica Neue"/>
            </a:endParaRPr>
          </a:p>
        </p:txBody>
      </p:sp>
      <p:sp>
        <p:nvSpPr>
          <p:cNvPr id="1046" name="Google Shape;1046;p45"/>
          <p:cNvSpPr/>
          <p:nvPr/>
        </p:nvSpPr>
        <p:spPr>
          <a:xfrm>
            <a:off x="517155" y="1881677"/>
            <a:ext cx="1096500" cy="533400"/>
          </a:xfrm>
          <a:prstGeom prst="rect">
            <a:avLst/>
          </a:prstGeom>
          <a:solidFill>
            <a:srgbClr val="CFE2F3"/>
          </a:solid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Helvetica Neue"/>
                <a:ea typeface="Helvetica Neue"/>
                <a:cs typeface="Helvetica Neue"/>
                <a:sym typeface="Helvetica Neue"/>
              </a:rPr>
              <a:t>Load into Spark DataFrame</a:t>
            </a:r>
            <a:endParaRPr b="1" sz="900">
              <a:latin typeface="Helvetica Neue"/>
              <a:ea typeface="Helvetica Neue"/>
              <a:cs typeface="Helvetica Neue"/>
              <a:sym typeface="Helvetica Neue"/>
            </a:endParaRPr>
          </a:p>
        </p:txBody>
      </p:sp>
      <p:sp>
        <p:nvSpPr>
          <p:cNvPr id="1047" name="Google Shape;1047;p45"/>
          <p:cNvSpPr/>
          <p:nvPr/>
        </p:nvSpPr>
        <p:spPr>
          <a:xfrm>
            <a:off x="2108504" y="1881677"/>
            <a:ext cx="1156800" cy="533400"/>
          </a:xfrm>
          <a:prstGeom prst="rect">
            <a:avLst/>
          </a:prstGeom>
          <a:solidFill>
            <a:srgbClr val="CFE2F3"/>
          </a:solid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Helvetica Neue"/>
                <a:ea typeface="Helvetica Neue"/>
                <a:cs typeface="Helvetica Neue"/>
                <a:sym typeface="Helvetica Neue"/>
              </a:rPr>
              <a:t>Transform into feature - target vectors</a:t>
            </a:r>
            <a:endParaRPr b="1" sz="900">
              <a:latin typeface="Helvetica Neue"/>
              <a:ea typeface="Helvetica Neue"/>
              <a:cs typeface="Helvetica Neue"/>
              <a:sym typeface="Helvetica Neue"/>
            </a:endParaRPr>
          </a:p>
        </p:txBody>
      </p:sp>
      <p:sp>
        <p:nvSpPr>
          <p:cNvPr id="1048" name="Google Shape;1048;p45"/>
          <p:cNvSpPr/>
          <p:nvPr/>
        </p:nvSpPr>
        <p:spPr>
          <a:xfrm>
            <a:off x="3760153" y="1881677"/>
            <a:ext cx="1216200" cy="533400"/>
          </a:xfrm>
          <a:prstGeom prst="rect">
            <a:avLst/>
          </a:prstGeom>
          <a:solidFill>
            <a:srgbClr val="CFE2F3"/>
          </a:solid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Helvetica Neue"/>
                <a:ea typeface="Helvetica Neue"/>
                <a:cs typeface="Helvetica Neue"/>
                <a:sym typeface="Helvetica Neue"/>
              </a:rPr>
              <a:t>Split into training-test set</a:t>
            </a:r>
            <a:endParaRPr b="1" sz="900">
              <a:latin typeface="Helvetica Neue"/>
              <a:ea typeface="Helvetica Neue"/>
              <a:cs typeface="Helvetica Neue"/>
              <a:sym typeface="Helvetica Neue"/>
            </a:endParaRPr>
          </a:p>
        </p:txBody>
      </p:sp>
      <p:cxnSp>
        <p:nvCxnSpPr>
          <p:cNvPr id="1049" name="Google Shape;1049;p45"/>
          <p:cNvCxnSpPr>
            <a:stCxn id="1045" idx="0"/>
            <a:endCxn id="1046" idx="2"/>
          </p:cNvCxnSpPr>
          <p:nvPr/>
        </p:nvCxnSpPr>
        <p:spPr>
          <a:xfrm rot="10800000">
            <a:off x="1065400" y="2414941"/>
            <a:ext cx="0" cy="419700"/>
          </a:xfrm>
          <a:prstGeom prst="straightConnector1">
            <a:avLst/>
          </a:prstGeom>
          <a:noFill/>
          <a:ln cap="flat" cmpd="sng" w="19050">
            <a:solidFill>
              <a:srgbClr val="666666"/>
            </a:solidFill>
            <a:prstDash val="solid"/>
            <a:round/>
            <a:headEnd len="med" w="med" type="none"/>
            <a:tailEnd len="med" w="med" type="stealth"/>
          </a:ln>
        </p:spPr>
      </p:cxnSp>
      <p:cxnSp>
        <p:nvCxnSpPr>
          <p:cNvPr id="1050" name="Google Shape;1050;p45"/>
          <p:cNvCxnSpPr>
            <a:stCxn id="1048" idx="3"/>
            <a:endCxn id="1051" idx="1"/>
          </p:cNvCxnSpPr>
          <p:nvPr/>
        </p:nvCxnSpPr>
        <p:spPr>
          <a:xfrm>
            <a:off x="4976353" y="2148377"/>
            <a:ext cx="494700" cy="0"/>
          </a:xfrm>
          <a:prstGeom prst="straightConnector1">
            <a:avLst/>
          </a:prstGeom>
          <a:noFill/>
          <a:ln cap="flat" cmpd="sng" w="19050">
            <a:solidFill>
              <a:srgbClr val="666666"/>
            </a:solidFill>
            <a:prstDash val="solid"/>
            <a:round/>
            <a:headEnd len="med" w="med" type="none"/>
            <a:tailEnd len="med" w="med" type="stealth"/>
          </a:ln>
        </p:spPr>
      </p:cxnSp>
      <p:cxnSp>
        <p:nvCxnSpPr>
          <p:cNvPr id="1052" name="Google Shape;1052;p45"/>
          <p:cNvCxnSpPr>
            <a:stCxn id="1046" idx="3"/>
            <a:endCxn id="1047" idx="1"/>
          </p:cNvCxnSpPr>
          <p:nvPr/>
        </p:nvCxnSpPr>
        <p:spPr>
          <a:xfrm>
            <a:off x="1613655" y="2148377"/>
            <a:ext cx="494700" cy="0"/>
          </a:xfrm>
          <a:prstGeom prst="straightConnector1">
            <a:avLst/>
          </a:prstGeom>
          <a:noFill/>
          <a:ln cap="flat" cmpd="sng" w="19050">
            <a:solidFill>
              <a:srgbClr val="666666"/>
            </a:solidFill>
            <a:prstDash val="solid"/>
            <a:round/>
            <a:headEnd len="med" w="med" type="none"/>
            <a:tailEnd len="med" w="med" type="stealth"/>
          </a:ln>
        </p:spPr>
      </p:cxnSp>
      <p:cxnSp>
        <p:nvCxnSpPr>
          <p:cNvPr id="1053" name="Google Shape;1053;p45"/>
          <p:cNvCxnSpPr>
            <a:stCxn id="1047" idx="3"/>
            <a:endCxn id="1048" idx="1"/>
          </p:cNvCxnSpPr>
          <p:nvPr/>
        </p:nvCxnSpPr>
        <p:spPr>
          <a:xfrm>
            <a:off x="3265304" y="2148377"/>
            <a:ext cx="494700" cy="0"/>
          </a:xfrm>
          <a:prstGeom prst="straightConnector1">
            <a:avLst/>
          </a:prstGeom>
          <a:noFill/>
          <a:ln cap="flat" cmpd="sng" w="19050">
            <a:solidFill>
              <a:srgbClr val="666666"/>
            </a:solidFill>
            <a:prstDash val="solid"/>
            <a:round/>
            <a:headEnd len="med" w="med" type="none"/>
            <a:tailEnd len="med" w="med" type="stealth"/>
          </a:ln>
        </p:spPr>
      </p:cxnSp>
      <p:sp>
        <p:nvSpPr>
          <p:cNvPr id="1051" name="Google Shape;1051;p45"/>
          <p:cNvSpPr/>
          <p:nvPr/>
        </p:nvSpPr>
        <p:spPr>
          <a:xfrm>
            <a:off x="5471202" y="1881677"/>
            <a:ext cx="1216200" cy="533400"/>
          </a:xfrm>
          <a:prstGeom prst="rect">
            <a:avLst/>
          </a:prstGeom>
          <a:solidFill>
            <a:srgbClr val="CFE2F3"/>
          </a:solid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Helvetica Neue"/>
                <a:ea typeface="Helvetica Neue"/>
                <a:cs typeface="Helvetica Neue"/>
                <a:sym typeface="Helvetica Neue"/>
              </a:rPr>
              <a:t>Train Model</a:t>
            </a:r>
            <a:endParaRPr b="1" sz="900">
              <a:latin typeface="Helvetica Neue"/>
              <a:ea typeface="Helvetica Neue"/>
              <a:cs typeface="Helvetica Neue"/>
              <a:sym typeface="Helvetica Neue"/>
            </a:endParaRPr>
          </a:p>
        </p:txBody>
      </p:sp>
      <p:sp>
        <p:nvSpPr>
          <p:cNvPr id="1054" name="Google Shape;1054;p45"/>
          <p:cNvSpPr/>
          <p:nvPr/>
        </p:nvSpPr>
        <p:spPr>
          <a:xfrm>
            <a:off x="7182252" y="1881677"/>
            <a:ext cx="1216200" cy="533400"/>
          </a:xfrm>
          <a:prstGeom prst="rect">
            <a:avLst/>
          </a:prstGeom>
          <a:solidFill>
            <a:srgbClr val="CFE2F3"/>
          </a:solid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Helvetica Neue"/>
                <a:ea typeface="Helvetica Neue"/>
                <a:cs typeface="Helvetica Neue"/>
                <a:sym typeface="Helvetica Neue"/>
              </a:rPr>
              <a:t>Predict with test set and evaluate model</a:t>
            </a:r>
            <a:endParaRPr b="1" sz="900">
              <a:latin typeface="Helvetica Neue"/>
              <a:ea typeface="Helvetica Neue"/>
              <a:cs typeface="Helvetica Neue"/>
              <a:sym typeface="Helvetica Neue"/>
            </a:endParaRPr>
          </a:p>
        </p:txBody>
      </p:sp>
      <p:cxnSp>
        <p:nvCxnSpPr>
          <p:cNvPr id="1055" name="Google Shape;1055;p45"/>
          <p:cNvCxnSpPr>
            <a:stCxn id="1051" idx="3"/>
            <a:endCxn id="1054" idx="1"/>
          </p:cNvCxnSpPr>
          <p:nvPr/>
        </p:nvCxnSpPr>
        <p:spPr>
          <a:xfrm>
            <a:off x="6687402" y="2148377"/>
            <a:ext cx="494700" cy="0"/>
          </a:xfrm>
          <a:prstGeom prst="straightConnector1">
            <a:avLst/>
          </a:prstGeom>
          <a:noFill/>
          <a:ln cap="flat" cmpd="sng" w="19050">
            <a:solidFill>
              <a:srgbClr val="666666"/>
            </a:solidFill>
            <a:prstDash val="solid"/>
            <a:round/>
            <a:headEnd len="med" w="med" type="none"/>
            <a:tailEnd len="med" w="med" type="stealth"/>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46"/>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061" name="Google Shape;1061;p46"/>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b="1" sz="1600"/>
          </a:p>
          <a:p>
            <a:pPr indent="0" lvl="0" marL="457200" rtl="0" algn="l">
              <a:lnSpc>
                <a:spcPct val="100000"/>
              </a:lnSpc>
              <a:spcBef>
                <a:spcPts val="0"/>
              </a:spcBef>
              <a:spcAft>
                <a:spcPts val="0"/>
              </a:spcAft>
              <a:buNone/>
            </a:pPr>
            <a:r>
              <a:rPr b="1" lang="en" sz="1600"/>
              <a:t>Next-Generation Machine Learning with Spark, </a:t>
            </a:r>
            <a:r>
              <a:rPr i="1" lang="en" sz="1400"/>
              <a:t>Butch Quinto</a:t>
            </a:r>
            <a:endParaRPr sz="1600"/>
          </a:p>
          <a:p>
            <a:pPr indent="0" lvl="0" marL="457200" rtl="0" algn="l">
              <a:lnSpc>
                <a:spcPct val="100000"/>
              </a:lnSpc>
              <a:spcBef>
                <a:spcPts val="0"/>
              </a:spcBef>
              <a:spcAft>
                <a:spcPts val="0"/>
              </a:spcAft>
              <a:buNone/>
            </a:pPr>
            <a:r>
              <a:rPr lang="en" sz="1600"/>
              <a:t>Spark MlLib Online Documentation :  </a:t>
            </a:r>
            <a:r>
              <a:rPr lang="en" sz="1400" u="sng">
                <a:solidFill>
                  <a:schemeClr val="hlink"/>
                </a:solidFill>
                <a:hlinkClick r:id="rId3"/>
              </a:rPr>
              <a:t>https://spark.apache.org/docs/latest/ml-guide.html</a:t>
            </a:r>
            <a:r>
              <a:rPr lang="en" sz="1400"/>
              <a:t> </a:t>
            </a:r>
            <a:endParaRPr sz="1400"/>
          </a:p>
          <a:p>
            <a:pPr indent="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t/>
            </a:r>
            <a:endParaRPr sz="1600"/>
          </a:p>
        </p:txBody>
      </p:sp>
      <p:sp>
        <p:nvSpPr>
          <p:cNvPr id="1062" name="Google Shape;1062;p46"/>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15"/>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Machine Learning?</a:t>
            </a:r>
            <a:endParaRPr/>
          </a:p>
        </p:txBody>
      </p:sp>
      <p:sp>
        <p:nvSpPr>
          <p:cNvPr id="559" name="Google Shape;559;p15"/>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Data abundance</a:t>
            </a:r>
            <a:endParaRPr sz="1600"/>
          </a:p>
          <a:p>
            <a:pPr indent="-330200" lvl="0" marL="457200" rtl="0" algn="l">
              <a:spcBef>
                <a:spcPts val="1000"/>
              </a:spcBef>
              <a:spcAft>
                <a:spcPts val="0"/>
              </a:spcAft>
              <a:buSzPts val="1600"/>
              <a:buChar char="■"/>
            </a:pPr>
            <a:r>
              <a:rPr lang="en" sz="1600"/>
              <a:t>Solving complex problems</a:t>
            </a:r>
            <a:endParaRPr sz="1600"/>
          </a:p>
          <a:p>
            <a:pPr indent="-330200" lvl="0" marL="457200" rtl="0" algn="l">
              <a:spcBef>
                <a:spcPts val="1000"/>
              </a:spcBef>
              <a:spcAft>
                <a:spcPts val="1000"/>
              </a:spcAft>
              <a:buSzPts val="1600"/>
              <a:buChar char="■"/>
            </a:pPr>
            <a:r>
              <a:rPr lang="en" sz="1600"/>
              <a:t>Fluctuating environments</a:t>
            </a:r>
            <a:endParaRPr sz="1600"/>
          </a:p>
        </p:txBody>
      </p:sp>
      <p:sp>
        <p:nvSpPr>
          <p:cNvPr id="560" name="Google Shape;560;p15"/>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61" name="Google Shape;561;p15"/>
          <p:cNvPicPr preferRelativeResize="0"/>
          <p:nvPr/>
        </p:nvPicPr>
        <p:blipFill>
          <a:blip r:embed="rId3">
            <a:alphaModFix/>
          </a:blip>
          <a:stretch>
            <a:fillRect/>
          </a:stretch>
        </p:blipFill>
        <p:spPr>
          <a:xfrm>
            <a:off x="4808525" y="538150"/>
            <a:ext cx="3921100" cy="2184700"/>
          </a:xfrm>
          <a:prstGeom prst="rect">
            <a:avLst/>
          </a:prstGeom>
          <a:noFill/>
          <a:ln>
            <a:noFill/>
          </a:ln>
        </p:spPr>
      </p:pic>
      <p:sp>
        <p:nvSpPr>
          <p:cNvPr id="562" name="Google Shape;562;p15"/>
          <p:cNvSpPr txBox="1"/>
          <p:nvPr/>
        </p:nvSpPr>
        <p:spPr>
          <a:xfrm>
            <a:off x="751200" y="3100675"/>
            <a:ext cx="4520700" cy="12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Open Sans"/>
                <a:ea typeface="Open Sans"/>
                <a:cs typeface="Open Sans"/>
                <a:sym typeface="Open Sans"/>
              </a:rPr>
              <a:t>“The amount of data created over the next three years will be more than the data created over the past 30 years, and the world will create more than three times the data over the next five years than it did in the previous five. “</a:t>
            </a:r>
            <a:endParaRPr i="1" sz="1200">
              <a:latin typeface="Open Sans"/>
              <a:ea typeface="Open Sans"/>
              <a:cs typeface="Open Sans"/>
              <a:sym typeface="Open Sans"/>
            </a:endParaRPr>
          </a:p>
          <a:p>
            <a:pPr indent="0" lvl="0" marL="0" rtl="0" algn="l">
              <a:spcBef>
                <a:spcPts val="1000"/>
              </a:spcBef>
              <a:spcAft>
                <a:spcPts val="0"/>
              </a:spcAft>
              <a:buNone/>
            </a:pPr>
            <a:r>
              <a:rPr lang="en" sz="1100">
                <a:latin typeface="Open Sans"/>
                <a:ea typeface="Open Sans"/>
                <a:cs typeface="Open Sans"/>
                <a:sym typeface="Open Sans"/>
              </a:rPr>
              <a:t>IDC Global DataSphere - May 2020</a:t>
            </a:r>
            <a:endParaRPr sz="11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16"/>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Pemanfaatan </a:t>
            </a:r>
            <a:r>
              <a:rPr lang="en"/>
              <a:t>Machine Learning</a:t>
            </a:r>
            <a:endParaRPr/>
          </a:p>
        </p:txBody>
      </p:sp>
      <p:sp>
        <p:nvSpPr>
          <p:cNvPr id="568" name="Google Shape;568;p16"/>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69" name="Google Shape;569;p16"/>
          <p:cNvPicPr preferRelativeResize="0"/>
          <p:nvPr/>
        </p:nvPicPr>
        <p:blipFill rotWithShape="1">
          <a:blip r:embed="rId3">
            <a:alphaModFix/>
          </a:blip>
          <a:srcRect b="2595" l="0" r="0" t="6321"/>
          <a:stretch/>
        </p:blipFill>
        <p:spPr>
          <a:xfrm>
            <a:off x="2962950" y="906525"/>
            <a:ext cx="3809524" cy="3682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17"/>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Learning Categories</a:t>
            </a:r>
            <a:endParaRPr/>
          </a:p>
        </p:txBody>
      </p:sp>
      <p:sp>
        <p:nvSpPr>
          <p:cNvPr id="575" name="Google Shape;575;p17"/>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76" name="Google Shape;576;p17"/>
          <p:cNvSpPr/>
          <p:nvPr/>
        </p:nvSpPr>
        <p:spPr>
          <a:xfrm>
            <a:off x="3784250" y="1031092"/>
            <a:ext cx="1560600" cy="619200"/>
          </a:xfrm>
          <a:prstGeom prst="rect">
            <a:avLst/>
          </a:prstGeom>
          <a:solidFill>
            <a:srgbClr val="0B5394"/>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Oswald"/>
                <a:ea typeface="Oswald"/>
                <a:cs typeface="Oswald"/>
                <a:sym typeface="Oswald"/>
              </a:rPr>
              <a:t>Machine Learning</a:t>
            </a:r>
            <a:endParaRPr sz="1600">
              <a:solidFill>
                <a:srgbClr val="FFFFFF"/>
              </a:solidFill>
              <a:latin typeface="Oswald"/>
              <a:ea typeface="Oswald"/>
              <a:cs typeface="Oswald"/>
              <a:sym typeface="Oswald"/>
            </a:endParaRPr>
          </a:p>
        </p:txBody>
      </p:sp>
      <p:sp>
        <p:nvSpPr>
          <p:cNvPr id="577" name="Google Shape;577;p17"/>
          <p:cNvSpPr/>
          <p:nvPr/>
        </p:nvSpPr>
        <p:spPr>
          <a:xfrm>
            <a:off x="947013" y="1979367"/>
            <a:ext cx="1539000" cy="504000"/>
          </a:xfrm>
          <a:prstGeom prst="rect">
            <a:avLst/>
          </a:prstGeom>
          <a:solidFill>
            <a:srgbClr val="3D85C6"/>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Oswald"/>
                <a:ea typeface="Oswald"/>
                <a:cs typeface="Oswald"/>
                <a:sym typeface="Oswald"/>
              </a:rPr>
              <a:t>Supervised Learning</a:t>
            </a:r>
            <a:endParaRPr>
              <a:solidFill>
                <a:srgbClr val="FFFFFF"/>
              </a:solidFill>
              <a:latin typeface="Oswald"/>
              <a:ea typeface="Oswald"/>
              <a:cs typeface="Oswald"/>
              <a:sym typeface="Oswald"/>
            </a:endParaRPr>
          </a:p>
        </p:txBody>
      </p:sp>
      <p:sp>
        <p:nvSpPr>
          <p:cNvPr id="578" name="Google Shape;578;p17"/>
          <p:cNvSpPr/>
          <p:nvPr/>
        </p:nvSpPr>
        <p:spPr>
          <a:xfrm>
            <a:off x="3795059" y="1965892"/>
            <a:ext cx="1539000" cy="504000"/>
          </a:xfrm>
          <a:prstGeom prst="rect">
            <a:avLst/>
          </a:prstGeom>
          <a:solidFill>
            <a:srgbClr val="3D85C6"/>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Oswald"/>
                <a:ea typeface="Oswald"/>
                <a:cs typeface="Oswald"/>
                <a:sym typeface="Oswald"/>
              </a:rPr>
              <a:t>Unsupervised Learning</a:t>
            </a:r>
            <a:endParaRPr>
              <a:solidFill>
                <a:srgbClr val="FFFFFF"/>
              </a:solidFill>
              <a:latin typeface="Oswald"/>
              <a:ea typeface="Oswald"/>
              <a:cs typeface="Oswald"/>
              <a:sym typeface="Oswald"/>
            </a:endParaRPr>
          </a:p>
        </p:txBody>
      </p:sp>
      <p:sp>
        <p:nvSpPr>
          <p:cNvPr id="579" name="Google Shape;579;p17"/>
          <p:cNvSpPr/>
          <p:nvPr/>
        </p:nvSpPr>
        <p:spPr>
          <a:xfrm>
            <a:off x="6643112" y="1965892"/>
            <a:ext cx="1539000" cy="504000"/>
          </a:xfrm>
          <a:prstGeom prst="rect">
            <a:avLst/>
          </a:prstGeom>
          <a:solidFill>
            <a:srgbClr val="3D85C6"/>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Oswald"/>
                <a:ea typeface="Oswald"/>
                <a:cs typeface="Oswald"/>
                <a:sym typeface="Oswald"/>
              </a:rPr>
              <a:t>Reinforcement Learning</a:t>
            </a:r>
            <a:endParaRPr>
              <a:solidFill>
                <a:srgbClr val="FFFFFF"/>
              </a:solidFill>
              <a:latin typeface="Oswald"/>
              <a:ea typeface="Oswald"/>
              <a:cs typeface="Oswald"/>
              <a:sym typeface="Oswald"/>
            </a:endParaRPr>
          </a:p>
        </p:txBody>
      </p:sp>
      <p:sp>
        <p:nvSpPr>
          <p:cNvPr id="580" name="Google Shape;580;p17"/>
          <p:cNvSpPr/>
          <p:nvPr/>
        </p:nvSpPr>
        <p:spPr>
          <a:xfrm>
            <a:off x="947013" y="2726717"/>
            <a:ext cx="1539000" cy="504000"/>
          </a:xfrm>
          <a:prstGeom prst="rect">
            <a:avLst/>
          </a:prstGeom>
          <a:solidFill>
            <a:srgbClr val="6FA8DC"/>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libri"/>
                <a:ea typeface="Calibri"/>
                <a:cs typeface="Calibri"/>
                <a:sym typeface="Calibri"/>
              </a:rPr>
              <a:t>Regression</a:t>
            </a:r>
            <a:endParaRPr>
              <a:solidFill>
                <a:srgbClr val="FFFFFF"/>
              </a:solidFill>
              <a:latin typeface="Calibri"/>
              <a:ea typeface="Calibri"/>
              <a:cs typeface="Calibri"/>
              <a:sym typeface="Calibri"/>
            </a:endParaRPr>
          </a:p>
        </p:txBody>
      </p:sp>
      <p:sp>
        <p:nvSpPr>
          <p:cNvPr id="581" name="Google Shape;581;p17"/>
          <p:cNvSpPr/>
          <p:nvPr/>
        </p:nvSpPr>
        <p:spPr>
          <a:xfrm>
            <a:off x="947013" y="3412517"/>
            <a:ext cx="1539000" cy="504000"/>
          </a:xfrm>
          <a:prstGeom prst="rect">
            <a:avLst/>
          </a:prstGeom>
          <a:solidFill>
            <a:srgbClr val="6FA8DC"/>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libri"/>
                <a:ea typeface="Calibri"/>
                <a:cs typeface="Calibri"/>
                <a:sym typeface="Calibri"/>
              </a:rPr>
              <a:t>Classification</a:t>
            </a:r>
            <a:endParaRPr>
              <a:solidFill>
                <a:srgbClr val="FFFFFF"/>
              </a:solidFill>
              <a:latin typeface="Calibri"/>
              <a:ea typeface="Calibri"/>
              <a:cs typeface="Calibri"/>
              <a:sym typeface="Calibri"/>
            </a:endParaRPr>
          </a:p>
        </p:txBody>
      </p:sp>
      <p:sp>
        <p:nvSpPr>
          <p:cNvPr id="582" name="Google Shape;582;p17"/>
          <p:cNvSpPr/>
          <p:nvPr/>
        </p:nvSpPr>
        <p:spPr>
          <a:xfrm>
            <a:off x="3795063" y="2695942"/>
            <a:ext cx="1539000" cy="504000"/>
          </a:xfrm>
          <a:prstGeom prst="rect">
            <a:avLst/>
          </a:prstGeom>
          <a:solidFill>
            <a:srgbClr val="6FA8DC"/>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libri"/>
                <a:ea typeface="Calibri"/>
                <a:cs typeface="Calibri"/>
                <a:sym typeface="Calibri"/>
              </a:rPr>
              <a:t>Clustering</a:t>
            </a:r>
            <a:endParaRPr>
              <a:solidFill>
                <a:srgbClr val="FFFFFF"/>
              </a:solidFill>
              <a:latin typeface="Calibri"/>
              <a:ea typeface="Calibri"/>
              <a:cs typeface="Calibri"/>
              <a:sym typeface="Calibri"/>
            </a:endParaRPr>
          </a:p>
        </p:txBody>
      </p:sp>
      <p:sp>
        <p:nvSpPr>
          <p:cNvPr id="583" name="Google Shape;583;p17"/>
          <p:cNvSpPr/>
          <p:nvPr/>
        </p:nvSpPr>
        <p:spPr>
          <a:xfrm>
            <a:off x="3795063" y="3384392"/>
            <a:ext cx="1539000" cy="504000"/>
          </a:xfrm>
          <a:prstGeom prst="rect">
            <a:avLst/>
          </a:prstGeom>
          <a:solidFill>
            <a:srgbClr val="6FA8DC"/>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libri"/>
                <a:ea typeface="Calibri"/>
                <a:cs typeface="Calibri"/>
                <a:sym typeface="Calibri"/>
              </a:rPr>
              <a:t>Dimensionality Reduction</a:t>
            </a:r>
            <a:endParaRPr>
              <a:solidFill>
                <a:srgbClr val="FFFFFF"/>
              </a:solidFill>
              <a:latin typeface="Calibri"/>
              <a:ea typeface="Calibri"/>
              <a:cs typeface="Calibri"/>
              <a:sym typeface="Calibri"/>
            </a:endParaRPr>
          </a:p>
        </p:txBody>
      </p:sp>
      <p:sp>
        <p:nvSpPr>
          <p:cNvPr id="584" name="Google Shape;584;p17"/>
          <p:cNvSpPr/>
          <p:nvPr/>
        </p:nvSpPr>
        <p:spPr>
          <a:xfrm>
            <a:off x="6657988" y="2709267"/>
            <a:ext cx="1539000" cy="504000"/>
          </a:xfrm>
          <a:prstGeom prst="rect">
            <a:avLst/>
          </a:prstGeom>
          <a:solidFill>
            <a:srgbClr val="6FA8DC"/>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libri"/>
                <a:ea typeface="Calibri"/>
                <a:cs typeface="Calibri"/>
                <a:sym typeface="Calibri"/>
              </a:rPr>
              <a:t>Dynamic Programming</a:t>
            </a:r>
            <a:endParaRPr>
              <a:solidFill>
                <a:srgbClr val="FFFFFF"/>
              </a:solidFill>
              <a:latin typeface="Calibri"/>
              <a:ea typeface="Calibri"/>
              <a:cs typeface="Calibri"/>
              <a:sym typeface="Calibri"/>
            </a:endParaRPr>
          </a:p>
        </p:txBody>
      </p:sp>
      <p:sp>
        <p:nvSpPr>
          <p:cNvPr id="585" name="Google Shape;585;p17"/>
          <p:cNvSpPr/>
          <p:nvPr/>
        </p:nvSpPr>
        <p:spPr>
          <a:xfrm>
            <a:off x="6657988" y="3397717"/>
            <a:ext cx="1539000" cy="504000"/>
          </a:xfrm>
          <a:prstGeom prst="rect">
            <a:avLst/>
          </a:prstGeom>
          <a:solidFill>
            <a:srgbClr val="6FA8DC"/>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libri"/>
                <a:ea typeface="Calibri"/>
                <a:cs typeface="Calibri"/>
                <a:sym typeface="Calibri"/>
              </a:rPr>
              <a:t>Monte Carlo Methods</a:t>
            </a:r>
            <a:endParaRPr>
              <a:solidFill>
                <a:srgbClr val="FFFFFF"/>
              </a:solidFill>
              <a:latin typeface="Calibri"/>
              <a:ea typeface="Calibri"/>
              <a:cs typeface="Calibri"/>
              <a:sym typeface="Calibri"/>
            </a:endParaRPr>
          </a:p>
        </p:txBody>
      </p:sp>
      <p:cxnSp>
        <p:nvCxnSpPr>
          <p:cNvPr id="586" name="Google Shape;586;p17"/>
          <p:cNvCxnSpPr>
            <a:stCxn id="576" idx="2"/>
            <a:endCxn id="577" idx="0"/>
          </p:cNvCxnSpPr>
          <p:nvPr/>
        </p:nvCxnSpPr>
        <p:spPr>
          <a:xfrm rot="5400000">
            <a:off x="2976050" y="390892"/>
            <a:ext cx="329100" cy="2847900"/>
          </a:xfrm>
          <a:prstGeom prst="bentConnector3">
            <a:avLst>
              <a:gd fmla="val 49996" name="adj1"/>
            </a:avLst>
          </a:prstGeom>
          <a:noFill/>
          <a:ln cap="flat" cmpd="sng" w="19050">
            <a:solidFill>
              <a:schemeClr val="dk2"/>
            </a:solidFill>
            <a:prstDash val="solid"/>
            <a:round/>
            <a:headEnd len="med" w="med" type="none"/>
            <a:tailEnd len="med" w="med" type="none"/>
          </a:ln>
        </p:spPr>
      </p:cxnSp>
      <p:cxnSp>
        <p:nvCxnSpPr>
          <p:cNvPr id="587" name="Google Shape;587;p17"/>
          <p:cNvCxnSpPr>
            <a:stCxn id="576" idx="2"/>
            <a:endCxn id="578" idx="0"/>
          </p:cNvCxnSpPr>
          <p:nvPr/>
        </p:nvCxnSpPr>
        <p:spPr>
          <a:xfrm flipH="1" rot="-5400000">
            <a:off x="4407050" y="1807792"/>
            <a:ext cx="315600" cy="600"/>
          </a:xfrm>
          <a:prstGeom prst="bentConnector3">
            <a:avLst>
              <a:gd fmla="val 50000" name="adj1"/>
            </a:avLst>
          </a:prstGeom>
          <a:noFill/>
          <a:ln cap="flat" cmpd="sng" w="19050">
            <a:solidFill>
              <a:schemeClr val="dk2"/>
            </a:solidFill>
            <a:prstDash val="solid"/>
            <a:round/>
            <a:headEnd len="med" w="med" type="none"/>
            <a:tailEnd len="med" w="med" type="none"/>
          </a:ln>
        </p:spPr>
      </p:cxnSp>
      <p:cxnSp>
        <p:nvCxnSpPr>
          <p:cNvPr id="588" name="Google Shape;588;p17"/>
          <p:cNvCxnSpPr>
            <a:stCxn id="576" idx="2"/>
            <a:endCxn id="579" idx="0"/>
          </p:cNvCxnSpPr>
          <p:nvPr/>
        </p:nvCxnSpPr>
        <p:spPr>
          <a:xfrm flipH="1" rot="-5400000">
            <a:off x="5830850" y="383992"/>
            <a:ext cx="315600" cy="2848200"/>
          </a:xfrm>
          <a:prstGeom prst="bentConnector3">
            <a:avLst>
              <a:gd fmla="val 50000"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18"/>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Learning Pipeline</a:t>
            </a:r>
            <a:endParaRPr/>
          </a:p>
        </p:txBody>
      </p:sp>
      <p:sp>
        <p:nvSpPr>
          <p:cNvPr id="594" name="Google Shape;594;p18"/>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95" name="Google Shape;595;p18"/>
          <p:cNvSpPr/>
          <p:nvPr/>
        </p:nvSpPr>
        <p:spPr>
          <a:xfrm>
            <a:off x="2876550" y="2000250"/>
            <a:ext cx="4543500" cy="1547400"/>
          </a:xfrm>
          <a:prstGeom prst="rect">
            <a:avLst/>
          </a:prstGeom>
          <a:solidFill>
            <a:srgbClr val="FFFBFB"/>
          </a:solidFill>
          <a:ln cap="flat" cmpd="sng" w="19050">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8"/>
          <p:cNvSpPr/>
          <p:nvPr/>
        </p:nvSpPr>
        <p:spPr>
          <a:xfrm>
            <a:off x="1168950" y="1009650"/>
            <a:ext cx="1065900" cy="570900"/>
          </a:xfrm>
          <a:prstGeom prst="roundRect">
            <a:avLst>
              <a:gd fmla="val 16667" name="adj"/>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latin typeface="Oswald"/>
                <a:ea typeface="Oswald"/>
                <a:cs typeface="Oswald"/>
                <a:sym typeface="Oswald"/>
              </a:rPr>
              <a:t>Business Understanding</a:t>
            </a:r>
            <a:endParaRPr sz="1200">
              <a:solidFill>
                <a:srgbClr val="073763"/>
              </a:solidFill>
              <a:latin typeface="Oswald"/>
              <a:ea typeface="Oswald"/>
              <a:cs typeface="Oswald"/>
              <a:sym typeface="Oswald"/>
            </a:endParaRPr>
          </a:p>
        </p:txBody>
      </p:sp>
      <p:sp>
        <p:nvSpPr>
          <p:cNvPr id="597" name="Google Shape;597;p18"/>
          <p:cNvSpPr txBox="1"/>
          <p:nvPr/>
        </p:nvSpPr>
        <p:spPr>
          <a:xfrm>
            <a:off x="1149900" y="1577000"/>
            <a:ext cx="1662600" cy="4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434343"/>
                </a:solidFill>
                <a:latin typeface="Ubuntu"/>
                <a:ea typeface="Ubuntu"/>
                <a:cs typeface="Ubuntu"/>
                <a:sym typeface="Ubuntu"/>
              </a:rPr>
              <a:t>Understand business needs </a:t>
            </a:r>
            <a:endParaRPr sz="900">
              <a:solidFill>
                <a:srgbClr val="434343"/>
              </a:solidFill>
              <a:latin typeface="Ubuntu"/>
              <a:ea typeface="Ubuntu"/>
              <a:cs typeface="Ubuntu"/>
              <a:sym typeface="Ubuntu"/>
            </a:endParaRPr>
          </a:p>
          <a:p>
            <a:pPr indent="0" lvl="0" marL="0" rtl="0" algn="l">
              <a:spcBef>
                <a:spcPts val="0"/>
              </a:spcBef>
              <a:spcAft>
                <a:spcPts val="0"/>
              </a:spcAft>
              <a:buNone/>
            </a:pPr>
            <a:r>
              <a:rPr lang="en" sz="900">
                <a:solidFill>
                  <a:srgbClr val="434343"/>
                </a:solidFill>
                <a:latin typeface="Ubuntu"/>
                <a:ea typeface="Ubuntu"/>
                <a:cs typeface="Ubuntu"/>
                <a:sym typeface="Ubuntu"/>
              </a:rPr>
              <a:t>Select business questions to answer.</a:t>
            </a:r>
            <a:endParaRPr sz="900">
              <a:solidFill>
                <a:srgbClr val="434343"/>
              </a:solidFill>
              <a:latin typeface="Ubuntu"/>
              <a:ea typeface="Ubuntu"/>
              <a:cs typeface="Ubuntu"/>
              <a:sym typeface="Ubuntu"/>
            </a:endParaRPr>
          </a:p>
        </p:txBody>
      </p:sp>
      <p:sp>
        <p:nvSpPr>
          <p:cNvPr id="598" name="Google Shape;598;p18"/>
          <p:cNvSpPr/>
          <p:nvPr/>
        </p:nvSpPr>
        <p:spPr>
          <a:xfrm>
            <a:off x="2888856" y="1009650"/>
            <a:ext cx="1065900" cy="570900"/>
          </a:xfrm>
          <a:prstGeom prst="roundRect">
            <a:avLst>
              <a:gd fmla="val 16667" name="adj"/>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latin typeface="Oswald"/>
                <a:ea typeface="Oswald"/>
                <a:cs typeface="Oswald"/>
                <a:sym typeface="Oswald"/>
              </a:rPr>
              <a:t>Data Understanding</a:t>
            </a:r>
            <a:endParaRPr sz="1200">
              <a:solidFill>
                <a:srgbClr val="073763"/>
              </a:solidFill>
              <a:latin typeface="Oswald"/>
              <a:ea typeface="Oswald"/>
              <a:cs typeface="Oswald"/>
              <a:sym typeface="Oswald"/>
            </a:endParaRPr>
          </a:p>
        </p:txBody>
      </p:sp>
      <p:sp>
        <p:nvSpPr>
          <p:cNvPr id="599" name="Google Shape;599;p18"/>
          <p:cNvSpPr txBox="1"/>
          <p:nvPr/>
        </p:nvSpPr>
        <p:spPr>
          <a:xfrm>
            <a:off x="2888850" y="1552650"/>
            <a:ext cx="13668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434343"/>
                </a:solidFill>
                <a:latin typeface="Ubuntu"/>
                <a:ea typeface="Ubuntu"/>
                <a:cs typeface="Ubuntu"/>
                <a:sym typeface="Ubuntu"/>
              </a:rPr>
              <a:t>Data profiling, Initial insights discovery</a:t>
            </a:r>
            <a:endParaRPr sz="900">
              <a:solidFill>
                <a:srgbClr val="434343"/>
              </a:solidFill>
              <a:latin typeface="Ubuntu"/>
              <a:ea typeface="Ubuntu"/>
              <a:cs typeface="Ubuntu"/>
              <a:sym typeface="Ubuntu"/>
            </a:endParaRPr>
          </a:p>
        </p:txBody>
      </p:sp>
      <p:sp>
        <p:nvSpPr>
          <p:cNvPr id="600" name="Google Shape;600;p18"/>
          <p:cNvSpPr/>
          <p:nvPr/>
        </p:nvSpPr>
        <p:spPr>
          <a:xfrm>
            <a:off x="3041256" y="2390035"/>
            <a:ext cx="1065900" cy="570900"/>
          </a:xfrm>
          <a:prstGeom prst="roundRect">
            <a:avLst>
              <a:gd fmla="val 16667" name="adj"/>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latin typeface="Oswald"/>
                <a:ea typeface="Oswald"/>
                <a:cs typeface="Oswald"/>
                <a:sym typeface="Oswald"/>
              </a:rPr>
              <a:t>Data Preparation</a:t>
            </a:r>
            <a:endParaRPr sz="1200">
              <a:solidFill>
                <a:srgbClr val="073763"/>
              </a:solidFill>
              <a:latin typeface="Oswald"/>
              <a:ea typeface="Oswald"/>
              <a:cs typeface="Oswald"/>
              <a:sym typeface="Oswald"/>
            </a:endParaRPr>
          </a:p>
        </p:txBody>
      </p:sp>
      <p:pic>
        <p:nvPicPr>
          <p:cNvPr id="601" name="Google Shape;601;p18"/>
          <p:cNvPicPr preferRelativeResize="0"/>
          <p:nvPr/>
        </p:nvPicPr>
        <p:blipFill rotWithShape="1">
          <a:blip r:embed="rId3">
            <a:alphaModFix/>
          </a:blip>
          <a:srcRect b="0" l="17539" r="0" t="10378"/>
          <a:stretch/>
        </p:blipFill>
        <p:spPr>
          <a:xfrm>
            <a:off x="3908850" y="2680750"/>
            <a:ext cx="570900" cy="447600"/>
          </a:xfrm>
          <a:prstGeom prst="rect">
            <a:avLst/>
          </a:prstGeom>
          <a:noFill/>
          <a:ln>
            <a:noFill/>
          </a:ln>
        </p:spPr>
      </p:pic>
      <p:sp>
        <p:nvSpPr>
          <p:cNvPr id="602" name="Google Shape;602;p18"/>
          <p:cNvSpPr/>
          <p:nvPr/>
        </p:nvSpPr>
        <p:spPr>
          <a:xfrm>
            <a:off x="4501254" y="2372987"/>
            <a:ext cx="1065900" cy="570900"/>
          </a:xfrm>
          <a:prstGeom prst="roundRect">
            <a:avLst>
              <a:gd fmla="val 16667" name="adj"/>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latin typeface="Oswald"/>
                <a:ea typeface="Oswald"/>
                <a:cs typeface="Oswald"/>
                <a:sym typeface="Oswald"/>
              </a:rPr>
              <a:t>Modeling</a:t>
            </a:r>
            <a:endParaRPr sz="1200">
              <a:solidFill>
                <a:srgbClr val="073763"/>
              </a:solidFill>
              <a:latin typeface="Oswald"/>
              <a:ea typeface="Oswald"/>
              <a:cs typeface="Oswald"/>
              <a:sym typeface="Oswald"/>
            </a:endParaRPr>
          </a:p>
        </p:txBody>
      </p:sp>
      <p:sp>
        <p:nvSpPr>
          <p:cNvPr id="603" name="Google Shape;603;p18"/>
          <p:cNvSpPr txBox="1"/>
          <p:nvPr/>
        </p:nvSpPr>
        <p:spPr>
          <a:xfrm>
            <a:off x="2965050" y="3011800"/>
            <a:ext cx="15525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434343"/>
                </a:solidFill>
                <a:latin typeface="Ubuntu"/>
                <a:ea typeface="Ubuntu"/>
                <a:cs typeface="Ubuntu"/>
                <a:sym typeface="Ubuntu"/>
              </a:rPr>
              <a:t>Data Cleansing</a:t>
            </a:r>
            <a:endParaRPr sz="900">
              <a:solidFill>
                <a:srgbClr val="434343"/>
              </a:solidFill>
              <a:latin typeface="Ubuntu"/>
              <a:ea typeface="Ubuntu"/>
              <a:cs typeface="Ubuntu"/>
              <a:sym typeface="Ubuntu"/>
            </a:endParaRPr>
          </a:p>
          <a:p>
            <a:pPr indent="0" lvl="0" marL="0" rtl="0" algn="l">
              <a:spcBef>
                <a:spcPts val="0"/>
              </a:spcBef>
              <a:spcAft>
                <a:spcPts val="0"/>
              </a:spcAft>
              <a:buNone/>
            </a:pPr>
            <a:r>
              <a:rPr lang="en" sz="900">
                <a:solidFill>
                  <a:srgbClr val="434343"/>
                </a:solidFill>
                <a:latin typeface="Ubuntu"/>
                <a:ea typeface="Ubuntu"/>
                <a:cs typeface="Ubuntu"/>
                <a:sym typeface="Ubuntu"/>
              </a:rPr>
              <a:t>Feature Engineering</a:t>
            </a:r>
            <a:endParaRPr sz="900">
              <a:solidFill>
                <a:srgbClr val="434343"/>
              </a:solidFill>
              <a:latin typeface="Ubuntu"/>
              <a:ea typeface="Ubuntu"/>
              <a:cs typeface="Ubuntu"/>
              <a:sym typeface="Ubuntu"/>
            </a:endParaRPr>
          </a:p>
        </p:txBody>
      </p:sp>
      <p:sp>
        <p:nvSpPr>
          <p:cNvPr id="604" name="Google Shape;604;p18"/>
          <p:cNvSpPr txBox="1"/>
          <p:nvPr/>
        </p:nvSpPr>
        <p:spPr>
          <a:xfrm>
            <a:off x="4462650" y="3011800"/>
            <a:ext cx="15525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434343"/>
                </a:solidFill>
                <a:latin typeface="Ubuntu"/>
                <a:ea typeface="Ubuntu"/>
                <a:cs typeface="Ubuntu"/>
                <a:sym typeface="Ubuntu"/>
              </a:rPr>
              <a:t>Model Training</a:t>
            </a:r>
            <a:endParaRPr sz="900">
              <a:solidFill>
                <a:srgbClr val="434343"/>
              </a:solidFill>
              <a:latin typeface="Ubuntu"/>
              <a:ea typeface="Ubuntu"/>
              <a:cs typeface="Ubuntu"/>
              <a:sym typeface="Ubuntu"/>
            </a:endParaRPr>
          </a:p>
          <a:p>
            <a:pPr indent="0" lvl="0" marL="0" rtl="0" algn="l">
              <a:spcBef>
                <a:spcPts val="0"/>
              </a:spcBef>
              <a:spcAft>
                <a:spcPts val="0"/>
              </a:spcAft>
              <a:buNone/>
            </a:pPr>
            <a:r>
              <a:rPr lang="en" sz="900">
                <a:solidFill>
                  <a:srgbClr val="434343"/>
                </a:solidFill>
                <a:latin typeface="Ubuntu"/>
                <a:ea typeface="Ubuntu"/>
                <a:cs typeface="Ubuntu"/>
                <a:sym typeface="Ubuntu"/>
              </a:rPr>
              <a:t>Model Selection</a:t>
            </a:r>
            <a:endParaRPr sz="900">
              <a:solidFill>
                <a:srgbClr val="434343"/>
              </a:solidFill>
              <a:latin typeface="Ubuntu"/>
              <a:ea typeface="Ubuntu"/>
              <a:cs typeface="Ubuntu"/>
              <a:sym typeface="Ubuntu"/>
            </a:endParaRPr>
          </a:p>
          <a:p>
            <a:pPr indent="0" lvl="0" marL="0" rtl="0" algn="l">
              <a:spcBef>
                <a:spcPts val="0"/>
              </a:spcBef>
              <a:spcAft>
                <a:spcPts val="0"/>
              </a:spcAft>
              <a:buNone/>
            </a:pPr>
            <a:r>
              <a:rPr lang="en" sz="900">
                <a:solidFill>
                  <a:srgbClr val="434343"/>
                </a:solidFill>
                <a:latin typeface="Ubuntu"/>
                <a:ea typeface="Ubuntu"/>
                <a:cs typeface="Ubuntu"/>
                <a:sym typeface="Ubuntu"/>
              </a:rPr>
              <a:t>Hyperparameter Tuning</a:t>
            </a:r>
            <a:endParaRPr sz="900">
              <a:solidFill>
                <a:srgbClr val="434343"/>
              </a:solidFill>
              <a:latin typeface="Ubuntu"/>
              <a:ea typeface="Ubuntu"/>
              <a:cs typeface="Ubuntu"/>
              <a:sym typeface="Ubuntu"/>
            </a:endParaRPr>
          </a:p>
        </p:txBody>
      </p:sp>
      <p:sp>
        <p:nvSpPr>
          <p:cNvPr id="605" name="Google Shape;605;p18"/>
          <p:cNvSpPr/>
          <p:nvPr/>
        </p:nvSpPr>
        <p:spPr>
          <a:xfrm>
            <a:off x="6015138" y="2372987"/>
            <a:ext cx="1065900" cy="570900"/>
          </a:xfrm>
          <a:prstGeom prst="roundRect">
            <a:avLst>
              <a:gd fmla="val 16667" name="adj"/>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latin typeface="Oswald"/>
                <a:ea typeface="Oswald"/>
                <a:cs typeface="Oswald"/>
                <a:sym typeface="Oswald"/>
              </a:rPr>
              <a:t>Model Evaluation</a:t>
            </a:r>
            <a:endParaRPr sz="1200">
              <a:solidFill>
                <a:srgbClr val="073763"/>
              </a:solidFill>
              <a:latin typeface="Oswald"/>
              <a:ea typeface="Oswald"/>
              <a:cs typeface="Oswald"/>
              <a:sym typeface="Oswald"/>
            </a:endParaRPr>
          </a:p>
        </p:txBody>
      </p:sp>
      <p:sp>
        <p:nvSpPr>
          <p:cNvPr id="606" name="Google Shape;606;p18"/>
          <p:cNvSpPr txBox="1"/>
          <p:nvPr/>
        </p:nvSpPr>
        <p:spPr>
          <a:xfrm>
            <a:off x="6015150" y="3011800"/>
            <a:ext cx="13668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434343"/>
                </a:solidFill>
                <a:latin typeface="Ubuntu"/>
                <a:ea typeface="Ubuntu"/>
                <a:cs typeface="Ubuntu"/>
                <a:sym typeface="Ubuntu"/>
              </a:rPr>
              <a:t>Model testing and validation</a:t>
            </a:r>
            <a:endParaRPr sz="900">
              <a:solidFill>
                <a:srgbClr val="434343"/>
              </a:solidFill>
              <a:latin typeface="Ubuntu"/>
              <a:ea typeface="Ubuntu"/>
              <a:cs typeface="Ubuntu"/>
              <a:sym typeface="Ubuntu"/>
            </a:endParaRPr>
          </a:p>
        </p:txBody>
      </p:sp>
      <p:sp>
        <p:nvSpPr>
          <p:cNvPr id="607" name="Google Shape;607;p18"/>
          <p:cNvSpPr/>
          <p:nvPr/>
        </p:nvSpPr>
        <p:spPr>
          <a:xfrm>
            <a:off x="6077937" y="3689906"/>
            <a:ext cx="1065900" cy="570900"/>
          </a:xfrm>
          <a:prstGeom prst="roundRect">
            <a:avLst>
              <a:gd fmla="val 16667" name="adj"/>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73763"/>
                </a:solidFill>
                <a:latin typeface="Oswald"/>
                <a:ea typeface="Oswald"/>
                <a:cs typeface="Oswald"/>
                <a:sym typeface="Oswald"/>
              </a:rPr>
              <a:t>Deployment</a:t>
            </a:r>
            <a:endParaRPr sz="1200">
              <a:solidFill>
                <a:srgbClr val="073763"/>
              </a:solidFill>
              <a:latin typeface="Oswald"/>
              <a:ea typeface="Oswald"/>
              <a:cs typeface="Oswald"/>
              <a:sym typeface="Oswald"/>
            </a:endParaRPr>
          </a:p>
        </p:txBody>
      </p:sp>
      <p:sp>
        <p:nvSpPr>
          <p:cNvPr id="608" name="Google Shape;608;p18"/>
          <p:cNvSpPr txBox="1"/>
          <p:nvPr/>
        </p:nvSpPr>
        <p:spPr>
          <a:xfrm>
            <a:off x="6229425" y="4251425"/>
            <a:ext cx="12039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434343"/>
                </a:solidFill>
                <a:latin typeface="Ubuntu"/>
                <a:ea typeface="Ubuntu"/>
                <a:cs typeface="Ubuntu"/>
                <a:sym typeface="Ubuntu"/>
              </a:rPr>
              <a:t>Apply model</a:t>
            </a:r>
            <a:endParaRPr sz="900">
              <a:solidFill>
                <a:srgbClr val="434343"/>
              </a:solidFill>
              <a:latin typeface="Ubuntu"/>
              <a:ea typeface="Ubuntu"/>
              <a:cs typeface="Ubuntu"/>
              <a:sym typeface="Ubuntu"/>
            </a:endParaRPr>
          </a:p>
          <a:p>
            <a:pPr indent="0" lvl="0" marL="0" rtl="0" algn="l">
              <a:spcBef>
                <a:spcPts val="0"/>
              </a:spcBef>
              <a:spcAft>
                <a:spcPts val="0"/>
              </a:spcAft>
              <a:buNone/>
            </a:pPr>
            <a:r>
              <a:rPr lang="en" sz="900">
                <a:solidFill>
                  <a:srgbClr val="434343"/>
                </a:solidFill>
                <a:latin typeface="Ubuntu"/>
                <a:ea typeface="Ubuntu"/>
                <a:cs typeface="Ubuntu"/>
                <a:sym typeface="Ubuntu"/>
              </a:rPr>
              <a:t>Make predictions</a:t>
            </a:r>
            <a:endParaRPr sz="900">
              <a:solidFill>
                <a:srgbClr val="434343"/>
              </a:solidFill>
              <a:latin typeface="Ubuntu"/>
              <a:ea typeface="Ubuntu"/>
              <a:cs typeface="Ubuntu"/>
              <a:sym typeface="Ubuntu"/>
            </a:endParaRPr>
          </a:p>
          <a:p>
            <a:pPr indent="0" lvl="0" marL="0" rtl="0" algn="l">
              <a:spcBef>
                <a:spcPts val="0"/>
              </a:spcBef>
              <a:spcAft>
                <a:spcPts val="0"/>
              </a:spcAft>
              <a:buNone/>
            </a:pPr>
            <a:r>
              <a:rPr lang="en" sz="900">
                <a:solidFill>
                  <a:srgbClr val="434343"/>
                </a:solidFill>
                <a:latin typeface="Ubuntu"/>
                <a:ea typeface="Ubuntu"/>
                <a:cs typeface="Ubuntu"/>
                <a:sym typeface="Ubuntu"/>
              </a:rPr>
              <a:t>Tell the story</a:t>
            </a:r>
            <a:endParaRPr sz="900">
              <a:solidFill>
                <a:srgbClr val="434343"/>
              </a:solidFill>
              <a:latin typeface="Ubuntu"/>
              <a:ea typeface="Ubuntu"/>
              <a:cs typeface="Ubuntu"/>
              <a:sym typeface="Ubuntu"/>
            </a:endParaRPr>
          </a:p>
        </p:txBody>
      </p:sp>
      <p:sp>
        <p:nvSpPr>
          <p:cNvPr id="609" name="Google Shape;609;p18"/>
          <p:cNvSpPr/>
          <p:nvPr/>
        </p:nvSpPr>
        <p:spPr>
          <a:xfrm>
            <a:off x="4210050" y="2533650"/>
            <a:ext cx="252600" cy="114300"/>
          </a:xfrm>
          <a:prstGeom prst="rightArrow">
            <a:avLst>
              <a:gd fmla="val 50000" name="adj1"/>
              <a:gd fmla="val 50000" name="adj2"/>
            </a:avLst>
          </a:prstGeom>
          <a:solidFill>
            <a:srgbClr val="9FC5E8"/>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8"/>
          <p:cNvSpPr/>
          <p:nvPr/>
        </p:nvSpPr>
        <p:spPr>
          <a:xfrm>
            <a:off x="5664850" y="2590800"/>
            <a:ext cx="252600" cy="114300"/>
          </a:xfrm>
          <a:prstGeom prst="rightArrow">
            <a:avLst>
              <a:gd fmla="val 50000" name="adj1"/>
              <a:gd fmla="val 50000" name="adj2"/>
            </a:avLst>
          </a:prstGeom>
          <a:solidFill>
            <a:srgbClr val="9FC5E8"/>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8"/>
          <p:cNvSpPr/>
          <p:nvPr/>
        </p:nvSpPr>
        <p:spPr>
          <a:xfrm>
            <a:off x="2399725" y="1186750"/>
            <a:ext cx="364500" cy="114300"/>
          </a:xfrm>
          <a:prstGeom prst="rightArrow">
            <a:avLst>
              <a:gd fmla="val 50000" name="adj1"/>
              <a:gd fmla="val 50000" name="adj2"/>
            </a:avLst>
          </a:prstGeom>
          <a:solidFill>
            <a:srgbClr val="9FC5E8"/>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8"/>
          <p:cNvSpPr/>
          <p:nvPr/>
        </p:nvSpPr>
        <p:spPr>
          <a:xfrm rot="5400000">
            <a:off x="3404100" y="2056054"/>
            <a:ext cx="340200" cy="114300"/>
          </a:xfrm>
          <a:prstGeom prst="rightArrow">
            <a:avLst>
              <a:gd fmla="val 50000" name="adj1"/>
              <a:gd fmla="val 50000" name="adj2"/>
            </a:avLst>
          </a:prstGeom>
          <a:solidFill>
            <a:srgbClr val="9FC5E8"/>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8"/>
          <p:cNvSpPr/>
          <p:nvPr/>
        </p:nvSpPr>
        <p:spPr>
          <a:xfrm rot="10800000">
            <a:off x="5664850" y="2752725"/>
            <a:ext cx="252600" cy="114300"/>
          </a:xfrm>
          <a:prstGeom prst="rightArrow">
            <a:avLst>
              <a:gd fmla="val 50000" name="adj1"/>
              <a:gd fmla="val 50000" name="adj2"/>
            </a:avLst>
          </a:prstGeom>
          <a:solidFill>
            <a:srgbClr val="CFE2F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8"/>
          <p:cNvSpPr/>
          <p:nvPr/>
        </p:nvSpPr>
        <p:spPr>
          <a:xfrm flipH="1">
            <a:off x="3709950" y="2098400"/>
            <a:ext cx="2957700" cy="252600"/>
          </a:xfrm>
          <a:prstGeom prst="uturnArrow">
            <a:avLst>
              <a:gd fmla="val 26454" name="adj1"/>
              <a:gd fmla="val 25000" name="adj2"/>
              <a:gd fmla="val 25000" name="adj3"/>
              <a:gd fmla="val 50000" name="adj4"/>
              <a:gd fmla="val 75000" name="adj5"/>
            </a:avLst>
          </a:prstGeom>
          <a:solidFill>
            <a:srgbClr val="9FC5E8"/>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8"/>
          <p:cNvSpPr/>
          <p:nvPr/>
        </p:nvSpPr>
        <p:spPr>
          <a:xfrm rot="5400000">
            <a:off x="6362550" y="3479388"/>
            <a:ext cx="252600" cy="114300"/>
          </a:xfrm>
          <a:prstGeom prst="rightArrow">
            <a:avLst>
              <a:gd fmla="val 50000" name="adj1"/>
              <a:gd fmla="val 50000" name="adj2"/>
            </a:avLst>
          </a:prstGeom>
          <a:solidFill>
            <a:srgbClr val="9FC5E8"/>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8"/>
          <p:cNvSpPr/>
          <p:nvPr/>
        </p:nvSpPr>
        <p:spPr>
          <a:xfrm rot="-5400000">
            <a:off x="6560671" y="3479343"/>
            <a:ext cx="252600" cy="114300"/>
          </a:xfrm>
          <a:prstGeom prst="rightArrow">
            <a:avLst>
              <a:gd fmla="val 50000" name="adj1"/>
              <a:gd fmla="val 50000" name="adj2"/>
            </a:avLst>
          </a:prstGeom>
          <a:solidFill>
            <a:srgbClr val="CFE2F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7" name="Google Shape;617;p18"/>
          <p:cNvPicPr preferRelativeResize="0"/>
          <p:nvPr/>
        </p:nvPicPr>
        <p:blipFill>
          <a:blip r:embed="rId4">
            <a:alphaModFix/>
          </a:blip>
          <a:stretch>
            <a:fillRect/>
          </a:stretch>
        </p:blipFill>
        <p:spPr>
          <a:xfrm>
            <a:off x="5224500" y="2724150"/>
            <a:ext cx="364625" cy="364625"/>
          </a:xfrm>
          <a:prstGeom prst="rect">
            <a:avLst/>
          </a:prstGeom>
          <a:noFill/>
          <a:ln>
            <a:noFill/>
          </a:ln>
        </p:spPr>
      </p:pic>
      <p:pic>
        <p:nvPicPr>
          <p:cNvPr id="618" name="Google Shape;618;p18"/>
          <p:cNvPicPr preferRelativeResize="0"/>
          <p:nvPr/>
        </p:nvPicPr>
        <p:blipFill>
          <a:blip r:embed="rId5">
            <a:alphaModFix/>
          </a:blip>
          <a:stretch>
            <a:fillRect/>
          </a:stretch>
        </p:blipFill>
        <p:spPr>
          <a:xfrm>
            <a:off x="6941850" y="2579525"/>
            <a:ext cx="364629" cy="499450"/>
          </a:xfrm>
          <a:prstGeom prst="rect">
            <a:avLst/>
          </a:prstGeom>
          <a:noFill/>
          <a:ln>
            <a:noFill/>
          </a:ln>
        </p:spPr>
      </p:pic>
      <p:pic>
        <p:nvPicPr>
          <p:cNvPr id="619" name="Google Shape;619;p18"/>
          <p:cNvPicPr preferRelativeResize="0"/>
          <p:nvPr/>
        </p:nvPicPr>
        <p:blipFill>
          <a:blip r:embed="rId6">
            <a:alphaModFix/>
          </a:blip>
          <a:stretch>
            <a:fillRect/>
          </a:stretch>
        </p:blipFill>
        <p:spPr>
          <a:xfrm>
            <a:off x="793300" y="1162051"/>
            <a:ext cx="570900" cy="570900"/>
          </a:xfrm>
          <a:prstGeom prst="rect">
            <a:avLst/>
          </a:prstGeom>
          <a:noFill/>
          <a:ln>
            <a:noFill/>
          </a:ln>
        </p:spPr>
      </p:pic>
      <p:sp>
        <p:nvSpPr>
          <p:cNvPr id="620" name="Google Shape;620;p18"/>
          <p:cNvSpPr/>
          <p:nvPr/>
        </p:nvSpPr>
        <p:spPr>
          <a:xfrm rot="-5400000">
            <a:off x="2920125" y="967425"/>
            <a:ext cx="1905000" cy="4256400"/>
          </a:xfrm>
          <a:prstGeom prst="bentArrow">
            <a:avLst>
              <a:gd fmla="val 3499" name="adj1"/>
              <a:gd fmla="val 3590" name="adj2"/>
              <a:gd fmla="val 5999" name="adj3"/>
              <a:gd fmla="val 65000" name="adj4"/>
            </a:avLst>
          </a:prstGeom>
          <a:solidFill>
            <a:srgbClr val="CFE2F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1" name="Google Shape;621;p18"/>
          <p:cNvPicPr preferRelativeResize="0"/>
          <p:nvPr/>
        </p:nvPicPr>
        <p:blipFill>
          <a:blip r:embed="rId7">
            <a:alphaModFix/>
          </a:blip>
          <a:stretch>
            <a:fillRect/>
          </a:stretch>
        </p:blipFill>
        <p:spPr>
          <a:xfrm>
            <a:off x="3909800" y="1167699"/>
            <a:ext cx="447600" cy="447600"/>
          </a:xfrm>
          <a:prstGeom prst="rect">
            <a:avLst/>
          </a:prstGeom>
          <a:noFill/>
          <a:ln>
            <a:noFill/>
          </a:ln>
        </p:spPr>
      </p:pic>
      <p:pic>
        <p:nvPicPr>
          <p:cNvPr id="622" name="Google Shape;622;p18"/>
          <p:cNvPicPr preferRelativeResize="0"/>
          <p:nvPr/>
        </p:nvPicPr>
        <p:blipFill>
          <a:blip r:embed="rId8">
            <a:alphaModFix/>
          </a:blip>
          <a:stretch>
            <a:fillRect/>
          </a:stretch>
        </p:blipFill>
        <p:spPr>
          <a:xfrm>
            <a:off x="7013725" y="3675275"/>
            <a:ext cx="570900" cy="570900"/>
          </a:xfrm>
          <a:prstGeom prst="rect">
            <a:avLst/>
          </a:prstGeom>
          <a:noFill/>
          <a:ln>
            <a:noFill/>
          </a:ln>
        </p:spPr>
      </p:pic>
      <p:pic>
        <p:nvPicPr>
          <p:cNvPr id="623" name="Google Shape;623;p18"/>
          <p:cNvPicPr preferRelativeResize="0"/>
          <p:nvPr/>
        </p:nvPicPr>
        <p:blipFill rotWithShape="1">
          <a:blip r:embed="rId9">
            <a:alphaModFix/>
          </a:blip>
          <a:srcRect b="17771" l="15682" r="14431" t="20220"/>
          <a:stretch/>
        </p:blipFill>
        <p:spPr>
          <a:xfrm>
            <a:off x="5836376" y="4118578"/>
            <a:ext cx="447600" cy="3971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9"/>
          <p:cNvSpPr txBox="1"/>
          <p:nvPr>
            <p:ph idx="1" type="body"/>
          </p:nvPr>
        </p:nvSpPr>
        <p:spPr>
          <a:xfrm>
            <a:off x="311700" y="900900"/>
            <a:ext cx="8310900" cy="177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Instance: sebuah baris dalam data, disebut juga </a:t>
            </a:r>
            <a:r>
              <a:rPr i="1" lang="en" sz="1400"/>
              <a:t>observation</a:t>
            </a:r>
            <a:endParaRPr i="1" sz="1400"/>
          </a:p>
          <a:p>
            <a:pPr indent="-317500" lvl="0" marL="457200" rtl="0" algn="l">
              <a:spcBef>
                <a:spcPts val="500"/>
              </a:spcBef>
              <a:spcAft>
                <a:spcPts val="0"/>
              </a:spcAft>
              <a:buSzPts val="1400"/>
              <a:buChar char="■"/>
            </a:pPr>
            <a:r>
              <a:rPr lang="en" sz="1400"/>
              <a:t>Feature: sebuah kolom dalam data, disebut juga </a:t>
            </a:r>
            <a:r>
              <a:rPr i="1" lang="en" sz="1400"/>
              <a:t>attribute</a:t>
            </a:r>
            <a:endParaRPr i="1" sz="1400"/>
          </a:p>
          <a:p>
            <a:pPr indent="-317500" lvl="1" marL="914400" rtl="0" algn="l">
              <a:spcBef>
                <a:spcPts val="500"/>
              </a:spcBef>
              <a:spcAft>
                <a:spcPts val="0"/>
              </a:spcAft>
              <a:buSzPts val="1400"/>
              <a:buChar char="●"/>
            </a:pPr>
            <a:r>
              <a:rPr lang="en"/>
              <a:t>predictors : features yang digunakan untuk melakukan prediksi</a:t>
            </a:r>
            <a:endParaRPr/>
          </a:p>
          <a:p>
            <a:pPr indent="-317500" lvl="1" marL="914400" rtl="0" algn="l">
              <a:spcBef>
                <a:spcPts val="500"/>
              </a:spcBef>
              <a:spcAft>
                <a:spcPts val="0"/>
              </a:spcAft>
              <a:buSzPts val="1400"/>
              <a:buChar char="●"/>
            </a:pPr>
            <a:r>
              <a:rPr lang="en"/>
              <a:t>label : output dari model, features yang akan diprediksi </a:t>
            </a:r>
            <a:endParaRPr/>
          </a:p>
          <a:p>
            <a:pPr indent="0" lvl="0" marL="457200" rtl="0" algn="l">
              <a:spcBef>
                <a:spcPts val="500"/>
              </a:spcBef>
              <a:spcAft>
                <a:spcPts val="500"/>
              </a:spcAft>
              <a:buNone/>
            </a:pPr>
            <a:r>
              <a:t/>
            </a:r>
            <a:endParaRPr sz="1400"/>
          </a:p>
        </p:txBody>
      </p:sp>
      <p:sp>
        <p:nvSpPr>
          <p:cNvPr id="629" name="Google Shape;629;p19"/>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Features dan Labels</a:t>
            </a:r>
            <a:endParaRPr/>
          </a:p>
        </p:txBody>
      </p:sp>
      <p:sp>
        <p:nvSpPr>
          <p:cNvPr id="630" name="Google Shape;630;p19"/>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631" name="Google Shape;631;p19"/>
          <p:cNvGrpSpPr/>
          <p:nvPr/>
        </p:nvGrpSpPr>
        <p:grpSpPr>
          <a:xfrm>
            <a:off x="1594700" y="2950900"/>
            <a:ext cx="5588269" cy="1411074"/>
            <a:chOff x="1594700" y="2950900"/>
            <a:chExt cx="5588269" cy="1411074"/>
          </a:xfrm>
        </p:grpSpPr>
        <p:pic>
          <p:nvPicPr>
            <p:cNvPr id="632" name="Google Shape;632;p19"/>
            <p:cNvPicPr preferRelativeResize="0"/>
            <p:nvPr/>
          </p:nvPicPr>
          <p:blipFill>
            <a:blip r:embed="rId3">
              <a:alphaModFix/>
            </a:blip>
            <a:stretch>
              <a:fillRect/>
            </a:stretch>
          </p:blipFill>
          <p:spPr>
            <a:xfrm>
              <a:off x="2369281" y="2956938"/>
              <a:ext cx="3579726" cy="1385866"/>
            </a:xfrm>
            <a:prstGeom prst="rect">
              <a:avLst/>
            </a:prstGeom>
            <a:noFill/>
            <a:ln cap="flat" cmpd="sng" w="9525">
              <a:solidFill>
                <a:srgbClr val="6FA8DC"/>
              </a:solidFill>
              <a:prstDash val="solid"/>
              <a:round/>
              <a:headEnd len="sm" w="sm" type="none"/>
              <a:tailEnd len="sm" w="sm" type="none"/>
            </a:ln>
          </p:spPr>
        </p:pic>
        <p:sp>
          <p:nvSpPr>
            <p:cNvPr id="633" name="Google Shape;633;p19"/>
            <p:cNvSpPr/>
            <p:nvPr/>
          </p:nvSpPr>
          <p:spPr>
            <a:xfrm>
              <a:off x="4667850" y="2950900"/>
              <a:ext cx="701100" cy="1385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9"/>
            <p:cNvSpPr/>
            <p:nvPr/>
          </p:nvSpPr>
          <p:spPr>
            <a:xfrm>
              <a:off x="2369275" y="2950900"/>
              <a:ext cx="774900" cy="1385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9"/>
            <p:cNvSpPr txBox="1"/>
            <p:nvPr/>
          </p:nvSpPr>
          <p:spPr>
            <a:xfrm>
              <a:off x="1594700" y="3385140"/>
              <a:ext cx="774900" cy="478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FF0000"/>
                  </a:solidFill>
                  <a:latin typeface="Caveat"/>
                  <a:ea typeface="Caveat"/>
                  <a:cs typeface="Caveat"/>
                  <a:sym typeface="Caveat"/>
                </a:rPr>
                <a:t>Input features</a:t>
              </a:r>
              <a:endParaRPr b="1">
                <a:solidFill>
                  <a:srgbClr val="FF0000"/>
                </a:solidFill>
                <a:latin typeface="Caveat"/>
                <a:ea typeface="Caveat"/>
                <a:cs typeface="Caveat"/>
                <a:sym typeface="Caveat"/>
              </a:endParaRPr>
            </a:p>
          </p:txBody>
        </p:sp>
        <p:sp>
          <p:nvSpPr>
            <p:cNvPr id="636" name="Google Shape;636;p19"/>
            <p:cNvSpPr txBox="1"/>
            <p:nvPr/>
          </p:nvSpPr>
          <p:spPr>
            <a:xfrm>
              <a:off x="5935869" y="3404500"/>
              <a:ext cx="12471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D85C6"/>
                  </a:solidFill>
                  <a:latin typeface="Caveat"/>
                  <a:ea typeface="Caveat"/>
                  <a:cs typeface="Caveat"/>
                  <a:sym typeface="Caveat"/>
                </a:rPr>
                <a:t>Label / output</a:t>
              </a:r>
              <a:endParaRPr b="1">
                <a:solidFill>
                  <a:srgbClr val="3D85C6"/>
                </a:solidFill>
                <a:latin typeface="Caveat"/>
                <a:ea typeface="Caveat"/>
                <a:cs typeface="Caveat"/>
                <a:sym typeface="Caveat"/>
              </a:endParaRPr>
            </a:p>
          </p:txBody>
        </p:sp>
        <p:sp>
          <p:nvSpPr>
            <p:cNvPr id="637" name="Google Shape;637;p19"/>
            <p:cNvSpPr/>
            <p:nvPr/>
          </p:nvSpPr>
          <p:spPr>
            <a:xfrm>
              <a:off x="2411761" y="3863792"/>
              <a:ext cx="3494700" cy="263400"/>
            </a:xfrm>
            <a:prstGeom prst="rect">
              <a:avLst/>
            </a:prstGeom>
            <a:noFill/>
            <a:ln cap="flat" cmpd="sng" w="19050">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9"/>
            <p:cNvSpPr txBox="1"/>
            <p:nvPr/>
          </p:nvSpPr>
          <p:spPr>
            <a:xfrm>
              <a:off x="6407935" y="3883174"/>
              <a:ext cx="7749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64D79"/>
                  </a:solidFill>
                  <a:latin typeface="Caveat"/>
                  <a:ea typeface="Caveat"/>
                  <a:cs typeface="Caveat"/>
                  <a:sym typeface="Caveat"/>
                </a:rPr>
                <a:t>instance</a:t>
              </a:r>
              <a:endParaRPr b="1">
                <a:solidFill>
                  <a:srgbClr val="A64D79"/>
                </a:solidFill>
                <a:latin typeface="Caveat"/>
                <a:ea typeface="Caveat"/>
                <a:cs typeface="Caveat"/>
                <a:sym typeface="Caveat"/>
              </a:endParaRPr>
            </a:p>
          </p:txBody>
        </p:sp>
        <p:cxnSp>
          <p:nvCxnSpPr>
            <p:cNvPr id="639" name="Google Shape;639;p19"/>
            <p:cNvCxnSpPr>
              <a:stCxn id="638" idx="1"/>
              <a:endCxn id="637" idx="3"/>
            </p:cNvCxnSpPr>
            <p:nvPr/>
          </p:nvCxnSpPr>
          <p:spPr>
            <a:xfrm rot="10800000">
              <a:off x="5906335" y="3995374"/>
              <a:ext cx="501600" cy="127200"/>
            </a:xfrm>
            <a:prstGeom prst="curvedConnector3">
              <a:avLst>
                <a:gd fmla="val 50000" name="adj1"/>
              </a:avLst>
            </a:prstGeom>
            <a:noFill/>
            <a:ln cap="flat" cmpd="sng" w="9525">
              <a:solidFill>
                <a:srgbClr val="A64D79"/>
              </a:solidFill>
              <a:prstDash val="solid"/>
              <a:round/>
              <a:headEnd len="med" w="med" type="none"/>
              <a:tailEnd len="med" w="med" type="none"/>
            </a:ln>
          </p:spPr>
        </p:cxnSp>
        <p:sp>
          <p:nvSpPr>
            <p:cNvPr id="640" name="Google Shape;640;p19"/>
            <p:cNvSpPr/>
            <p:nvPr/>
          </p:nvSpPr>
          <p:spPr>
            <a:xfrm>
              <a:off x="3131275" y="2950900"/>
              <a:ext cx="774900" cy="1385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9"/>
            <p:cNvSpPr/>
            <p:nvPr/>
          </p:nvSpPr>
          <p:spPr>
            <a:xfrm>
              <a:off x="3893275" y="2950900"/>
              <a:ext cx="774900" cy="1385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9"/>
            <p:cNvSpPr/>
            <p:nvPr/>
          </p:nvSpPr>
          <p:spPr>
            <a:xfrm>
              <a:off x="5422100" y="2950900"/>
              <a:ext cx="526800" cy="1385700"/>
            </a:xfrm>
            <a:prstGeom prst="rect">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20"/>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Evaluation : Training &amp; Testing Set</a:t>
            </a:r>
            <a:endParaRPr/>
          </a:p>
        </p:txBody>
      </p:sp>
      <p:sp>
        <p:nvSpPr>
          <p:cNvPr id="648" name="Google Shape;648;p20"/>
          <p:cNvSpPr txBox="1"/>
          <p:nvPr>
            <p:ph idx="1" type="body"/>
          </p:nvPr>
        </p:nvSpPr>
        <p:spPr>
          <a:xfrm>
            <a:off x="311700" y="900900"/>
            <a:ext cx="5414400" cy="367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Inti m</a:t>
            </a:r>
            <a:r>
              <a:rPr lang="en" sz="1400"/>
              <a:t>achine learning adalah </a:t>
            </a:r>
            <a:r>
              <a:rPr b="1" lang="en" sz="1400"/>
              <a:t>generalisasi</a:t>
            </a:r>
            <a:r>
              <a:rPr b="1" lang="en" sz="1400"/>
              <a:t> </a:t>
            </a:r>
            <a:r>
              <a:rPr lang="en" sz="1400"/>
              <a:t>→ sebaik apa kinerja sebuah model dalam menangani </a:t>
            </a:r>
            <a:r>
              <a:rPr b="1" lang="en" sz="1400">
                <a:solidFill>
                  <a:srgbClr val="3D85C6"/>
                </a:solidFill>
              </a:rPr>
              <a:t>unseen data</a:t>
            </a:r>
            <a:endParaRPr b="1" sz="1400">
              <a:solidFill>
                <a:srgbClr val="3D85C6"/>
              </a:solidFill>
            </a:endParaRPr>
          </a:p>
          <a:p>
            <a:pPr indent="-317500" lvl="0" marL="457200" rtl="0" algn="l">
              <a:spcBef>
                <a:spcPts val="500"/>
              </a:spcBef>
              <a:spcAft>
                <a:spcPts val="0"/>
              </a:spcAft>
              <a:buSzPts val="1400"/>
              <a:buChar char="■"/>
            </a:pPr>
            <a:r>
              <a:rPr lang="en" sz="1400"/>
              <a:t>Untuk mensimulasikan unseen data → split data menjadi training dan testing set</a:t>
            </a:r>
            <a:endParaRPr sz="1400"/>
          </a:p>
          <a:p>
            <a:pPr indent="-317500" lvl="0" marL="457200" rtl="0" algn="l">
              <a:spcBef>
                <a:spcPts val="500"/>
              </a:spcBef>
              <a:spcAft>
                <a:spcPts val="0"/>
              </a:spcAft>
              <a:buSzPts val="1400"/>
              <a:buChar char="■"/>
            </a:pPr>
            <a:r>
              <a:rPr lang="en" sz="1400"/>
              <a:t>Data training dan testing hendaknya :</a:t>
            </a:r>
            <a:endParaRPr sz="1400"/>
          </a:p>
          <a:p>
            <a:pPr indent="-317500" lvl="1" marL="914400" rtl="0" algn="l">
              <a:spcBef>
                <a:spcPts val="500"/>
              </a:spcBef>
              <a:spcAft>
                <a:spcPts val="0"/>
              </a:spcAft>
              <a:buSzPts val="1400"/>
              <a:buChar char="●"/>
            </a:pPr>
            <a:r>
              <a:rPr lang="en"/>
              <a:t>Cukup besar </a:t>
            </a:r>
            <a:r>
              <a:rPr lang="en"/>
              <a:t>→  rasio yg umum 80:20 atau 70:30 </a:t>
            </a:r>
            <a:endParaRPr/>
          </a:p>
          <a:p>
            <a:pPr indent="-317500" lvl="1" marL="914400" rtl="0" algn="l">
              <a:spcBef>
                <a:spcPts val="500"/>
              </a:spcBef>
              <a:spcAft>
                <a:spcPts val="0"/>
              </a:spcAft>
              <a:buSzPts val="1400"/>
              <a:buChar char="●"/>
            </a:pPr>
            <a:r>
              <a:rPr lang="en"/>
              <a:t>Representatif (mencakup semua kasus dalam dataset) → gunakan metode split yang sesuai (randomized, stratify, etc.)</a:t>
            </a:r>
            <a:endParaRPr/>
          </a:p>
          <a:p>
            <a:pPr indent="0" lvl="0" marL="457200" rtl="0" algn="l">
              <a:spcBef>
                <a:spcPts val="500"/>
              </a:spcBef>
              <a:spcAft>
                <a:spcPts val="500"/>
              </a:spcAft>
              <a:buNone/>
            </a:pPr>
            <a:r>
              <a:t/>
            </a:r>
            <a:endParaRPr sz="1400"/>
          </a:p>
        </p:txBody>
      </p:sp>
      <p:sp>
        <p:nvSpPr>
          <p:cNvPr id="649" name="Google Shape;649;p20"/>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50" name="Google Shape;650;p20"/>
          <p:cNvSpPr/>
          <p:nvPr/>
        </p:nvSpPr>
        <p:spPr>
          <a:xfrm>
            <a:off x="6274975" y="2415900"/>
            <a:ext cx="1551900" cy="719700"/>
          </a:xfrm>
          <a:prstGeom prst="rect">
            <a:avLst/>
          </a:prstGeom>
          <a:solidFill>
            <a:srgbClr val="A6FC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434343"/>
                </a:solidFill>
                <a:latin typeface="Economica"/>
                <a:ea typeface="Economica"/>
                <a:cs typeface="Economica"/>
                <a:sym typeface="Economica"/>
              </a:rPr>
              <a:t>Training set</a:t>
            </a:r>
            <a:endParaRPr b="1" sz="1600">
              <a:solidFill>
                <a:srgbClr val="434343"/>
              </a:solidFill>
              <a:latin typeface="Economica"/>
              <a:ea typeface="Economica"/>
              <a:cs typeface="Economica"/>
              <a:sym typeface="Economica"/>
            </a:endParaRPr>
          </a:p>
          <a:p>
            <a:pPr indent="0" lvl="0" marL="0" rtl="0" algn="ctr">
              <a:spcBef>
                <a:spcPts val="0"/>
              </a:spcBef>
              <a:spcAft>
                <a:spcPts val="0"/>
              </a:spcAft>
              <a:buNone/>
            </a:pPr>
            <a:r>
              <a:t/>
            </a:r>
            <a:endParaRPr b="1" sz="1600">
              <a:solidFill>
                <a:srgbClr val="434343"/>
              </a:solidFill>
              <a:latin typeface="Economica"/>
              <a:ea typeface="Economica"/>
              <a:cs typeface="Economica"/>
              <a:sym typeface="Economica"/>
            </a:endParaRPr>
          </a:p>
          <a:p>
            <a:pPr indent="0" lvl="0" marL="0" rtl="0" algn="ctr">
              <a:spcBef>
                <a:spcPts val="0"/>
              </a:spcBef>
              <a:spcAft>
                <a:spcPts val="0"/>
              </a:spcAft>
              <a:buNone/>
            </a:pPr>
            <a:r>
              <a:rPr lang="en" sz="1000">
                <a:solidFill>
                  <a:srgbClr val="434343"/>
                </a:solidFill>
                <a:latin typeface="Economica"/>
                <a:ea typeface="Economica"/>
                <a:cs typeface="Economica"/>
                <a:sym typeface="Economica"/>
              </a:rPr>
              <a:t>Optimize model parameter</a:t>
            </a:r>
            <a:endParaRPr sz="1000">
              <a:solidFill>
                <a:srgbClr val="434343"/>
              </a:solidFill>
              <a:latin typeface="Economica"/>
              <a:ea typeface="Economica"/>
              <a:cs typeface="Economica"/>
              <a:sym typeface="Economica"/>
            </a:endParaRPr>
          </a:p>
        </p:txBody>
      </p:sp>
      <p:sp>
        <p:nvSpPr>
          <p:cNvPr id="651" name="Google Shape;651;p20"/>
          <p:cNvSpPr/>
          <p:nvPr/>
        </p:nvSpPr>
        <p:spPr>
          <a:xfrm>
            <a:off x="7891126" y="2415925"/>
            <a:ext cx="840900" cy="719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600">
                <a:solidFill>
                  <a:srgbClr val="434343"/>
                </a:solidFill>
                <a:latin typeface="Economica"/>
                <a:ea typeface="Economica"/>
                <a:cs typeface="Economica"/>
                <a:sym typeface="Economica"/>
              </a:rPr>
              <a:t>Test set</a:t>
            </a:r>
            <a:endParaRPr b="1" sz="1600">
              <a:solidFill>
                <a:srgbClr val="434343"/>
              </a:solidFill>
              <a:latin typeface="Economica"/>
              <a:ea typeface="Economica"/>
              <a:cs typeface="Economica"/>
              <a:sym typeface="Economica"/>
            </a:endParaRPr>
          </a:p>
          <a:p>
            <a:pPr indent="0" lvl="0" marL="0" rtl="0" algn="ctr">
              <a:spcBef>
                <a:spcPts val="1000"/>
              </a:spcBef>
              <a:spcAft>
                <a:spcPts val="0"/>
              </a:spcAft>
              <a:buNone/>
            </a:pPr>
            <a:r>
              <a:rPr lang="en" sz="1000">
                <a:solidFill>
                  <a:srgbClr val="434343"/>
                </a:solidFill>
                <a:latin typeface="Economica"/>
                <a:ea typeface="Economica"/>
                <a:cs typeface="Economica"/>
                <a:sym typeface="Economica"/>
              </a:rPr>
              <a:t>Test the optimized model </a:t>
            </a:r>
            <a:endParaRPr sz="1100">
              <a:solidFill>
                <a:srgbClr val="434343"/>
              </a:solidFill>
              <a:latin typeface="Economica"/>
              <a:ea typeface="Economica"/>
              <a:cs typeface="Economica"/>
              <a:sym typeface="Economica"/>
            </a:endParaRPr>
          </a:p>
        </p:txBody>
      </p:sp>
      <p:sp>
        <p:nvSpPr>
          <p:cNvPr id="652" name="Google Shape;652;p20"/>
          <p:cNvSpPr/>
          <p:nvPr/>
        </p:nvSpPr>
        <p:spPr>
          <a:xfrm>
            <a:off x="6274975" y="1606450"/>
            <a:ext cx="2457300" cy="719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434343"/>
                </a:solidFill>
                <a:latin typeface="Economica"/>
                <a:ea typeface="Economica"/>
                <a:cs typeface="Economica"/>
                <a:sym typeface="Economica"/>
              </a:rPr>
              <a:t>Dataset</a:t>
            </a:r>
            <a:endParaRPr sz="1000">
              <a:solidFill>
                <a:srgbClr val="434343"/>
              </a:solidFill>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name="Training">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