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Economica"/>
      <p:regular r:id="rId43"/>
      <p:bold r:id="rId44"/>
      <p:italic r:id="rId45"/>
      <p:boldItalic r:id="rId46"/>
    </p:embeddedFont>
    <p:embeddedFont>
      <p:font typeface="Caveat"/>
      <p:regular r:id="rId47"/>
      <p:bold r:id="rId48"/>
    </p:embeddedFont>
    <p:embeddedFont>
      <p:font typeface="Montserrat"/>
      <p:regular r:id="rId49"/>
      <p:bold r:id="rId50"/>
      <p:italic r:id="rId51"/>
      <p:boldItalic r:id="rId52"/>
    </p:embeddedFont>
    <p:embeddedFont>
      <p:font typeface="Lato"/>
      <p:regular r:id="rId53"/>
      <p:bold r:id="rId54"/>
      <p:italic r:id="rId55"/>
      <p:boldItalic r:id="rId56"/>
    </p:embeddedFont>
    <p:embeddedFont>
      <p:font typeface="Lexend"/>
      <p:regular r:id="rId57"/>
      <p:bold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Caveat-bold.fntdata"/><Relationship Id="rId47" Type="http://schemas.openxmlformats.org/officeDocument/2006/relationships/font" Target="fonts/Caveat-regular.fntdata"/><Relationship Id="rId49"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italic.fntdata"/><Relationship Id="rId50" Type="http://schemas.openxmlformats.org/officeDocument/2006/relationships/font" Target="fonts/Montserrat-bold.fntdata"/><Relationship Id="rId53" Type="http://schemas.openxmlformats.org/officeDocument/2006/relationships/font" Target="fonts/Lato-regular.fntdata"/><Relationship Id="rId52" Type="http://schemas.openxmlformats.org/officeDocument/2006/relationships/font" Target="fonts/Montserrat-boldItalic.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Lexend-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OpenSans-regular.fntdata"/><Relationship Id="rId14" Type="http://schemas.openxmlformats.org/officeDocument/2006/relationships/slide" Target="slides/slide8.xml"/><Relationship Id="rId58" Type="http://schemas.openxmlformats.org/officeDocument/2006/relationships/font" Target="fonts/Lexen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119933ca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119933ca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0178f9d80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0178f9d80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178f9d80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178f9d80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Kedua abstraksi ini memungkinkan terjadinya proses yang cepat dan fault tolerant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178f9d80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178f9d80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178f9d80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0178f9d80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178f9d80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178f9d80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178f9d80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178f9d80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178f9d80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178f9d80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0178f9d80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0178f9d80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0178f9d80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0178f9d80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178f9d80d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178f9d80d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677bbd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677bbd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178f9d80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178f9d80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178f9d80d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178f9d80d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0178f9d80d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0178f9d80d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178f9d80d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178f9d80d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4c38473c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4c38473c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4c51eaf4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4c51eaf4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0c1564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0c1564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10c15647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10c15647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178f9d80d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178f9d80d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48ef4657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48ef4657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119933ca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119933ca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8651c4c0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8651c4c0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8651c4c0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8651c4c0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48ef4657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48ef4657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0178f9d80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0178f9d80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0178f9d80d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0178f9d80d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4c38473c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4c38473c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Workaround ACID : </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Menyesuaikan jenis operasi yang dilakukan (menghindari insert/update/delete record)</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Menggunakan plugin tambahan (misalnya hwc)</a:t>
            </a:r>
            <a:endParaRPr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PErbedaan ORC : </a:t>
            </a:r>
            <a:endParaRPr sz="1000">
              <a:solidFill>
                <a:srgbClr val="434343"/>
              </a:solidFill>
              <a:latin typeface="Open Sans"/>
              <a:ea typeface="Open Sans"/>
              <a:cs typeface="Open Sans"/>
              <a:sym typeface="Open Sans"/>
            </a:endParaRPr>
          </a:p>
          <a:p>
            <a:pPr indent="-292100" lvl="1" marL="9144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HIVE : Upgrade ORC from 1.5.6 to 1.5.8 in branch-3.1</a:t>
            </a:r>
            <a:endParaRPr sz="1000">
              <a:solidFill>
                <a:srgbClr val="434343"/>
              </a:solidFill>
              <a:latin typeface="Open Sans"/>
              <a:ea typeface="Open Sans"/>
              <a:cs typeface="Open Sans"/>
              <a:sym typeface="Open Sans"/>
            </a:endParaRPr>
          </a:p>
          <a:p>
            <a:pPr indent="-292100" lvl="1" marL="9144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SPARK2.4.1 - ORC 1.5.4; SPARK3.0.0 - ORC 1.5.7; SPARK3.2.0 - ORC 1.6.9; SPARK3.3.0 - ORC 1.7.0; SPARK3.5.0 - ORC 1.9.1</a:t>
            </a:r>
            <a:endParaRPr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Perbedaan metode bucketing di Hive dan Spark : Hive membuat 1 bucket = 1 file, sedangkan pada Spark 1 bucket bisa &gt; 1 file. Akibatnya : write bucket dari Spark bisa menghasilkan banyak file dengan ukuran tidak optimal</a:t>
            </a:r>
            <a:endParaRPr b="1" sz="1000">
              <a:solidFill>
                <a:srgbClr val="434343"/>
              </a:solidFill>
              <a:latin typeface="Open Sans"/>
              <a:ea typeface="Open Sans"/>
              <a:cs typeface="Open Sans"/>
              <a:sym typeface="Open Sans"/>
            </a:endParaRPr>
          </a:p>
          <a:p>
            <a:pPr indent="-292100" lvl="0" marL="457200" rtl="0" algn="l">
              <a:lnSpc>
                <a:spcPct val="100000"/>
              </a:lnSpc>
              <a:spcBef>
                <a:spcPts val="0"/>
              </a:spcBef>
              <a:spcAft>
                <a:spcPts val="0"/>
              </a:spcAft>
              <a:buClr>
                <a:srgbClr val="434343"/>
              </a:buClr>
              <a:buSzPts val="1000"/>
              <a:buFont typeface="Open Sans"/>
              <a:buChar char="■"/>
            </a:pPr>
            <a:r>
              <a:rPr lang="en" sz="1000">
                <a:solidFill>
                  <a:srgbClr val="434343"/>
                </a:solidFill>
                <a:latin typeface="Open Sans"/>
                <a:ea typeface="Open Sans"/>
                <a:cs typeface="Open Sans"/>
                <a:sym typeface="Open Sans"/>
              </a:rPr>
              <a:t>Workaround bucket : melakukan repartition() di spark sebelum menulis ke bucketed table</a:t>
            </a:r>
            <a:endParaRPr sz="1000">
              <a:solidFill>
                <a:srgbClr val="434343"/>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061560720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061560720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119933ca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119933ca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119933caf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119933caf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119933ca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119933ca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0119933ca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0119933ca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06b311a9a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06b311a9a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119933caf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119933caf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584213" y="1803213"/>
            <a:ext cx="4074600" cy="15372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5" name="Google Shape;55;p14"/>
          <p:cNvSpPr txBox="1"/>
          <p:nvPr>
            <p:ph idx="1" type="subTitle"/>
          </p:nvPr>
        </p:nvSpPr>
        <p:spPr>
          <a:xfrm>
            <a:off x="584226" y="4119725"/>
            <a:ext cx="3891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3D85C6"/>
              </a:buClr>
              <a:buSzPts val="2100"/>
              <a:buFont typeface="Economica"/>
              <a:buNone/>
              <a:defRPr sz="2100">
                <a:solidFill>
                  <a:srgbClr val="3D85C6"/>
                </a:solidFill>
                <a:latin typeface="Economica"/>
                <a:ea typeface="Economica"/>
                <a:cs typeface="Economica"/>
                <a:sym typeface="Economica"/>
              </a:defRPr>
            </a:lvl1pPr>
            <a:lvl2pPr lvl="1"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pic>
        <p:nvPicPr>
          <p:cNvPr id="56" name="Google Shape;56;p14"/>
          <p:cNvPicPr preferRelativeResize="0"/>
          <p:nvPr/>
        </p:nvPicPr>
        <p:blipFill>
          <a:blip r:embed="rId2">
            <a:alphaModFix/>
          </a:blip>
          <a:stretch>
            <a:fillRect/>
          </a:stretch>
        </p:blipFill>
        <p:spPr>
          <a:xfrm>
            <a:off x="498450" y="369370"/>
            <a:ext cx="1392073" cy="353675"/>
          </a:xfrm>
          <a:prstGeom prst="rect">
            <a:avLst/>
          </a:prstGeom>
          <a:noFill/>
          <a:ln>
            <a:noFill/>
          </a:ln>
        </p:spPr>
      </p:pic>
      <p:sp>
        <p:nvSpPr>
          <p:cNvPr id="57" name="Google Shape;57;p14"/>
          <p:cNvSpPr/>
          <p:nvPr/>
        </p:nvSpPr>
        <p:spPr>
          <a:xfrm>
            <a:off x="8751100" y="4119725"/>
            <a:ext cx="160200" cy="70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8751100" y="2074400"/>
            <a:ext cx="160200" cy="153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695517" y="4585332"/>
            <a:ext cx="1050600" cy="456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4"/>
          <p:cNvGrpSpPr/>
          <p:nvPr/>
        </p:nvGrpSpPr>
        <p:grpSpPr>
          <a:xfrm flipH="1">
            <a:off x="7278000" y="564673"/>
            <a:ext cx="2550133" cy="4014276"/>
            <a:chOff x="-371550" y="1260424"/>
            <a:chExt cx="1666100" cy="2622681"/>
          </a:xfrm>
        </p:grpSpPr>
        <p:sp>
          <p:nvSpPr>
            <p:cNvPr id="61" name="Google Shape;61;p1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ection" type="secHead">
  <p:cSld name="SECTION_HEADER">
    <p:spTree>
      <p:nvGrpSpPr>
        <p:cNvPr id="65" name="Shape 65"/>
        <p:cNvGrpSpPr/>
        <p:nvPr/>
      </p:nvGrpSpPr>
      <p:grpSpPr>
        <a:xfrm>
          <a:off x="0" y="0"/>
          <a:ext cx="0" cy="0"/>
          <a:chOff x="0" y="0"/>
          <a:chExt cx="0" cy="0"/>
        </a:xfrm>
      </p:grpSpPr>
      <p:sp>
        <p:nvSpPr>
          <p:cNvPr id="66" name="Google Shape;66;p15"/>
          <p:cNvSpPr txBox="1"/>
          <p:nvPr>
            <p:ph type="title"/>
          </p:nvPr>
        </p:nvSpPr>
        <p:spPr>
          <a:xfrm>
            <a:off x="2835398" y="2063113"/>
            <a:ext cx="3641700" cy="1017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000"/>
              <a:buNone/>
              <a:defRPr sz="40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5"/>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6FA8DC"/>
              </a:buClr>
              <a:buSzPts val="9600"/>
              <a:buFont typeface="Open Sans"/>
              <a:buNone/>
              <a:defRPr sz="9600">
                <a:solidFill>
                  <a:srgbClr val="6FA8DC"/>
                </a:solidFill>
                <a:latin typeface="Open Sans"/>
                <a:ea typeface="Open Sans"/>
                <a:cs typeface="Open Sans"/>
                <a:sym typeface="Open Sans"/>
              </a:defRPr>
            </a:lvl1pPr>
            <a:lvl2pPr lvl="1" rtl="0" algn="r">
              <a:spcBef>
                <a:spcPts val="0"/>
              </a:spcBef>
              <a:spcAft>
                <a:spcPts val="0"/>
              </a:spcAft>
              <a:buSzPts val="9600"/>
              <a:buFont typeface="Open Sans"/>
              <a:buNone/>
              <a:defRPr sz="9600">
                <a:latin typeface="Open Sans"/>
                <a:ea typeface="Open Sans"/>
                <a:cs typeface="Open Sans"/>
                <a:sym typeface="Open Sans"/>
              </a:defRPr>
            </a:lvl2pPr>
            <a:lvl3pPr lvl="2" rtl="0" algn="r">
              <a:spcBef>
                <a:spcPts val="0"/>
              </a:spcBef>
              <a:spcAft>
                <a:spcPts val="0"/>
              </a:spcAft>
              <a:buSzPts val="9600"/>
              <a:buFont typeface="Open Sans"/>
              <a:buNone/>
              <a:defRPr sz="9600">
                <a:latin typeface="Open Sans"/>
                <a:ea typeface="Open Sans"/>
                <a:cs typeface="Open Sans"/>
                <a:sym typeface="Open Sans"/>
              </a:defRPr>
            </a:lvl3pPr>
            <a:lvl4pPr lvl="3" rtl="0" algn="r">
              <a:spcBef>
                <a:spcPts val="0"/>
              </a:spcBef>
              <a:spcAft>
                <a:spcPts val="0"/>
              </a:spcAft>
              <a:buSzPts val="9600"/>
              <a:buFont typeface="Open Sans"/>
              <a:buNone/>
              <a:defRPr sz="9600">
                <a:latin typeface="Open Sans"/>
                <a:ea typeface="Open Sans"/>
                <a:cs typeface="Open Sans"/>
                <a:sym typeface="Open Sans"/>
              </a:defRPr>
            </a:lvl4pPr>
            <a:lvl5pPr lvl="4" rtl="0" algn="r">
              <a:spcBef>
                <a:spcPts val="0"/>
              </a:spcBef>
              <a:spcAft>
                <a:spcPts val="0"/>
              </a:spcAft>
              <a:buSzPts val="9600"/>
              <a:buFont typeface="Open Sans"/>
              <a:buNone/>
              <a:defRPr sz="9600">
                <a:latin typeface="Open Sans"/>
                <a:ea typeface="Open Sans"/>
                <a:cs typeface="Open Sans"/>
                <a:sym typeface="Open Sans"/>
              </a:defRPr>
            </a:lvl5pPr>
            <a:lvl6pPr lvl="5" rtl="0" algn="r">
              <a:spcBef>
                <a:spcPts val="0"/>
              </a:spcBef>
              <a:spcAft>
                <a:spcPts val="0"/>
              </a:spcAft>
              <a:buSzPts val="9600"/>
              <a:buFont typeface="Open Sans"/>
              <a:buNone/>
              <a:defRPr sz="9600">
                <a:latin typeface="Open Sans"/>
                <a:ea typeface="Open Sans"/>
                <a:cs typeface="Open Sans"/>
                <a:sym typeface="Open Sans"/>
              </a:defRPr>
            </a:lvl6pPr>
            <a:lvl7pPr lvl="6" rtl="0" algn="r">
              <a:spcBef>
                <a:spcPts val="0"/>
              </a:spcBef>
              <a:spcAft>
                <a:spcPts val="0"/>
              </a:spcAft>
              <a:buSzPts val="9600"/>
              <a:buFont typeface="Open Sans"/>
              <a:buNone/>
              <a:defRPr sz="9600">
                <a:latin typeface="Open Sans"/>
                <a:ea typeface="Open Sans"/>
                <a:cs typeface="Open Sans"/>
                <a:sym typeface="Open Sans"/>
              </a:defRPr>
            </a:lvl7pPr>
            <a:lvl8pPr lvl="7" rtl="0" algn="r">
              <a:spcBef>
                <a:spcPts val="0"/>
              </a:spcBef>
              <a:spcAft>
                <a:spcPts val="0"/>
              </a:spcAft>
              <a:buSzPts val="9600"/>
              <a:buFont typeface="Open Sans"/>
              <a:buNone/>
              <a:defRPr sz="9600">
                <a:latin typeface="Open Sans"/>
                <a:ea typeface="Open Sans"/>
                <a:cs typeface="Open Sans"/>
                <a:sym typeface="Open Sans"/>
              </a:defRPr>
            </a:lvl8pPr>
            <a:lvl9pPr lvl="8" rtl="0" algn="r">
              <a:spcBef>
                <a:spcPts val="0"/>
              </a:spcBef>
              <a:spcAft>
                <a:spcPts val="0"/>
              </a:spcAft>
              <a:buSzPts val="9600"/>
              <a:buFont typeface="Open Sans"/>
              <a:buNone/>
              <a:defRPr sz="9600">
                <a:latin typeface="Open Sans"/>
                <a:ea typeface="Open Sans"/>
                <a:cs typeface="Open Sans"/>
                <a:sym typeface="Open Sans"/>
              </a:defRPr>
            </a:lvl9pPr>
          </a:lstStyle>
          <a:p/>
        </p:txBody>
      </p:sp>
      <p:sp>
        <p:nvSpPr>
          <p:cNvPr id="68" name="Google Shape;68;p15"/>
          <p:cNvSpPr/>
          <p:nvPr/>
        </p:nvSpPr>
        <p:spPr>
          <a:xfrm flipH="1" rot="10800000">
            <a:off x="608050" y="4188399"/>
            <a:ext cx="3877361" cy="19381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5"/>
          <p:cNvGrpSpPr/>
          <p:nvPr/>
        </p:nvGrpSpPr>
        <p:grpSpPr>
          <a:xfrm rot="5400000">
            <a:off x="1713675" y="-1085451"/>
            <a:ext cx="1666100" cy="2622681"/>
            <a:chOff x="-371550" y="1260424"/>
            <a:chExt cx="1666100" cy="2622681"/>
          </a:xfrm>
        </p:grpSpPr>
        <p:sp>
          <p:nvSpPr>
            <p:cNvPr id="70" name="Google Shape;70;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E8F1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15"/>
          <p:cNvGrpSpPr/>
          <p:nvPr/>
        </p:nvGrpSpPr>
        <p:grpSpPr>
          <a:xfrm flipH="1">
            <a:off x="7849450" y="1260424"/>
            <a:ext cx="1666100" cy="2622681"/>
            <a:chOff x="-371550" y="1260424"/>
            <a:chExt cx="1666100" cy="2622681"/>
          </a:xfrm>
        </p:grpSpPr>
        <p:sp>
          <p:nvSpPr>
            <p:cNvPr id="73" name="Google Shape;73;p15"/>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p:nvPr/>
        </p:nvSpPr>
        <p:spPr>
          <a:xfrm>
            <a:off x="2640425" y="2020650"/>
            <a:ext cx="27300" cy="1102200"/>
          </a:xfrm>
          <a:prstGeom prst="rect">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Hands-On">
  <p:cSld name="SECTION_HEADER_2">
    <p:spTree>
      <p:nvGrpSpPr>
        <p:cNvPr id="76" name="Shape 76"/>
        <p:cNvGrpSpPr/>
        <p:nvPr/>
      </p:nvGrpSpPr>
      <p:grpSpPr>
        <a:xfrm>
          <a:off x="0" y="0"/>
          <a:ext cx="0" cy="0"/>
          <a:chOff x="0" y="0"/>
          <a:chExt cx="0" cy="0"/>
        </a:xfrm>
      </p:grpSpPr>
      <p:sp>
        <p:nvSpPr>
          <p:cNvPr id="77" name="Google Shape;77;p16"/>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4000"/>
              <a:buNone/>
              <a:defRPr sz="40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8" name="Google Shape;78;p16"/>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79" name="Google Shape;79;p16"/>
          <p:cNvSpPr/>
          <p:nvPr/>
        </p:nvSpPr>
        <p:spPr>
          <a:xfrm>
            <a:off x="2827320" y="1879445"/>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71600" y="4603502"/>
            <a:ext cx="1983140" cy="1158854"/>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rot="-5400000">
            <a:off x="-793252" y="3853204"/>
            <a:ext cx="1857149" cy="9283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lock-green-128.png" id="85" name="Google Shape;85;p16"/>
          <p:cNvPicPr preferRelativeResize="0"/>
          <p:nvPr/>
        </p:nvPicPr>
        <p:blipFill>
          <a:blip r:embed="rId2">
            <a:alphaModFix/>
          </a:blip>
          <a:stretch>
            <a:fillRect/>
          </a:stretch>
        </p:blipFill>
        <p:spPr>
          <a:xfrm>
            <a:off x="1227325" y="1898899"/>
            <a:ext cx="1345700" cy="13457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86" name="Shape 86"/>
        <p:cNvGrpSpPr/>
        <p:nvPr/>
      </p:nvGrpSpPr>
      <p:grpSpPr>
        <a:xfrm>
          <a:off x="0" y="0"/>
          <a:ext cx="0" cy="0"/>
          <a:chOff x="0" y="0"/>
          <a:chExt cx="0" cy="0"/>
        </a:xfrm>
      </p:grpSpPr>
      <p:sp>
        <p:nvSpPr>
          <p:cNvPr id="87" name="Google Shape;87;p1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88" name="Google Shape;88;p1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89" name="Google Shape;89;p17"/>
          <p:cNvSpPr txBox="1"/>
          <p:nvPr>
            <p:ph type="title"/>
          </p:nvPr>
        </p:nvSpPr>
        <p:spPr>
          <a:xfrm>
            <a:off x="1050150" y="2462600"/>
            <a:ext cx="7422300" cy="645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800"/>
              <a:buNone/>
              <a:defRPr sz="3800">
                <a:solidFill>
                  <a:srgbClr val="000000"/>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17"/>
          <p:cNvSpPr txBox="1"/>
          <p:nvPr>
            <p:ph idx="2" type="title"/>
          </p:nvPr>
        </p:nvSpPr>
        <p:spPr>
          <a:xfrm>
            <a:off x="1050150" y="2035609"/>
            <a:ext cx="7422300" cy="48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3D85C6"/>
              </a:buClr>
              <a:buSzPts val="1800"/>
              <a:buFont typeface="Open Sans"/>
              <a:buNone/>
              <a:defRPr sz="1800">
                <a:solidFill>
                  <a:srgbClr val="3D85C6"/>
                </a:solidFill>
                <a:latin typeface="Open Sans"/>
                <a:ea typeface="Open Sans"/>
                <a:cs typeface="Open Sans"/>
                <a:sym typeface="Open Sans"/>
              </a:defRPr>
            </a:lvl1pPr>
            <a:lvl2pPr lvl="1" rtl="0">
              <a:spcBef>
                <a:spcPts val="0"/>
              </a:spcBef>
              <a:spcAft>
                <a:spcPts val="0"/>
              </a:spcAft>
              <a:buSzPts val="2100"/>
              <a:buFont typeface="Open Sans"/>
              <a:buNone/>
              <a:defRPr sz="2100">
                <a:latin typeface="Open Sans"/>
                <a:ea typeface="Open Sans"/>
                <a:cs typeface="Open Sans"/>
                <a:sym typeface="Open Sans"/>
              </a:defRPr>
            </a:lvl2pPr>
            <a:lvl3pPr lvl="2" rtl="0">
              <a:spcBef>
                <a:spcPts val="0"/>
              </a:spcBef>
              <a:spcAft>
                <a:spcPts val="0"/>
              </a:spcAft>
              <a:buSzPts val="2100"/>
              <a:buFont typeface="Open Sans"/>
              <a:buNone/>
              <a:defRPr sz="2100">
                <a:latin typeface="Open Sans"/>
                <a:ea typeface="Open Sans"/>
                <a:cs typeface="Open Sans"/>
                <a:sym typeface="Open Sans"/>
              </a:defRPr>
            </a:lvl3pPr>
            <a:lvl4pPr lvl="3" rtl="0">
              <a:spcBef>
                <a:spcPts val="0"/>
              </a:spcBef>
              <a:spcAft>
                <a:spcPts val="0"/>
              </a:spcAft>
              <a:buSzPts val="2100"/>
              <a:buFont typeface="Open Sans"/>
              <a:buNone/>
              <a:defRPr sz="2100">
                <a:latin typeface="Open Sans"/>
                <a:ea typeface="Open Sans"/>
                <a:cs typeface="Open Sans"/>
                <a:sym typeface="Open Sans"/>
              </a:defRPr>
            </a:lvl4pPr>
            <a:lvl5pPr lvl="4" rtl="0">
              <a:spcBef>
                <a:spcPts val="0"/>
              </a:spcBef>
              <a:spcAft>
                <a:spcPts val="0"/>
              </a:spcAft>
              <a:buSzPts val="2100"/>
              <a:buFont typeface="Open Sans"/>
              <a:buNone/>
              <a:defRPr sz="2100">
                <a:latin typeface="Open Sans"/>
                <a:ea typeface="Open Sans"/>
                <a:cs typeface="Open Sans"/>
                <a:sym typeface="Open Sans"/>
              </a:defRPr>
            </a:lvl5pPr>
            <a:lvl6pPr lvl="5" rtl="0">
              <a:spcBef>
                <a:spcPts val="0"/>
              </a:spcBef>
              <a:spcAft>
                <a:spcPts val="0"/>
              </a:spcAft>
              <a:buSzPts val="2100"/>
              <a:buFont typeface="Open Sans"/>
              <a:buNone/>
              <a:defRPr sz="2100">
                <a:latin typeface="Open Sans"/>
                <a:ea typeface="Open Sans"/>
                <a:cs typeface="Open Sans"/>
                <a:sym typeface="Open Sans"/>
              </a:defRPr>
            </a:lvl6pPr>
            <a:lvl7pPr lvl="6" rtl="0">
              <a:spcBef>
                <a:spcPts val="0"/>
              </a:spcBef>
              <a:spcAft>
                <a:spcPts val="0"/>
              </a:spcAft>
              <a:buSzPts val="2100"/>
              <a:buFont typeface="Open Sans"/>
              <a:buNone/>
              <a:defRPr sz="2100">
                <a:latin typeface="Open Sans"/>
                <a:ea typeface="Open Sans"/>
                <a:cs typeface="Open Sans"/>
                <a:sym typeface="Open Sans"/>
              </a:defRPr>
            </a:lvl7pPr>
            <a:lvl8pPr lvl="7" rtl="0">
              <a:spcBef>
                <a:spcPts val="0"/>
              </a:spcBef>
              <a:spcAft>
                <a:spcPts val="0"/>
              </a:spcAft>
              <a:buSzPts val="2100"/>
              <a:buFont typeface="Open Sans"/>
              <a:buNone/>
              <a:defRPr sz="2100">
                <a:latin typeface="Open Sans"/>
                <a:ea typeface="Open Sans"/>
                <a:cs typeface="Open Sans"/>
                <a:sym typeface="Open Sans"/>
              </a:defRPr>
            </a:lvl8pPr>
            <a:lvl9pPr lvl="8" rtl="0">
              <a:spcBef>
                <a:spcPts val="0"/>
              </a:spcBef>
              <a:spcAft>
                <a:spcPts val="0"/>
              </a:spcAft>
              <a:buSzPts val="2100"/>
              <a:buFont typeface="Open Sans"/>
              <a:buNone/>
              <a:defRPr sz="2100">
                <a:latin typeface="Open Sans"/>
                <a:ea typeface="Open Sans"/>
                <a:cs typeface="Open Sans"/>
                <a:sym typeface="Open Sans"/>
              </a:defRPr>
            </a:lvl9pPr>
          </a:lstStyle>
          <a:p/>
        </p:txBody>
      </p:sp>
      <p:sp>
        <p:nvSpPr>
          <p:cNvPr id="91" name="Google Shape;91;p17"/>
          <p:cNvSpPr/>
          <p:nvPr/>
        </p:nvSpPr>
        <p:spPr>
          <a:xfrm>
            <a:off x="1158969" y="2035600"/>
            <a:ext cx="463800" cy="30300"/>
          </a:xfrm>
          <a:prstGeom prst="rect">
            <a:avLst/>
          </a:prstGeom>
          <a:solidFill>
            <a:srgbClr val="00C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8"/>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1600"/>
              </a:spcBef>
              <a:spcAft>
                <a:spcPts val="0"/>
              </a:spcAft>
              <a:buClr>
                <a:srgbClr val="434343"/>
              </a:buClr>
              <a:buSzPts val="1400"/>
              <a:buChar char="●"/>
              <a:defRPr>
                <a:solidFill>
                  <a:srgbClr val="434343"/>
                </a:solidFill>
              </a:defRPr>
            </a:lvl2pPr>
            <a:lvl3pPr indent="-317500" lvl="2" marL="1371600" rtl="0">
              <a:spcBef>
                <a:spcPts val="1600"/>
              </a:spcBef>
              <a:spcAft>
                <a:spcPts val="0"/>
              </a:spcAft>
              <a:buClr>
                <a:srgbClr val="434343"/>
              </a:buClr>
              <a:buSzPts val="1400"/>
              <a:buChar char="■"/>
              <a:defRPr>
                <a:solidFill>
                  <a:srgbClr val="434343"/>
                </a:solidFill>
              </a:defRPr>
            </a:lvl3pPr>
            <a:lvl4pPr indent="-317500" lvl="3" marL="1828800" rtl="0">
              <a:spcBef>
                <a:spcPts val="1600"/>
              </a:spcBef>
              <a:spcAft>
                <a:spcPts val="0"/>
              </a:spcAft>
              <a:buClr>
                <a:srgbClr val="434343"/>
              </a:buClr>
              <a:buSzPts val="1400"/>
              <a:buChar char="●"/>
              <a:defRPr>
                <a:solidFill>
                  <a:srgbClr val="434343"/>
                </a:solidFill>
              </a:defRPr>
            </a:lvl4pPr>
            <a:lvl5pPr indent="-317500" lvl="4" marL="2286000" rtl="0">
              <a:spcBef>
                <a:spcPts val="1600"/>
              </a:spcBef>
              <a:spcAft>
                <a:spcPts val="0"/>
              </a:spcAft>
              <a:buClr>
                <a:srgbClr val="434343"/>
              </a:buClr>
              <a:buSzPts val="1400"/>
              <a:buChar char="○"/>
              <a:defRPr>
                <a:solidFill>
                  <a:srgbClr val="434343"/>
                </a:solidFill>
              </a:defRPr>
            </a:lvl5pPr>
            <a:lvl6pPr indent="-317500" lvl="5" marL="2743200" rtl="0">
              <a:spcBef>
                <a:spcPts val="1600"/>
              </a:spcBef>
              <a:spcAft>
                <a:spcPts val="0"/>
              </a:spcAft>
              <a:buClr>
                <a:srgbClr val="434343"/>
              </a:buClr>
              <a:buSzPts val="1400"/>
              <a:buChar char="■"/>
              <a:defRPr>
                <a:solidFill>
                  <a:srgbClr val="434343"/>
                </a:solidFill>
              </a:defRPr>
            </a:lvl6pPr>
            <a:lvl7pPr indent="-317500" lvl="6" marL="3200400" rtl="0">
              <a:spcBef>
                <a:spcPts val="1600"/>
              </a:spcBef>
              <a:spcAft>
                <a:spcPts val="0"/>
              </a:spcAft>
              <a:buClr>
                <a:srgbClr val="434343"/>
              </a:buClr>
              <a:buSzPts val="1400"/>
              <a:buChar char="●"/>
              <a:defRPr>
                <a:solidFill>
                  <a:srgbClr val="434343"/>
                </a:solidFill>
              </a:defRPr>
            </a:lvl7pPr>
            <a:lvl8pPr indent="-317500" lvl="7" marL="3657600" rtl="0">
              <a:spcBef>
                <a:spcPts val="1600"/>
              </a:spcBef>
              <a:spcAft>
                <a:spcPts val="0"/>
              </a:spcAft>
              <a:buClr>
                <a:srgbClr val="434343"/>
              </a:buClr>
              <a:buSzPts val="1400"/>
              <a:buChar char="○"/>
              <a:defRPr>
                <a:solidFill>
                  <a:srgbClr val="434343"/>
                </a:solidFill>
              </a:defRPr>
            </a:lvl8pPr>
            <a:lvl9pPr indent="-317500" lvl="8" marL="4114800" rtl="0">
              <a:spcBef>
                <a:spcPts val="1600"/>
              </a:spcBef>
              <a:spcAft>
                <a:spcPts val="1600"/>
              </a:spcAft>
              <a:buClr>
                <a:srgbClr val="434343"/>
              </a:buClr>
              <a:buSzPts val="1400"/>
              <a:buChar char="■"/>
              <a:defRPr>
                <a:solidFill>
                  <a:srgbClr val="434343"/>
                </a:solidFill>
              </a:defRPr>
            </a:lvl9pPr>
          </a:lstStyle>
          <a:p/>
        </p:txBody>
      </p:sp>
      <p:sp>
        <p:nvSpPr>
          <p:cNvPr id="94" name="Google Shape;94;p18"/>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0" y="4786400"/>
            <a:ext cx="9144000" cy="365400"/>
          </a:xfrm>
          <a:prstGeom prst="rect">
            <a:avLst/>
          </a:prstGeom>
          <a:solidFill>
            <a:srgbClr val="E8F1F0"/>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99" name="Google Shape;99;p18"/>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1" name="Google Shape;101;p18"/>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8"/>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03" name="Google Shape;103;p18"/>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itle and Body">
  <p:cSld name="TITLE_AND_BODY_2">
    <p:spTree>
      <p:nvGrpSpPr>
        <p:cNvPr id="104" name="Shape 104"/>
        <p:cNvGrpSpPr/>
        <p:nvPr/>
      </p:nvGrpSpPr>
      <p:grpSpPr>
        <a:xfrm>
          <a:off x="0" y="0"/>
          <a:ext cx="0" cy="0"/>
          <a:chOff x="0" y="0"/>
          <a:chExt cx="0" cy="0"/>
        </a:xfrm>
      </p:grpSpPr>
      <p:sp>
        <p:nvSpPr>
          <p:cNvPr id="105" name="Google Shape;105;p19"/>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6" name="Google Shape;106;p19"/>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434343"/>
              </a:buClr>
              <a:buSzPts val="1800"/>
              <a:buChar char="■"/>
              <a:defRPr>
                <a:solidFill>
                  <a:srgbClr val="434343"/>
                </a:solidFill>
              </a:defRPr>
            </a:lvl1pPr>
            <a:lvl2pPr indent="-317500" lvl="1" marL="914400" rtl="0">
              <a:spcBef>
                <a:spcPts val="1600"/>
              </a:spcBef>
              <a:spcAft>
                <a:spcPts val="0"/>
              </a:spcAft>
              <a:buClr>
                <a:srgbClr val="434343"/>
              </a:buClr>
              <a:buSzPts val="1400"/>
              <a:buChar char="●"/>
              <a:defRPr>
                <a:solidFill>
                  <a:srgbClr val="434343"/>
                </a:solidFill>
              </a:defRPr>
            </a:lvl2pPr>
            <a:lvl3pPr indent="-317500" lvl="2" marL="1371600" rtl="0">
              <a:spcBef>
                <a:spcPts val="1600"/>
              </a:spcBef>
              <a:spcAft>
                <a:spcPts val="0"/>
              </a:spcAft>
              <a:buClr>
                <a:srgbClr val="434343"/>
              </a:buClr>
              <a:buSzPts val="1400"/>
              <a:buChar char="■"/>
              <a:defRPr>
                <a:solidFill>
                  <a:srgbClr val="434343"/>
                </a:solidFill>
              </a:defRPr>
            </a:lvl3pPr>
            <a:lvl4pPr indent="-317500" lvl="3" marL="1828800" rtl="0">
              <a:spcBef>
                <a:spcPts val="1600"/>
              </a:spcBef>
              <a:spcAft>
                <a:spcPts val="0"/>
              </a:spcAft>
              <a:buClr>
                <a:srgbClr val="434343"/>
              </a:buClr>
              <a:buSzPts val="1400"/>
              <a:buChar char="●"/>
              <a:defRPr>
                <a:solidFill>
                  <a:srgbClr val="434343"/>
                </a:solidFill>
              </a:defRPr>
            </a:lvl4pPr>
            <a:lvl5pPr indent="-317500" lvl="4" marL="2286000" rtl="0">
              <a:spcBef>
                <a:spcPts val="1600"/>
              </a:spcBef>
              <a:spcAft>
                <a:spcPts val="0"/>
              </a:spcAft>
              <a:buClr>
                <a:srgbClr val="434343"/>
              </a:buClr>
              <a:buSzPts val="1400"/>
              <a:buChar char="○"/>
              <a:defRPr>
                <a:solidFill>
                  <a:srgbClr val="434343"/>
                </a:solidFill>
              </a:defRPr>
            </a:lvl5pPr>
            <a:lvl6pPr indent="-317500" lvl="5" marL="2743200" rtl="0">
              <a:spcBef>
                <a:spcPts val="1600"/>
              </a:spcBef>
              <a:spcAft>
                <a:spcPts val="0"/>
              </a:spcAft>
              <a:buClr>
                <a:srgbClr val="434343"/>
              </a:buClr>
              <a:buSzPts val="1400"/>
              <a:buChar char="■"/>
              <a:defRPr>
                <a:solidFill>
                  <a:srgbClr val="434343"/>
                </a:solidFill>
              </a:defRPr>
            </a:lvl6pPr>
            <a:lvl7pPr indent="-317500" lvl="6" marL="3200400" rtl="0">
              <a:spcBef>
                <a:spcPts val="1600"/>
              </a:spcBef>
              <a:spcAft>
                <a:spcPts val="0"/>
              </a:spcAft>
              <a:buClr>
                <a:srgbClr val="434343"/>
              </a:buClr>
              <a:buSzPts val="1400"/>
              <a:buChar char="●"/>
              <a:defRPr>
                <a:solidFill>
                  <a:srgbClr val="434343"/>
                </a:solidFill>
              </a:defRPr>
            </a:lvl7pPr>
            <a:lvl8pPr indent="-317500" lvl="7" marL="3657600" rtl="0">
              <a:spcBef>
                <a:spcPts val="1600"/>
              </a:spcBef>
              <a:spcAft>
                <a:spcPts val="0"/>
              </a:spcAft>
              <a:buClr>
                <a:srgbClr val="434343"/>
              </a:buClr>
              <a:buSzPts val="1400"/>
              <a:buChar char="○"/>
              <a:defRPr>
                <a:solidFill>
                  <a:srgbClr val="434343"/>
                </a:solidFill>
              </a:defRPr>
            </a:lvl8pPr>
            <a:lvl9pPr indent="-317500" lvl="8" marL="4114800" rtl="0">
              <a:spcBef>
                <a:spcPts val="1600"/>
              </a:spcBef>
              <a:spcAft>
                <a:spcPts val="1600"/>
              </a:spcAft>
              <a:buClr>
                <a:srgbClr val="434343"/>
              </a:buClr>
              <a:buSzPts val="1400"/>
              <a:buChar char="■"/>
              <a:defRPr>
                <a:solidFill>
                  <a:srgbClr val="434343"/>
                </a:solidFill>
              </a:defRPr>
            </a:lvl9pPr>
          </a:lstStyle>
          <a:p/>
        </p:txBody>
      </p:sp>
      <p:sp>
        <p:nvSpPr>
          <p:cNvPr id="107" name="Google Shape;107;p19"/>
          <p:cNvSpPr/>
          <p:nvPr/>
        </p:nvSpPr>
        <p:spPr>
          <a:xfrm>
            <a:off x="0" y="4786400"/>
            <a:ext cx="9144000" cy="365400"/>
          </a:xfrm>
          <a:prstGeom prst="rect">
            <a:avLst/>
          </a:prstGeom>
          <a:solidFill>
            <a:srgbClr val="E8F1F0"/>
          </a:solidFill>
          <a:ln cap="flat" cmpd="sng" w="9525">
            <a:solidFill>
              <a:srgbClr val="E8F1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pic>
        <p:nvPicPr>
          <p:cNvPr descr="clock-green-128.png" id="109" name="Google Shape;109;p19"/>
          <p:cNvPicPr preferRelativeResize="0"/>
          <p:nvPr/>
        </p:nvPicPr>
        <p:blipFill>
          <a:blip r:embed="rId2">
            <a:alphaModFix/>
          </a:blip>
          <a:stretch>
            <a:fillRect/>
          </a:stretch>
        </p:blipFill>
        <p:spPr>
          <a:xfrm>
            <a:off x="460155" y="226900"/>
            <a:ext cx="466800" cy="466800"/>
          </a:xfrm>
          <a:prstGeom prst="rect">
            <a:avLst/>
          </a:prstGeom>
          <a:noFill/>
          <a:ln>
            <a:noFill/>
          </a:ln>
        </p:spPr>
      </p:pic>
      <p:sp>
        <p:nvSpPr>
          <p:cNvPr id="110" name="Google Shape;110;p19"/>
          <p:cNvSpPr/>
          <p:nvPr/>
        </p:nvSpPr>
        <p:spPr>
          <a:xfrm>
            <a:off x="8705100" y="4826249"/>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75148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sp>
        <p:nvSpPr>
          <p:cNvPr id="112" name="Google Shape;112;p19"/>
          <p:cNvSpPr/>
          <p:nvPr/>
        </p:nvSpPr>
        <p:spPr>
          <a:xfrm>
            <a:off x="75148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rot="-5400000">
            <a:off x="-1390038" y="-86286"/>
            <a:ext cx="2305570" cy="1152499"/>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p:cNvPicPr preferRelativeResize="0"/>
          <p:nvPr/>
        </p:nvPicPr>
        <p:blipFill>
          <a:blip r:embed="rId3">
            <a:alphaModFix/>
          </a:blip>
          <a:stretch>
            <a:fillRect/>
          </a:stretch>
        </p:blipFill>
        <p:spPr>
          <a:xfrm>
            <a:off x="311706" y="4822300"/>
            <a:ext cx="1131556" cy="307782"/>
          </a:xfrm>
          <a:prstGeom prst="rect">
            <a:avLst/>
          </a:prstGeom>
          <a:noFill/>
          <a:ln>
            <a:noFill/>
          </a:ln>
        </p:spPr>
      </p:pic>
      <p:sp>
        <p:nvSpPr>
          <p:cNvPr id="115" name="Google Shape;115;p19"/>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8" name="Google Shape;118;p20"/>
          <p:cNvSpPr txBox="1"/>
          <p:nvPr>
            <p:ph idx="1" type="body"/>
          </p:nvPr>
        </p:nvSpPr>
        <p:spPr>
          <a:xfrm>
            <a:off x="311700" y="969925"/>
            <a:ext cx="3999900" cy="360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20"/>
          <p:cNvSpPr txBox="1"/>
          <p:nvPr>
            <p:ph idx="2" type="body"/>
          </p:nvPr>
        </p:nvSpPr>
        <p:spPr>
          <a:xfrm>
            <a:off x="4832400" y="969713"/>
            <a:ext cx="3999900" cy="3609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0" name="Google Shape;120;p20"/>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Data Warehouse and Data Lake</a:t>
            </a:r>
            <a:endParaRPr sz="1300">
              <a:solidFill>
                <a:srgbClr val="FFFFFF"/>
              </a:solidFill>
              <a:latin typeface="Open Sans"/>
              <a:ea typeface="Open Sans"/>
              <a:cs typeface="Open Sans"/>
              <a:sym typeface="Open Sans"/>
            </a:endParaRPr>
          </a:p>
        </p:txBody>
      </p:sp>
      <p:sp>
        <p:nvSpPr>
          <p:cNvPr id="121" name="Google Shape;121;p20"/>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0" y="4786400"/>
            <a:ext cx="9144000" cy="365400"/>
          </a:xfrm>
          <a:prstGeom prst="rect">
            <a:avLst/>
          </a:prstGeom>
          <a:solidFill>
            <a:srgbClr val="E8F1F0"/>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127" name="Google Shape;127;p20"/>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0"/>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29" name="Google Shape;129;p20"/>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nds-On two columns">
  <p:cSld name="TITLE_AND_TWO_COLUMNS_1">
    <p:spTree>
      <p:nvGrpSpPr>
        <p:cNvPr id="130" name="Shape 130"/>
        <p:cNvGrpSpPr/>
        <p:nvPr/>
      </p:nvGrpSpPr>
      <p:grpSpPr>
        <a:xfrm>
          <a:off x="0" y="0"/>
          <a:ext cx="0" cy="0"/>
          <a:chOff x="0" y="0"/>
          <a:chExt cx="0" cy="0"/>
        </a:xfrm>
      </p:grpSpPr>
      <p:sp>
        <p:nvSpPr>
          <p:cNvPr id="131" name="Google Shape;131;p21"/>
          <p:cNvSpPr txBox="1"/>
          <p:nvPr>
            <p:ph idx="1" type="body"/>
          </p:nvPr>
        </p:nvSpPr>
        <p:spPr>
          <a:xfrm>
            <a:off x="3117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2" name="Google Shape;132;p21"/>
          <p:cNvSpPr txBox="1"/>
          <p:nvPr>
            <p:ph idx="2" type="body"/>
          </p:nvPr>
        </p:nvSpPr>
        <p:spPr>
          <a:xfrm>
            <a:off x="4581000" y="920425"/>
            <a:ext cx="4251300" cy="3687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3" name="Google Shape;133;p21"/>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pic>
        <p:nvPicPr>
          <p:cNvPr descr="clock-green-128.png" id="134" name="Google Shape;134;p21"/>
          <p:cNvPicPr preferRelativeResize="0"/>
          <p:nvPr/>
        </p:nvPicPr>
        <p:blipFill>
          <a:blip r:embed="rId2">
            <a:alphaModFix/>
          </a:blip>
          <a:stretch>
            <a:fillRect/>
          </a:stretch>
        </p:blipFill>
        <p:spPr>
          <a:xfrm>
            <a:off x="460155" y="226900"/>
            <a:ext cx="466800" cy="466800"/>
          </a:xfrm>
          <a:prstGeom prst="rect">
            <a:avLst/>
          </a:prstGeom>
          <a:noFill/>
          <a:ln>
            <a:noFill/>
          </a:ln>
        </p:spPr>
      </p:pic>
      <p:sp>
        <p:nvSpPr>
          <p:cNvPr id="135" name="Google Shape;135;p21"/>
          <p:cNvSpPr/>
          <p:nvPr/>
        </p:nvSpPr>
        <p:spPr>
          <a:xfrm>
            <a:off x="0" y="4786400"/>
            <a:ext cx="9144000" cy="365400"/>
          </a:xfrm>
          <a:prstGeom prst="rect">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chemeClr val="lt1"/>
                </a:solidFill>
                <a:latin typeface="Open Sans"/>
                <a:ea typeface="Open Sans"/>
                <a:cs typeface="Open Sans"/>
                <a:sym typeface="Open Sans"/>
              </a:rPr>
              <a:t>Apache Spark Data Processing</a:t>
            </a:r>
            <a:endParaRPr sz="1300">
              <a:solidFill>
                <a:srgbClr val="FFFFFF"/>
              </a:solidFill>
              <a:latin typeface="Open Sans"/>
              <a:ea typeface="Open Sans"/>
              <a:cs typeface="Open Sans"/>
              <a:sym typeface="Open Sans"/>
            </a:endParaRPr>
          </a:p>
        </p:txBody>
      </p:sp>
      <p:pic>
        <p:nvPicPr>
          <p:cNvPr id="137" name="Google Shape;137;p21"/>
          <p:cNvPicPr preferRelativeResize="0"/>
          <p:nvPr/>
        </p:nvPicPr>
        <p:blipFill>
          <a:blip r:embed="rId3">
            <a:alphaModFix/>
          </a:blip>
          <a:stretch>
            <a:fillRect/>
          </a:stretch>
        </p:blipFill>
        <p:spPr>
          <a:xfrm>
            <a:off x="411475" y="4813075"/>
            <a:ext cx="1228227" cy="312050"/>
          </a:xfrm>
          <a:prstGeom prst="rect">
            <a:avLst/>
          </a:prstGeom>
          <a:noFill/>
          <a:ln>
            <a:noFill/>
          </a:ln>
        </p:spPr>
      </p:pic>
      <p:sp>
        <p:nvSpPr>
          <p:cNvPr id="138" name="Google Shape;138;p21"/>
          <p:cNvSpPr/>
          <p:nvPr/>
        </p:nvSpPr>
        <p:spPr>
          <a:xfrm>
            <a:off x="8705100" y="4818200"/>
            <a:ext cx="301800" cy="301800"/>
          </a:xfrm>
          <a:prstGeom prst="ellipse">
            <a:avLst/>
          </a:prstGeom>
          <a:solidFill>
            <a:srgbClr val="B6D7A8"/>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12" type="sldNum"/>
          </p:nvPr>
        </p:nvSpPr>
        <p:spPr>
          <a:xfrm>
            <a:off x="8622600" y="4813100"/>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2" name="Google Shape;142;p22"/>
          <p:cNvSpPr/>
          <p:nvPr/>
        </p:nvSpPr>
        <p:spPr>
          <a:xfrm>
            <a:off x="440275" y="742225"/>
            <a:ext cx="587700" cy="405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0" y="4786400"/>
            <a:ext cx="9144000" cy="365400"/>
          </a:xfrm>
          <a:prstGeom prst="rect">
            <a:avLst/>
          </a:prstGeom>
          <a:solidFill>
            <a:srgbClr val="E8F1F0"/>
          </a:solidFill>
          <a:ln cap="flat" cmpd="sng" w="9525">
            <a:solidFill>
              <a:srgbClr val="E8F1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nvSpPr>
        <p:spPr>
          <a:xfrm>
            <a:off x="5661450" y="4843250"/>
            <a:ext cx="2911500" cy="251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300">
                <a:solidFill>
                  <a:srgbClr val="6FA8DC"/>
                </a:solidFill>
                <a:latin typeface="Open Sans"/>
                <a:ea typeface="Open Sans"/>
                <a:cs typeface="Open Sans"/>
                <a:sym typeface="Open Sans"/>
              </a:rPr>
              <a:t>Apache Spark Data Processing</a:t>
            </a:r>
            <a:endParaRPr sz="1300">
              <a:solidFill>
                <a:srgbClr val="6FA8DC"/>
              </a:solidFill>
              <a:latin typeface="Open Sans"/>
              <a:ea typeface="Open Sans"/>
              <a:cs typeface="Open Sans"/>
              <a:sym typeface="Open Sans"/>
            </a:endParaRPr>
          </a:p>
        </p:txBody>
      </p:sp>
      <p:sp>
        <p:nvSpPr>
          <p:cNvPr id="145" name="Google Shape;145;p22"/>
          <p:cNvSpPr/>
          <p:nvPr/>
        </p:nvSpPr>
        <p:spPr>
          <a:xfrm>
            <a:off x="8705100" y="4825285"/>
            <a:ext cx="301800" cy="301800"/>
          </a:xfrm>
          <a:prstGeom prst="ellipse">
            <a:avLst/>
          </a:pr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7254425" y="-88810"/>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7254425" y="-252675"/>
            <a:ext cx="2339156" cy="116928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rot="-5400000">
            <a:off x="8103167" y="878807"/>
            <a:ext cx="2087277" cy="1219707"/>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D9E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2"/>
          <p:cNvPicPr preferRelativeResize="0"/>
          <p:nvPr/>
        </p:nvPicPr>
        <p:blipFill>
          <a:blip r:embed="rId2">
            <a:alphaModFix/>
          </a:blip>
          <a:stretch>
            <a:fillRect/>
          </a:stretch>
        </p:blipFill>
        <p:spPr>
          <a:xfrm>
            <a:off x="311706" y="4822300"/>
            <a:ext cx="1131556" cy="307782"/>
          </a:xfrm>
          <a:prstGeom prst="rect">
            <a:avLst/>
          </a:prstGeom>
          <a:noFill/>
          <a:ln>
            <a:noFill/>
          </a:ln>
        </p:spPr>
      </p:pic>
      <p:sp>
        <p:nvSpPr>
          <p:cNvPr id="150" name="Google Shape;150;p22"/>
          <p:cNvSpPr txBox="1"/>
          <p:nvPr>
            <p:ph idx="12" type="sldNum"/>
          </p:nvPr>
        </p:nvSpPr>
        <p:spPr>
          <a:xfrm>
            <a:off x="8622600" y="4820185"/>
            <a:ext cx="466800" cy="3120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a:ea typeface="Open Sans"/>
                <a:cs typeface="Open Sans"/>
                <a:sym typeface="Open Sans"/>
              </a:defRPr>
            </a:lvl1pPr>
            <a:lvl2pPr lvl="1" rtl="0" algn="ctr">
              <a:buNone/>
              <a:defRPr sz="1200">
                <a:solidFill>
                  <a:srgbClr val="FFFFFF"/>
                </a:solidFill>
                <a:latin typeface="Open Sans"/>
                <a:ea typeface="Open Sans"/>
                <a:cs typeface="Open Sans"/>
                <a:sym typeface="Open Sans"/>
              </a:defRPr>
            </a:lvl2pPr>
            <a:lvl3pPr lvl="2" rtl="0" algn="ctr">
              <a:buNone/>
              <a:defRPr sz="1200">
                <a:solidFill>
                  <a:srgbClr val="FFFFFF"/>
                </a:solidFill>
                <a:latin typeface="Open Sans"/>
                <a:ea typeface="Open Sans"/>
                <a:cs typeface="Open Sans"/>
                <a:sym typeface="Open Sans"/>
              </a:defRPr>
            </a:lvl3pPr>
            <a:lvl4pPr lvl="3" rtl="0" algn="ctr">
              <a:buNone/>
              <a:defRPr sz="1200">
                <a:solidFill>
                  <a:srgbClr val="FFFFFF"/>
                </a:solidFill>
                <a:latin typeface="Open Sans"/>
                <a:ea typeface="Open Sans"/>
                <a:cs typeface="Open Sans"/>
                <a:sym typeface="Open Sans"/>
              </a:defRPr>
            </a:lvl4pPr>
            <a:lvl5pPr lvl="4" rtl="0" algn="ctr">
              <a:buNone/>
              <a:defRPr sz="1200">
                <a:solidFill>
                  <a:srgbClr val="FFFFFF"/>
                </a:solidFill>
                <a:latin typeface="Open Sans"/>
                <a:ea typeface="Open Sans"/>
                <a:cs typeface="Open Sans"/>
                <a:sym typeface="Open Sans"/>
              </a:defRPr>
            </a:lvl5pPr>
            <a:lvl6pPr lvl="5" rtl="0" algn="ctr">
              <a:buNone/>
              <a:defRPr sz="1200">
                <a:solidFill>
                  <a:srgbClr val="FFFFFF"/>
                </a:solidFill>
                <a:latin typeface="Open Sans"/>
                <a:ea typeface="Open Sans"/>
                <a:cs typeface="Open Sans"/>
                <a:sym typeface="Open Sans"/>
              </a:defRPr>
            </a:lvl6pPr>
            <a:lvl7pPr lvl="6" rtl="0" algn="ctr">
              <a:buNone/>
              <a:defRPr sz="1200">
                <a:solidFill>
                  <a:srgbClr val="FFFFFF"/>
                </a:solidFill>
                <a:latin typeface="Open Sans"/>
                <a:ea typeface="Open Sans"/>
                <a:cs typeface="Open Sans"/>
                <a:sym typeface="Open Sans"/>
              </a:defRPr>
            </a:lvl7pPr>
            <a:lvl8pPr lvl="7" rtl="0" algn="ctr">
              <a:buNone/>
              <a:defRPr sz="1200">
                <a:solidFill>
                  <a:srgbClr val="FFFFFF"/>
                </a:solidFill>
                <a:latin typeface="Open Sans"/>
                <a:ea typeface="Open Sans"/>
                <a:cs typeface="Open Sans"/>
                <a:sym typeface="Open Sans"/>
              </a:defRPr>
            </a:lvl8pPr>
            <a:lvl9pPr lvl="8" rtl="0" algn="ctr">
              <a:buNone/>
              <a:defRPr sz="1200">
                <a:solidFill>
                  <a:srgbClr val="FFFFFF"/>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53" name="Shape 153"/>
        <p:cNvGrpSpPr/>
        <p:nvPr/>
      </p:nvGrpSpPr>
      <p:grpSpPr>
        <a:xfrm>
          <a:off x="0" y="0"/>
          <a:ext cx="0" cy="0"/>
          <a:chOff x="0" y="0"/>
          <a:chExt cx="0" cy="0"/>
        </a:xfrm>
      </p:grpSpPr>
      <p:sp>
        <p:nvSpPr>
          <p:cNvPr id="154" name="Google Shape;154;p24"/>
          <p:cNvSpPr txBox="1"/>
          <p:nvPr>
            <p:ph type="title"/>
          </p:nvPr>
        </p:nvSpPr>
        <p:spPr>
          <a:xfrm>
            <a:off x="319350" y="892350"/>
            <a:ext cx="4938900" cy="1688700"/>
          </a:xfrm>
          <a:prstGeom prst="rect">
            <a:avLst/>
          </a:prstGeom>
        </p:spPr>
        <p:txBody>
          <a:bodyPr anchorCtr="0" anchor="t"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3600"/>
              <a:buNone/>
              <a:defRPr>
                <a:latin typeface="Open Sans"/>
                <a:ea typeface="Open Sans"/>
                <a:cs typeface="Open Sans"/>
                <a:sym typeface="Open Sans"/>
              </a:defRPr>
            </a:lvl2pPr>
            <a:lvl3pPr lvl="2" rtl="0">
              <a:spcBef>
                <a:spcPts val="0"/>
              </a:spcBef>
              <a:spcAft>
                <a:spcPts val="0"/>
              </a:spcAft>
              <a:buSzPts val="3600"/>
              <a:buNone/>
              <a:defRPr>
                <a:latin typeface="Open Sans"/>
                <a:ea typeface="Open Sans"/>
                <a:cs typeface="Open Sans"/>
                <a:sym typeface="Open Sans"/>
              </a:defRPr>
            </a:lvl3pPr>
            <a:lvl4pPr lvl="3" rtl="0">
              <a:spcBef>
                <a:spcPts val="0"/>
              </a:spcBef>
              <a:spcAft>
                <a:spcPts val="0"/>
              </a:spcAft>
              <a:buSzPts val="3600"/>
              <a:buNone/>
              <a:defRPr>
                <a:latin typeface="Open Sans"/>
                <a:ea typeface="Open Sans"/>
                <a:cs typeface="Open Sans"/>
                <a:sym typeface="Open Sans"/>
              </a:defRPr>
            </a:lvl4pPr>
            <a:lvl5pPr lvl="4" rtl="0">
              <a:spcBef>
                <a:spcPts val="0"/>
              </a:spcBef>
              <a:spcAft>
                <a:spcPts val="0"/>
              </a:spcAft>
              <a:buSzPts val="3600"/>
              <a:buNone/>
              <a:defRPr>
                <a:latin typeface="Open Sans"/>
                <a:ea typeface="Open Sans"/>
                <a:cs typeface="Open Sans"/>
                <a:sym typeface="Open Sans"/>
              </a:defRPr>
            </a:lvl5pPr>
            <a:lvl6pPr lvl="5" rtl="0">
              <a:spcBef>
                <a:spcPts val="0"/>
              </a:spcBef>
              <a:spcAft>
                <a:spcPts val="0"/>
              </a:spcAft>
              <a:buSzPts val="3600"/>
              <a:buNone/>
              <a:defRPr>
                <a:latin typeface="Open Sans"/>
                <a:ea typeface="Open Sans"/>
                <a:cs typeface="Open Sans"/>
                <a:sym typeface="Open Sans"/>
              </a:defRPr>
            </a:lvl6pPr>
            <a:lvl7pPr lvl="6" rtl="0">
              <a:spcBef>
                <a:spcPts val="0"/>
              </a:spcBef>
              <a:spcAft>
                <a:spcPts val="0"/>
              </a:spcAft>
              <a:buSzPts val="3600"/>
              <a:buNone/>
              <a:defRPr>
                <a:latin typeface="Open Sans"/>
                <a:ea typeface="Open Sans"/>
                <a:cs typeface="Open Sans"/>
                <a:sym typeface="Open Sans"/>
              </a:defRPr>
            </a:lvl7pPr>
            <a:lvl8pPr lvl="7" rtl="0">
              <a:spcBef>
                <a:spcPts val="0"/>
              </a:spcBef>
              <a:spcAft>
                <a:spcPts val="0"/>
              </a:spcAft>
              <a:buSzPts val="3600"/>
              <a:buNone/>
              <a:defRPr>
                <a:latin typeface="Open Sans"/>
                <a:ea typeface="Open Sans"/>
                <a:cs typeface="Open Sans"/>
                <a:sym typeface="Open Sans"/>
              </a:defRPr>
            </a:lvl8pPr>
            <a:lvl9pPr lvl="8" rtl="0">
              <a:spcBef>
                <a:spcPts val="0"/>
              </a:spcBef>
              <a:spcAft>
                <a:spcPts val="0"/>
              </a:spcAft>
              <a:buSzPts val="3600"/>
              <a:buNone/>
              <a:defRPr>
                <a:latin typeface="Open Sans"/>
                <a:ea typeface="Open Sans"/>
                <a:cs typeface="Open Sans"/>
                <a:sym typeface="Open Sans"/>
              </a:defRPr>
            </a:lvl9pPr>
          </a:lstStyle>
          <a:p/>
        </p:txBody>
      </p:sp>
      <p:grpSp>
        <p:nvGrpSpPr>
          <p:cNvPr id="155" name="Google Shape;155;p24"/>
          <p:cNvGrpSpPr/>
          <p:nvPr/>
        </p:nvGrpSpPr>
        <p:grpSpPr>
          <a:xfrm flipH="1">
            <a:off x="7278000" y="564673"/>
            <a:ext cx="2550133" cy="4014276"/>
            <a:chOff x="-371550" y="1260424"/>
            <a:chExt cx="1666100" cy="2622681"/>
          </a:xfrm>
        </p:grpSpPr>
        <p:sp>
          <p:nvSpPr>
            <p:cNvPr id="156" name="Google Shape;156;p24"/>
            <p:cNvSpPr/>
            <p:nvPr/>
          </p:nvSpPr>
          <p:spPr>
            <a:xfrm rot="5400000">
              <a:off x="-783077" y="1805478"/>
              <a:ext cx="2622681" cy="1532572"/>
            </a:xfrm>
            <a:custGeom>
              <a:rect b="b" l="l" r="r" t="t"/>
              <a:pathLst>
                <a:path extrusionOk="0" h="50605" w="86600">
                  <a:moveTo>
                    <a:pt x="43297" y="1"/>
                  </a:moveTo>
                  <a:cubicBezTo>
                    <a:pt x="42353" y="1"/>
                    <a:pt x="41405" y="366"/>
                    <a:pt x="40675" y="1096"/>
                  </a:cubicBezTo>
                  <a:lnTo>
                    <a:pt x="1438" y="40333"/>
                  </a:lnTo>
                  <a:cubicBezTo>
                    <a:pt x="0" y="41771"/>
                    <a:pt x="0" y="44122"/>
                    <a:pt x="1438" y="45560"/>
                  </a:cubicBezTo>
                  <a:lnTo>
                    <a:pt x="6483" y="50604"/>
                  </a:lnTo>
                  <a:lnTo>
                    <a:pt x="40675" y="16412"/>
                  </a:lnTo>
                  <a:cubicBezTo>
                    <a:pt x="41405" y="15693"/>
                    <a:pt x="42353" y="15333"/>
                    <a:pt x="43297" y="15333"/>
                  </a:cubicBezTo>
                  <a:cubicBezTo>
                    <a:pt x="44241" y="15333"/>
                    <a:pt x="45183" y="15693"/>
                    <a:pt x="45902" y="16412"/>
                  </a:cubicBezTo>
                  <a:lnTo>
                    <a:pt x="80117" y="50604"/>
                  </a:lnTo>
                  <a:lnTo>
                    <a:pt x="85162" y="45560"/>
                  </a:lnTo>
                  <a:cubicBezTo>
                    <a:pt x="86600" y="44122"/>
                    <a:pt x="86600" y="41771"/>
                    <a:pt x="85162" y="40333"/>
                  </a:cubicBezTo>
                  <a:lnTo>
                    <a:pt x="45902" y="1096"/>
                  </a:lnTo>
                  <a:cubicBezTo>
                    <a:pt x="45183" y="366"/>
                    <a:pt x="44241" y="1"/>
                    <a:pt x="43297"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5400000">
              <a:off x="-849506" y="2094083"/>
              <a:ext cx="1911349" cy="955437"/>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4"/>
          <p:cNvSpPr/>
          <p:nvPr/>
        </p:nvSpPr>
        <p:spPr>
          <a:xfrm>
            <a:off x="4622876" y="-294025"/>
            <a:ext cx="4499499" cy="2249191"/>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flipH="1" rot="10800000">
            <a:off x="5585424" y="3705782"/>
            <a:ext cx="3258697" cy="1628944"/>
          </a:xfrm>
          <a:custGeom>
            <a:rect b="b" l="l" r="r" t="t"/>
            <a:pathLst>
              <a:path extrusionOk="0" h="46313" w="92649">
                <a:moveTo>
                  <a:pt x="0" y="0"/>
                </a:moveTo>
                <a:cubicBezTo>
                  <a:pt x="0" y="936"/>
                  <a:pt x="366" y="1872"/>
                  <a:pt x="1096" y="2602"/>
                </a:cubicBezTo>
                <a:lnTo>
                  <a:pt x="43711" y="45217"/>
                </a:lnTo>
                <a:cubicBezTo>
                  <a:pt x="44430" y="45947"/>
                  <a:pt x="45377" y="46312"/>
                  <a:pt x="46324" y="46312"/>
                </a:cubicBezTo>
                <a:cubicBezTo>
                  <a:pt x="47272" y="46312"/>
                  <a:pt x="48219" y="45947"/>
                  <a:pt x="48938" y="45217"/>
                </a:cubicBezTo>
                <a:lnTo>
                  <a:pt x="91553" y="2602"/>
                </a:lnTo>
                <a:cubicBezTo>
                  <a:pt x="92283" y="1872"/>
                  <a:pt x="92648" y="936"/>
                  <a:pt x="92648" y="0"/>
                </a:cubicBezTo>
                <a:close/>
              </a:path>
            </a:pathLst>
          </a:custGeom>
          <a:noFill/>
          <a:ln cap="flat" cmpd="sng" w="1905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ph idx="1" type="body"/>
          </p:nvPr>
        </p:nvSpPr>
        <p:spPr>
          <a:xfrm>
            <a:off x="319350" y="2724850"/>
            <a:ext cx="3046200" cy="177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1" name="Google Shape;161;p24"/>
          <p:cNvSpPr txBox="1"/>
          <p:nvPr/>
        </p:nvSpPr>
        <p:spPr>
          <a:xfrm>
            <a:off x="319350" y="4438950"/>
            <a:ext cx="5757900" cy="62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n" sz="800">
                <a:solidFill>
                  <a:srgbClr val="6FA8DC"/>
                </a:solidFill>
                <a:latin typeface="Open Sans"/>
                <a:ea typeface="Open Sans"/>
                <a:cs typeface="Open Sans"/>
                <a:sym typeface="Open Sans"/>
              </a:rPr>
              <a:t>DATALearns247 is educational program developed by Solusi247 focusing on building Indonesian data talents through curriculum based on the real world experience in big data and artificial intelligence implementation</a:t>
            </a:r>
            <a:endParaRPr sz="800">
              <a:solidFill>
                <a:srgbClr val="6FA8DC"/>
              </a:solidFill>
              <a:latin typeface="Open Sans"/>
              <a:ea typeface="Open Sans"/>
              <a:cs typeface="Open Sans"/>
              <a:sym typeface="Open Sans"/>
            </a:endParaRPr>
          </a:p>
          <a:p>
            <a:pPr indent="0" lvl="0" marL="0" rtl="0" algn="just">
              <a:spcBef>
                <a:spcPts val="0"/>
              </a:spcBef>
              <a:spcAft>
                <a:spcPts val="0"/>
              </a:spcAft>
              <a:buNone/>
            </a:pPr>
            <a:r>
              <a:t/>
            </a:r>
            <a:endParaRPr sz="800">
              <a:solidFill>
                <a:srgbClr val="6FA8DC"/>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63525"/>
            <a:ext cx="8520600" cy="619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0B5394"/>
              </a:buClr>
              <a:buSzPts val="3600"/>
              <a:buFont typeface="Economica"/>
              <a:buNone/>
              <a:defRPr sz="3600">
                <a:solidFill>
                  <a:srgbClr val="0B5394"/>
                </a:solidFill>
                <a:latin typeface="Economica"/>
                <a:ea typeface="Economica"/>
                <a:cs typeface="Economica"/>
                <a:sym typeface="Economica"/>
              </a:defRPr>
            </a:lvl1pPr>
            <a:lvl2pPr lvl="1"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2pPr>
            <a:lvl3pPr lvl="2"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3pPr>
            <a:lvl4pPr lvl="3"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4pPr>
            <a:lvl5pPr lvl="4"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5pPr>
            <a:lvl6pPr lvl="5"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6pPr>
            <a:lvl7pPr lvl="6"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7pPr>
            <a:lvl8pPr lvl="7"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8pPr>
            <a:lvl9pPr lvl="8" rtl="0">
              <a:spcBef>
                <a:spcPts val="0"/>
              </a:spcBef>
              <a:spcAft>
                <a:spcPts val="0"/>
              </a:spcAft>
              <a:buClr>
                <a:schemeClr val="dk1"/>
              </a:buClr>
              <a:buSzPts val="3600"/>
              <a:buFont typeface="Economica"/>
              <a:buNone/>
              <a:defRPr sz="36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900900"/>
            <a:ext cx="8520600" cy="36783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hyperlink" Target="https://issues.apache.org/jira/browse/SPARK-15348" TargetMode="External"/><Relationship Id="rId4" Type="http://schemas.openxmlformats.org/officeDocument/2006/relationships/hyperlink" Target="https://issues.apache.org/jira/browse/SPARK-1925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584225" y="1803225"/>
            <a:ext cx="5791500" cy="15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700"/>
              <a:t>Apache Spark Data Processing</a:t>
            </a:r>
            <a:endParaRPr sz="4700"/>
          </a:p>
        </p:txBody>
      </p:sp>
      <p:sp>
        <p:nvSpPr>
          <p:cNvPr id="167" name="Google Shape;167;p25"/>
          <p:cNvSpPr txBox="1"/>
          <p:nvPr>
            <p:ph idx="1" type="subTitle"/>
          </p:nvPr>
        </p:nvSpPr>
        <p:spPr>
          <a:xfrm>
            <a:off x="584226" y="4119725"/>
            <a:ext cx="38916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Big Data Analytics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Contoh kode untuk membuat SparkSession</a:t>
            </a:r>
            <a:endParaRPr sz="1400"/>
          </a:p>
        </p:txBody>
      </p:sp>
      <p:sp>
        <p:nvSpPr>
          <p:cNvPr id="297" name="Google Shape;297;p3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SparkSession Code</a:t>
            </a:r>
            <a:endParaRPr/>
          </a:p>
        </p:txBody>
      </p:sp>
      <p:sp>
        <p:nvSpPr>
          <p:cNvPr id="298" name="Google Shape;298;p34"/>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9" name="Google Shape;299;p34"/>
          <p:cNvPicPr preferRelativeResize="0"/>
          <p:nvPr/>
        </p:nvPicPr>
        <p:blipFill>
          <a:blip r:embed="rId3">
            <a:alphaModFix/>
          </a:blip>
          <a:stretch>
            <a:fillRect/>
          </a:stretch>
        </p:blipFill>
        <p:spPr>
          <a:xfrm>
            <a:off x="4926737" y="2037124"/>
            <a:ext cx="3905575" cy="2104325"/>
          </a:xfrm>
          <a:prstGeom prst="rect">
            <a:avLst/>
          </a:prstGeom>
          <a:noFill/>
          <a:ln>
            <a:noFill/>
          </a:ln>
        </p:spPr>
      </p:pic>
      <p:grpSp>
        <p:nvGrpSpPr>
          <p:cNvPr id="300" name="Google Shape;300;p34"/>
          <p:cNvGrpSpPr/>
          <p:nvPr/>
        </p:nvGrpSpPr>
        <p:grpSpPr>
          <a:xfrm>
            <a:off x="490875" y="1351029"/>
            <a:ext cx="4081200" cy="1795109"/>
            <a:chOff x="871875" y="4094893"/>
            <a:chExt cx="4081200" cy="459907"/>
          </a:xfrm>
        </p:grpSpPr>
        <p:sp>
          <p:nvSpPr>
            <p:cNvPr id="301" name="Google Shape;301;p34"/>
            <p:cNvSpPr txBox="1"/>
            <p:nvPr/>
          </p:nvSpPr>
          <p:spPr>
            <a:xfrm>
              <a:off x="927075" y="4094893"/>
              <a:ext cx="4026000" cy="459900"/>
            </a:xfrm>
            <a:prstGeom prst="rect">
              <a:avLst/>
            </a:prstGeom>
            <a:solidFill>
              <a:srgbClr val="00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import pyspark</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from pyspark.sql import SparkSession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spark = SparkSession.builder</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.appName('My Application')</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                    .getOrCreate()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#read file as Spark dataframe</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df = spark.read.csv(...)</a:t>
              </a:r>
              <a:endParaRPr sz="1000">
                <a:solidFill>
                  <a:schemeClr val="dk1"/>
                </a:solidFill>
                <a:latin typeface="Consolas"/>
                <a:ea typeface="Consolas"/>
                <a:cs typeface="Consolas"/>
                <a:sym typeface="Consolas"/>
              </a:endParaRPr>
            </a:p>
          </p:txBody>
        </p:sp>
        <p:sp>
          <p:nvSpPr>
            <p:cNvPr id="302" name="Google Shape;302;p34"/>
            <p:cNvSpPr/>
            <p:nvPr/>
          </p:nvSpPr>
          <p:spPr>
            <a:xfrm>
              <a:off x="871875" y="4094900"/>
              <a:ext cx="71100" cy="4599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idx="1" type="body"/>
          </p:nvPr>
        </p:nvSpPr>
        <p:spPr>
          <a:xfrm>
            <a:off x="311700" y="900900"/>
            <a:ext cx="41601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Proses dalam Spark didasarkan pada 2 konsep utama :</a:t>
            </a:r>
            <a:endParaRPr sz="1500"/>
          </a:p>
          <a:p>
            <a:pPr indent="-323850" lvl="0" marL="457200" rtl="0" algn="l">
              <a:spcBef>
                <a:spcPts val="1600"/>
              </a:spcBef>
              <a:spcAft>
                <a:spcPts val="0"/>
              </a:spcAft>
              <a:buSzPts val="1500"/>
              <a:buChar char="■"/>
            </a:pPr>
            <a:r>
              <a:rPr lang="en" sz="1500"/>
              <a:t>Data Abstraction : </a:t>
            </a:r>
            <a:r>
              <a:rPr b="1" lang="en" sz="1500"/>
              <a:t>RDD </a:t>
            </a:r>
            <a:r>
              <a:rPr lang="en" sz="1500"/>
              <a:t>(Resilient Distributed Dataset)</a:t>
            </a:r>
            <a:endParaRPr sz="1500"/>
          </a:p>
          <a:p>
            <a:pPr indent="-323850" lvl="0" marL="457200" rtl="0" algn="l">
              <a:spcBef>
                <a:spcPts val="1000"/>
              </a:spcBef>
              <a:spcAft>
                <a:spcPts val="1000"/>
              </a:spcAft>
              <a:buSzPts val="1500"/>
              <a:buChar char="■"/>
            </a:pPr>
            <a:r>
              <a:rPr lang="en" sz="1500"/>
              <a:t>Process Abstraction : </a:t>
            </a:r>
            <a:r>
              <a:rPr b="1" lang="en" sz="1500"/>
              <a:t>DAG </a:t>
            </a:r>
            <a:r>
              <a:rPr lang="en" sz="1500"/>
              <a:t>(Direct Acyclic Graph) Execution Plan </a:t>
            </a:r>
            <a:endParaRPr sz="1500"/>
          </a:p>
        </p:txBody>
      </p:sp>
      <p:sp>
        <p:nvSpPr>
          <p:cNvPr id="308" name="Google Shape;308;p3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Abstractions</a:t>
            </a:r>
            <a:endParaRPr/>
          </a:p>
        </p:txBody>
      </p:sp>
      <p:pic>
        <p:nvPicPr>
          <p:cNvPr id="309" name="Google Shape;309;p35"/>
          <p:cNvPicPr preferRelativeResize="0"/>
          <p:nvPr/>
        </p:nvPicPr>
        <p:blipFill>
          <a:blip r:embed="rId3">
            <a:alphaModFix/>
          </a:blip>
          <a:stretch>
            <a:fillRect/>
          </a:stretch>
        </p:blipFill>
        <p:spPr>
          <a:xfrm>
            <a:off x="4422650" y="1205894"/>
            <a:ext cx="4538324" cy="243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idx="1" type="body"/>
          </p:nvPr>
        </p:nvSpPr>
        <p:spPr>
          <a:xfrm>
            <a:off x="311700" y="900900"/>
            <a:ext cx="43284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Spark d</a:t>
            </a:r>
            <a:r>
              <a:rPr lang="en" sz="1600"/>
              <a:t>istributed data abstraction</a:t>
            </a:r>
            <a:endParaRPr sz="1600"/>
          </a:p>
          <a:p>
            <a:pPr indent="-330200" lvl="0" marL="457200" rtl="0" algn="l">
              <a:spcBef>
                <a:spcPts val="1000"/>
              </a:spcBef>
              <a:spcAft>
                <a:spcPts val="0"/>
              </a:spcAft>
              <a:buSzPts val="1600"/>
              <a:buChar char="■"/>
            </a:pPr>
            <a:r>
              <a:rPr lang="en" sz="1600"/>
              <a:t>I</a:t>
            </a:r>
            <a:r>
              <a:rPr lang="en" sz="1600"/>
              <a:t>mmutable &amp; r</a:t>
            </a:r>
            <a:r>
              <a:rPr lang="en" sz="1600"/>
              <a:t>esilient </a:t>
            </a:r>
            <a:endParaRPr sz="1600"/>
          </a:p>
          <a:p>
            <a:pPr indent="-330200" lvl="0" marL="457200" rtl="0" algn="l">
              <a:spcBef>
                <a:spcPts val="1000"/>
              </a:spcBef>
              <a:spcAft>
                <a:spcPts val="1000"/>
              </a:spcAft>
              <a:buSzPts val="1600"/>
              <a:buChar char="■"/>
            </a:pPr>
            <a:r>
              <a:rPr lang="en" sz="1600"/>
              <a:t>Lazy evaluation</a:t>
            </a:r>
            <a:endParaRPr sz="1600"/>
          </a:p>
        </p:txBody>
      </p:sp>
      <p:sp>
        <p:nvSpPr>
          <p:cNvPr id="315" name="Google Shape;315;p3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RDD</a:t>
            </a:r>
            <a:endParaRPr/>
          </a:p>
        </p:txBody>
      </p:sp>
      <p:grpSp>
        <p:nvGrpSpPr>
          <p:cNvPr id="316" name="Google Shape;316;p36"/>
          <p:cNvGrpSpPr/>
          <p:nvPr/>
        </p:nvGrpSpPr>
        <p:grpSpPr>
          <a:xfrm>
            <a:off x="4726050" y="1237750"/>
            <a:ext cx="3492200" cy="2542475"/>
            <a:chOff x="4878450" y="1237750"/>
            <a:chExt cx="3492200" cy="2542475"/>
          </a:xfrm>
        </p:grpSpPr>
        <p:sp>
          <p:nvSpPr>
            <p:cNvPr id="317" name="Google Shape;317;p36"/>
            <p:cNvSpPr/>
            <p:nvPr/>
          </p:nvSpPr>
          <p:spPr>
            <a:xfrm>
              <a:off x="4878450" y="2029150"/>
              <a:ext cx="978300" cy="8754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Economica"/>
                  <a:ea typeface="Economica"/>
                  <a:cs typeface="Economica"/>
                  <a:sym typeface="Economica"/>
                </a:rPr>
                <a:t>RDD</a:t>
              </a:r>
              <a:endParaRPr sz="1500">
                <a:latin typeface="Economica"/>
                <a:ea typeface="Economica"/>
                <a:cs typeface="Economica"/>
                <a:sym typeface="Economica"/>
              </a:endParaRPr>
            </a:p>
          </p:txBody>
        </p:sp>
        <p:sp>
          <p:nvSpPr>
            <p:cNvPr id="318" name="Google Shape;318;p36"/>
            <p:cNvSpPr/>
            <p:nvPr/>
          </p:nvSpPr>
          <p:spPr>
            <a:xfrm>
              <a:off x="6563225" y="1237750"/>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19" name="Google Shape;319;p36"/>
            <p:cNvSpPr/>
            <p:nvPr/>
          </p:nvSpPr>
          <p:spPr>
            <a:xfrm>
              <a:off x="6563225" y="1937042"/>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0" name="Google Shape;320;p36"/>
            <p:cNvSpPr/>
            <p:nvPr/>
          </p:nvSpPr>
          <p:spPr>
            <a:xfrm>
              <a:off x="6563225" y="2636333"/>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1" name="Google Shape;321;p36"/>
            <p:cNvSpPr/>
            <p:nvPr/>
          </p:nvSpPr>
          <p:spPr>
            <a:xfrm>
              <a:off x="6563225" y="3335625"/>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Economica"/>
                  <a:ea typeface="Economica"/>
                  <a:cs typeface="Economica"/>
                  <a:sym typeface="Economica"/>
                </a:rPr>
                <a:t>Partition</a:t>
              </a:r>
              <a:endParaRPr>
                <a:latin typeface="Economica"/>
                <a:ea typeface="Economica"/>
                <a:cs typeface="Economica"/>
                <a:sym typeface="Economica"/>
              </a:endParaRPr>
            </a:p>
          </p:txBody>
        </p:sp>
        <p:sp>
          <p:nvSpPr>
            <p:cNvPr id="322" name="Google Shape;322;p36"/>
            <p:cNvSpPr/>
            <p:nvPr/>
          </p:nvSpPr>
          <p:spPr>
            <a:xfrm>
              <a:off x="7662350" y="1237750"/>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3" name="Google Shape;323;p36"/>
            <p:cNvSpPr/>
            <p:nvPr/>
          </p:nvSpPr>
          <p:spPr>
            <a:xfrm>
              <a:off x="7662350" y="1937042"/>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4" name="Google Shape;324;p36"/>
            <p:cNvSpPr/>
            <p:nvPr/>
          </p:nvSpPr>
          <p:spPr>
            <a:xfrm>
              <a:off x="7662350" y="2636333"/>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sp>
          <p:nvSpPr>
            <p:cNvPr id="325" name="Google Shape;325;p36"/>
            <p:cNvSpPr/>
            <p:nvPr/>
          </p:nvSpPr>
          <p:spPr>
            <a:xfrm>
              <a:off x="7662350" y="3335625"/>
              <a:ext cx="708300" cy="444600"/>
            </a:xfrm>
            <a:prstGeom prst="rect">
              <a:avLst/>
            </a:prstGeom>
            <a:solidFill>
              <a:srgbClr val="F3F3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Memory Partition</a:t>
              </a:r>
              <a:endParaRPr sz="1100">
                <a:latin typeface="Economica"/>
                <a:ea typeface="Economica"/>
                <a:cs typeface="Economica"/>
                <a:sym typeface="Economica"/>
              </a:endParaRPr>
            </a:p>
          </p:txBody>
        </p:sp>
        <p:cxnSp>
          <p:nvCxnSpPr>
            <p:cNvPr id="326" name="Google Shape;326;p36"/>
            <p:cNvCxnSpPr>
              <a:stCxn id="317" idx="3"/>
              <a:endCxn id="318" idx="1"/>
            </p:cNvCxnSpPr>
            <p:nvPr/>
          </p:nvCxnSpPr>
          <p:spPr>
            <a:xfrm flipH="1" rot="10800000">
              <a:off x="5856750" y="1460050"/>
              <a:ext cx="706500" cy="1006800"/>
            </a:xfrm>
            <a:prstGeom prst="straightConnector1">
              <a:avLst/>
            </a:prstGeom>
            <a:noFill/>
            <a:ln cap="flat" cmpd="sng" w="9525">
              <a:solidFill>
                <a:srgbClr val="666666"/>
              </a:solidFill>
              <a:prstDash val="solid"/>
              <a:round/>
              <a:headEnd len="med" w="med" type="none"/>
              <a:tailEnd len="med" w="med" type="stealth"/>
            </a:ln>
          </p:spPr>
        </p:cxnSp>
        <p:cxnSp>
          <p:nvCxnSpPr>
            <p:cNvPr id="327" name="Google Shape;327;p36"/>
            <p:cNvCxnSpPr>
              <a:stCxn id="317" idx="3"/>
              <a:endCxn id="319" idx="1"/>
            </p:cNvCxnSpPr>
            <p:nvPr/>
          </p:nvCxnSpPr>
          <p:spPr>
            <a:xfrm flipH="1" rot="10800000">
              <a:off x="5856750" y="2159350"/>
              <a:ext cx="706500" cy="307500"/>
            </a:xfrm>
            <a:prstGeom prst="straightConnector1">
              <a:avLst/>
            </a:prstGeom>
            <a:noFill/>
            <a:ln cap="flat" cmpd="sng" w="9525">
              <a:solidFill>
                <a:srgbClr val="666666"/>
              </a:solidFill>
              <a:prstDash val="solid"/>
              <a:round/>
              <a:headEnd len="med" w="med" type="none"/>
              <a:tailEnd len="med" w="med" type="stealth"/>
            </a:ln>
          </p:spPr>
        </p:cxnSp>
        <p:cxnSp>
          <p:nvCxnSpPr>
            <p:cNvPr id="328" name="Google Shape;328;p36"/>
            <p:cNvCxnSpPr>
              <a:stCxn id="317" idx="3"/>
              <a:endCxn id="320" idx="1"/>
            </p:cNvCxnSpPr>
            <p:nvPr/>
          </p:nvCxnSpPr>
          <p:spPr>
            <a:xfrm>
              <a:off x="5856750" y="2466850"/>
              <a:ext cx="706500" cy="391800"/>
            </a:xfrm>
            <a:prstGeom prst="straightConnector1">
              <a:avLst/>
            </a:prstGeom>
            <a:noFill/>
            <a:ln cap="flat" cmpd="sng" w="9525">
              <a:solidFill>
                <a:srgbClr val="666666"/>
              </a:solidFill>
              <a:prstDash val="solid"/>
              <a:round/>
              <a:headEnd len="med" w="med" type="none"/>
              <a:tailEnd len="med" w="med" type="stealth"/>
            </a:ln>
          </p:spPr>
        </p:cxnSp>
        <p:cxnSp>
          <p:nvCxnSpPr>
            <p:cNvPr id="329" name="Google Shape;329;p36"/>
            <p:cNvCxnSpPr>
              <a:stCxn id="317" idx="3"/>
              <a:endCxn id="321" idx="1"/>
            </p:cNvCxnSpPr>
            <p:nvPr/>
          </p:nvCxnSpPr>
          <p:spPr>
            <a:xfrm>
              <a:off x="5856750" y="2466850"/>
              <a:ext cx="706500" cy="1091100"/>
            </a:xfrm>
            <a:prstGeom prst="straightConnector1">
              <a:avLst/>
            </a:prstGeom>
            <a:noFill/>
            <a:ln cap="flat" cmpd="sng" w="9525">
              <a:solidFill>
                <a:srgbClr val="666666"/>
              </a:solidFill>
              <a:prstDash val="solid"/>
              <a:round/>
              <a:headEnd len="med" w="med" type="none"/>
              <a:tailEnd len="med" w="med" type="stealth"/>
            </a:ln>
          </p:spPr>
        </p:cxnSp>
        <p:cxnSp>
          <p:nvCxnSpPr>
            <p:cNvPr id="330" name="Google Shape;330;p36"/>
            <p:cNvCxnSpPr>
              <a:stCxn id="318" idx="3"/>
              <a:endCxn id="322" idx="1"/>
            </p:cNvCxnSpPr>
            <p:nvPr/>
          </p:nvCxnSpPr>
          <p:spPr>
            <a:xfrm>
              <a:off x="7271525" y="1460050"/>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1" name="Google Shape;331;p36"/>
            <p:cNvCxnSpPr>
              <a:stCxn id="319" idx="3"/>
              <a:endCxn id="323" idx="1"/>
            </p:cNvCxnSpPr>
            <p:nvPr/>
          </p:nvCxnSpPr>
          <p:spPr>
            <a:xfrm>
              <a:off x="7271525" y="2159342"/>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2" name="Google Shape;332;p36"/>
            <p:cNvCxnSpPr>
              <a:stCxn id="320" idx="3"/>
              <a:endCxn id="324" idx="1"/>
            </p:cNvCxnSpPr>
            <p:nvPr/>
          </p:nvCxnSpPr>
          <p:spPr>
            <a:xfrm>
              <a:off x="7271525" y="2858633"/>
              <a:ext cx="390900" cy="0"/>
            </a:xfrm>
            <a:prstGeom prst="straightConnector1">
              <a:avLst/>
            </a:prstGeom>
            <a:noFill/>
            <a:ln cap="flat" cmpd="sng" w="9525">
              <a:solidFill>
                <a:srgbClr val="666666"/>
              </a:solidFill>
              <a:prstDash val="solid"/>
              <a:round/>
              <a:headEnd len="med" w="med" type="none"/>
              <a:tailEnd len="med" w="med" type="stealth"/>
            </a:ln>
          </p:spPr>
        </p:cxnSp>
        <p:cxnSp>
          <p:nvCxnSpPr>
            <p:cNvPr id="333" name="Google Shape;333;p36"/>
            <p:cNvCxnSpPr>
              <a:stCxn id="321" idx="3"/>
              <a:endCxn id="325" idx="1"/>
            </p:cNvCxnSpPr>
            <p:nvPr/>
          </p:nvCxnSpPr>
          <p:spPr>
            <a:xfrm>
              <a:off x="7271525" y="3557925"/>
              <a:ext cx="390900" cy="0"/>
            </a:xfrm>
            <a:prstGeom prst="straightConnector1">
              <a:avLst/>
            </a:prstGeom>
            <a:noFill/>
            <a:ln cap="flat" cmpd="sng" w="9525">
              <a:solidFill>
                <a:srgbClr val="666666"/>
              </a:solidFill>
              <a:prstDash val="solid"/>
              <a:round/>
              <a:headEnd len="med" w="med" type="none"/>
              <a:tailEnd len="med" w="med"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idx="1" type="body"/>
          </p:nvPr>
        </p:nvSpPr>
        <p:spPr>
          <a:xfrm>
            <a:off x="311700" y="900900"/>
            <a:ext cx="46917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Immutable berarti sekali dibentuk, RDD tidak bisa diubah</a:t>
            </a:r>
            <a:endParaRPr sz="1500"/>
          </a:p>
          <a:p>
            <a:pPr indent="-323850" lvl="0" marL="457200" rtl="0" algn="l">
              <a:spcBef>
                <a:spcPts val="1000"/>
              </a:spcBef>
              <a:spcAft>
                <a:spcPts val="0"/>
              </a:spcAft>
              <a:buSzPts val="1500"/>
              <a:buChar char="■"/>
            </a:pPr>
            <a:r>
              <a:rPr lang="en" sz="1500"/>
              <a:t>Ketika RDD diubah, Spark membuat RDD baru dan menyimpan RDD asli beserta proses transformasinya </a:t>
            </a:r>
            <a:endParaRPr b="1" sz="1500"/>
          </a:p>
          <a:p>
            <a:pPr indent="-323850" lvl="0" marL="457200" rtl="0" algn="l">
              <a:spcBef>
                <a:spcPts val="1000"/>
              </a:spcBef>
              <a:spcAft>
                <a:spcPts val="0"/>
              </a:spcAft>
              <a:buSzPts val="1500"/>
              <a:buChar char="■"/>
            </a:pPr>
            <a:r>
              <a:rPr lang="en" sz="1500"/>
              <a:t>Bisa direkonstruksi kapanpun diperlukan, termasuk jika terjadi kegagalan proses → </a:t>
            </a:r>
            <a:r>
              <a:rPr b="1" lang="en" sz="1500"/>
              <a:t>Resilient</a:t>
            </a:r>
            <a:endParaRPr b="1" sz="1500"/>
          </a:p>
          <a:p>
            <a:pPr indent="-323850" lvl="0" marL="457200" rtl="0" algn="l">
              <a:spcBef>
                <a:spcPts val="1000"/>
              </a:spcBef>
              <a:spcAft>
                <a:spcPts val="0"/>
              </a:spcAft>
              <a:buSzPts val="1500"/>
              <a:buChar char="■"/>
            </a:pPr>
            <a:r>
              <a:rPr lang="en" sz="1500"/>
              <a:t>Apakah hal ini tidak </a:t>
            </a:r>
            <a:r>
              <a:rPr lang="en" sz="1500"/>
              <a:t>menyebabkan pemborosan resource? </a:t>
            </a:r>
            <a:endParaRPr sz="1500"/>
          </a:p>
        </p:txBody>
      </p:sp>
      <p:sp>
        <p:nvSpPr>
          <p:cNvPr id="339" name="Google Shape;339;p37"/>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340" name="Google Shape;340;p37"/>
          <p:cNvSpPr/>
          <p:nvPr/>
        </p:nvSpPr>
        <p:spPr>
          <a:xfrm>
            <a:off x="5312375"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1</a:t>
            </a:r>
            <a:endParaRPr b="1" sz="1200">
              <a:latin typeface="Economica"/>
              <a:ea typeface="Economica"/>
              <a:cs typeface="Economica"/>
              <a:sym typeface="Economica"/>
            </a:endParaRPr>
          </a:p>
        </p:txBody>
      </p:sp>
      <p:sp>
        <p:nvSpPr>
          <p:cNvPr id="341" name="Google Shape;341;p37"/>
          <p:cNvSpPr/>
          <p:nvPr/>
        </p:nvSpPr>
        <p:spPr>
          <a:xfrm>
            <a:off x="6678200"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2</a:t>
            </a:r>
            <a:endParaRPr b="1" sz="1200">
              <a:latin typeface="Economica"/>
              <a:ea typeface="Economica"/>
              <a:cs typeface="Economica"/>
              <a:sym typeface="Economica"/>
            </a:endParaRPr>
          </a:p>
        </p:txBody>
      </p:sp>
      <p:cxnSp>
        <p:nvCxnSpPr>
          <p:cNvPr id="342" name="Google Shape;342;p37"/>
          <p:cNvCxnSpPr>
            <a:stCxn id="340" idx="3"/>
            <a:endCxn id="341" idx="1"/>
          </p:cNvCxnSpPr>
          <p:nvPr/>
        </p:nvCxnSpPr>
        <p:spPr>
          <a:xfrm>
            <a:off x="6020675" y="1700275"/>
            <a:ext cx="657600" cy="0"/>
          </a:xfrm>
          <a:prstGeom prst="straightConnector1">
            <a:avLst/>
          </a:prstGeom>
          <a:noFill/>
          <a:ln cap="flat" cmpd="sng" w="9525">
            <a:solidFill>
              <a:srgbClr val="666666"/>
            </a:solidFill>
            <a:prstDash val="solid"/>
            <a:round/>
            <a:headEnd len="med" w="med" type="none"/>
            <a:tailEnd len="med" w="med" type="stealth"/>
          </a:ln>
        </p:spPr>
      </p:cxnSp>
      <p:sp>
        <p:nvSpPr>
          <p:cNvPr id="343" name="Google Shape;343;p37"/>
          <p:cNvSpPr/>
          <p:nvPr/>
        </p:nvSpPr>
        <p:spPr>
          <a:xfrm>
            <a:off x="8044025" y="1477975"/>
            <a:ext cx="708300" cy="444600"/>
          </a:xfrm>
          <a:prstGeom prst="rect">
            <a:avLst/>
          </a:prstGeom>
          <a:solidFill>
            <a:srgbClr val="CFE2F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 3</a:t>
            </a:r>
            <a:endParaRPr b="1" sz="1200">
              <a:latin typeface="Economica"/>
              <a:ea typeface="Economica"/>
              <a:cs typeface="Economica"/>
              <a:sym typeface="Economica"/>
            </a:endParaRPr>
          </a:p>
        </p:txBody>
      </p:sp>
      <p:cxnSp>
        <p:nvCxnSpPr>
          <p:cNvPr id="344" name="Google Shape;344;p37"/>
          <p:cNvCxnSpPr>
            <a:stCxn id="341" idx="3"/>
            <a:endCxn id="343" idx="1"/>
          </p:cNvCxnSpPr>
          <p:nvPr/>
        </p:nvCxnSpPr>
        <p:spPr>
          <a:xfrm>
            <a:off x="7386500" y="1700275"/>
            <a:ext cx="657600" cy="0"/>
          </a:xfrm>
          <a:prstGeom prst="straightConnector1">
            <a:avLst/>
          </a:prstGeom>
          <a:noFill/>
          <a:ln cap="flat" cmpd="sng" w="9525">
            <a:solidFill>
              <a:srgbClr val="666666"/>
            </a:solidFill>
            <a:prstDash val="solid"/>
            <a:round/>
            <a:headEnd len="med" w="med" type="none"/>
            <a:tailEnd len="med" w="med" type="stealth"/>
          </a:ln>
        </p:spPr>
      </p:cxnSp>
      <p:sp>
        <p:nvSpPr>
          <p:cNvPr id="345" name="Google Shape;345;p37"/>
          <p:cNvSpPr/>
          <p:nvPr/>
        </p:nvSpPr>
        <p:spPr>
          <a:xfrm>
            <a:off x="5995325" y="1331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Filter</a:t>
            </a:r>
            <a:endParaRPr sz="1100">
              <a:latin typeface="Economica"/>
              <a:ea typeface="Economica"/>
              <a:cs typeface="Economica"/>
              <a:sym typeface="Economica"/>
            </a:endParaRPr>
          </a:p>
        </p:txBody>
      </p:sp>
      <p:sp>
        <p:nvSpPr>
          <p:cNvPr id="346" name="Google Shape;346;p37"/>
          <p:cNvSpPr/>
          <p:nvPr/>
        </p:nvSpPr>
        <p:spPr>
          <a:xfrm>
            <a:off x="7366925" y="1331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Agg</a:t>
            </a:r>
            <a:endParaRPr sz="1100">
              <a:latin typeface="Economica"/>
              <a:ea typeface="Economica"/>
              <a:cs typeface="Economica"/>
              <a:sym typeface="Economica"/>
            </a:endParaRPr>
          </a:p>
        </p:txBody>
      </p:sp>
      <p:sp>
        <p:nvSpPr>
          <p:cNvPr id="347" name="Google Shape;347;p37"/>
          <p:cNvSpPr/>
          <p:nvPr/>
        </p:nvSpPr>
        <p:spPr>
          <a:xfrm>
            <a:off x="5351525"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1</a:t>
            </a:r>
            <a:endParaRPr sz="1000">
              <a:latin typeface="Economica"/>
              <a:ea typeface="Economica"/>
              <a:cs typeface="Economica"/>
              <a:sym typeface="Economica"/>
            </a:endParaRPr>
          </a:p>
        </p:txBody>
      </p:sp>
      <p:sp>
        <p:nvSpPr>
          <p:cNvPr id="348" name="Google Shape;348;p37"/>
          <p:cNvSpPr/>
          <p:nvPr/>
        </p:nvSpPr>
        <p:spPr>
          <a:xfrm>
            <a:off x="6344329"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3</a:t>
            </a:r>
            <a:endParaRPr sz="1000">
              <a:latin typeface="Economica"/>
              <a:ea typeface="Economica"/>
              <a:cs typeface="Economica"/>
              <a:sym typeface="Economica"/>
            </a:endParaRPr>
          </a:p>
        </p:txBody>
      </p:sp>
      <p:sp>
        <p:nvSpPr>
          <p:cNvPr id="349" name="Google Shape;349;p37"/>
          <p:cNvSpPr/>
          <p:nvPr/>
        </p:nvSpPr>
        <p:spPr>
          <a:xfrm>
            <a:off x="5836652" y="2740974"/>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Join</a:t>
            </a:r>
            <a:endParaRPr sz="1000">
              <a:latin typeface="Economica"/>
              <a:ea typeface="Economica"/>
              <a:cs typeface="Economica"/>
              <a:sym typeface="Economica"/>
            </a:endParaRPr>
          </a:p>
        </p:txBody>
      </p:sp>
      <p:cxnSp>
        <p:nvCxnSpPr>
          <p:cNvPr id="350" name="Google Shape;350;p37"/>
          <p:cNvCxnSpPr>
            <a:stCxn id="347" idx="3"/>
            <a:endCxn id="348" idx="1"/>
          </p:cNvCxnSpPr>
          <p:nvPr/>
        </p:nvCxnSpPr>
        <p:spPr>
          <a:xfrm>
            <a:off x="5905925" y="2765072"/>
            <a:ext cx="438300" cy="0"/>
          </a:xfrm>
          <a:prstGeom prst="straightConnector1">
            <a:avLst/>
          </a:prstGeom>
          <a:noFill/>
          <a:ln cap="flat" cmpd="sng" w="9525">
            <a:solidFill>
              <a:srgbClr val="666666"/>
            </a:solidFill>
            <a:prstDash val="solid"/>
            <a:round/>
            <a:headEnd len="med" w="med" type="none"/>
            <a:tailEnd len="med" w="med" type="stealth"/>
          </a:ln>
        </p:spPr>
      </p:cxnSp>
      <p:sp>
        <p:nvSpPr>
          <p:cNvPr id="351" name="Google Shape;351;p37"/>
          <p:cNvSpPr/>
          <p:nvPr/>
        </p:nvSpPr>
        <p:spPr>
          <a:xfrm>
            <a:off x="7337132" y="261297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4</a:t>
            </a:r>
            <a:endParaRPr sz="1000">
              <a:latin typeface="Economica"/>
              <a:ea typeface="Economica"/>
              <a:cs typeface="Economica"/>
              <a:sym typeface="Economica"/>
            </a:endParaRPr>
          </a:p>
        </p:txBody>
      </p:sp>
      <p:cxnSp>
        <p:nvCxnSpPr>
          <p:cNvPr id="352" name="Google Shape;352;p37"/>
          <p:cNvCxnSpPr>
            <a:stCxn id="348" idx="3"/>
            <a:endCxn id="351" idx="1"/>
          </p:cNvCxnSpPr>
          <p:nvPr/>
        </p:nvCxnSpPr>
        <p:spPr>
          <a:xfrm>
            <a:off x="6898729" y="2765072"/>
            <a:ext cx="438300" cy="0"/>
          </a:xfrm>
          <a:prstGeom prst="straightConnector1">
            <a:avLst/>
          </a:prstGeom>
          <a:noFill/>
          <a:ln cap="flat" cmpd="sng" w="9525">
            <a:solidFill>
              <a:srgbClr val="666666"/>
            </a:solidFill>
            <a:prstDash val="solid"/>
            <a:round/>
            <a:headEnd len="med" w="med" type="none"/>
            <a:tailEnd len="med" w="med" type="stealth"/>
          </a:ln>
        </p:spPr>
      </p:cxnSp>
      <p:sp>
        <p:nvSpPr>
          <p:cNvPr id="353" name="Google Shape;353;p37"/>
          <p:cNvSpPr/>
          <p:nvPr/>
        </p:nvSpPr>
        <p:spPr>
          <a:xfrm>
            <a:off x="6807180" y="2512975"/>
            <a:ext cx="554400" cy="30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Filter</a:t>
            </a:r>
            <a:endParaRPr sz="1000">
              <a:latin typeface="Economica"/>
              <a:ea typeface="Economica"/>
              <a:cs typeface="Economica"/>
              <a:sym typeface="Economica"/>
            </a:endParaRPr>
          </a:p>
        </p:txBody>
      </p:sp>
      <p:sp>
        <p:nvSpPr>
          <p:cNvPr id="354" name="Google Shape;354;p37"/>
          <p:cNvSpPr/>
          <p:nvPr/>
        </p:nvSpPr>
        <p:spPr>
          <a:xfrm>
            <a:off x="5351525" y="3308453"/>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2</a:t>
            </a:r>
            <a:endParaRPr sz="1000">
              <a:latin typeface="Economica"/>
              <a:ea typeface="Economica"/>
              <a:cs typeface="Economica"/>
              <a:sym typeface="Economica"/>
            </a:endParaRPr>
          </a:p>
        </p:txBody>
      </p:sp>
      <p:cxnSp>
        <p:nvCxnSpPr>
          <p:cNvPr id="355" name="Google Shape;355;p37"/>
          <p:cNvCxnSpPr>
            <a:stCxn id="354" idx="3"/>
          </p:cNvCxnSpPr>
          <p:nvPr/>
        </p:nvCxnSpPr>
        <p:spPr>
          <a:xfrm flipH="1" rot="10800000">
            <a:off x="5905925" y="2752553"/>
            <a:ext cx="440100" cy="708000"/>
          </a:xfrm>
          <a:prstGeom prst="straightConnector1">
            <a:avLst/>
          </a:prstGeom>
          <a:noFill/>
          <a:ln cap="flat" cmpd="sng" w="9525">
            <a:solidFill>
              <a:srgbClr val="666666"/>
            </a:solidFill>
            <a:prstDash val="solid"/>
            <a:round/>
            <a:headEnd len="med" w="med" type="none"/>
            <a:tailEnd len="med" w="med" type="stealth"/>
          </a:ln>
        </p:spPr>
      </p:cxnSp>
      <p:sp>
        <p:nvSpPr>
          <p:cNvPr id="356" name="Google Shape;356;p37"/>
          <p:cNvSpPr/>
          <p:nvPr/>
        </p:nvSpPr>
        <p:spPr>
          <a:xfrm>
            <a:off x="7337132" y="3360607"/>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5</a:t>
            </a:r>
            <a:endParaRPr sz="1000">
              <a:latin typeface="Economica"/>
              <a:ea typeface="Economica"/>
              <a:cs typeface="Economica"/>
              <a:sym typeface="Economica"/>
            </a:endParaRPr>
          </a:p>
        </p:txBody>
      </p:sp>
      <p:cxnSp>
        <p:nvCxnSpPr>
          <p:cNvPr id="357" name="Google Shape;357;p37"/>
          <p:cNvCxnSpPr>
            <a:stCxn id="351" idx="2"/>
            <a:endCxn id="356" idx="0"/>
          </p:cNvCxnSpPr>
          <p:nvPr/>
        </p:nvCxnSpPr>
        <p:spPr>
          <a:xfrm>
            <a:off x="7614332" y="2917172"/>
            <a:ext cx="0" cy="443400"/>
          </a:xfrm>
          <a:prstGeom prst="straightConnector1">
            <a:avLst/>
          </a:prstGeom>
          <a:noFill/>
          <a:ln cap="flat" cmpd="sng" w="9525">
            <a:solidFill>
              <a:srgbClr val="666666"/>
            </a:solidFill>
            <a:prstDash val="solid"/>
            <a:round/>
            <a:headEnd len="med" w="med" type="none"/>
            <a:tailEnd len="med" w="med" type="stealth"/>
          </a:ln>
        </p:spPr>
      </p:cxnSp>
      <p:sp>
        <p:nvSpPr>
          <p:cNvPr id="358" name="Google Shape;358;p37"/>
          <p:cNvSpPr/>
          <p:nvPr/>
        </p:nvSpPr>
        <p:spPr>
          <a:xfrm>
            <a:off x="8354107" y="3360607"/>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6</a:t>
            </a:r>
            <a:endParaRPr sz="1000">
              <a:latin typeface="Economica"/>
              <a:ea typeface="Economica"/>
              <a:cs typeface="Economica"/>
              <a:sym typeface="Economica"/>
            </a:endParaRPr>
          </a:p>
        </p:txBody>
      </p:sp>
      <p:sp>
        <p:nvSpPr>
          <p:cNvPr id="359" name="Google Shape;359;p37"/>
          <p:cNvSpPr/>
          <p:nvPr/>
        </p:nvSpPr>
        <p:spPr>
          <a:xfrm>
            <a:off x="7791532" y="4108232"/>
            <a:ext cx="554400" cy="3042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RDD 7</a:t>
            </a:r>
            <a:endParaRPr sz="1000">
              <a:latin typeface="Economica"/>
              <a:ea typeface="Economica"/>
              <a:cs typeface="Economica"/>
              <a:sym typeface="Economica"/>
            </a:endParaRPr>
          </a:p>
        </p:txBody>
      </p:sp>
      <p:cxnSp>
        <p:nvCxnSpPr>
          <p:cNvPr id="360" name="Google Shape;360;p37"/>
          <p:cNvCxnSpPr>
            <a:stCxn id="356" idx="2"/>
            <a:endCxn id="359" idx="0"/>
          </p:cNvCxnSpPr>
          <p:nvPr/>
        </p:nvCxnSpPr>
        <p:spPr>
          <a:xfrm>
            <a:off x="7614332" y="3664807"/>
            <a:ext cx="454500" cy="443400"/>
          </a:xfrm>
          <a:prstGeom prst="straightConnector1">
            <a:avLst/>
          </a:prstGeom>
          <a:noFill/>
          <a:ln cap="flat" cmpd="sng" w="9525">
            <a:solidFill>
              <a:srgbClr val="666666"/>
            </a:solidFill>
            <a:prstDash val="solid"/>
            <a:round/>
            <a:headEnd len="med" w="med" type="none"/>
            <a:tailEnd len="med" w="med" type="stealth"/>
          </a:ln>
        </p:spPr>
      </p:cxnSp>
      <p:cxnSp>
        <p:nvCxnSpPr>
          <p:cNvPr id="361" name="Google Shape;361;p37"/>
          <p:cNvCxnSpPr>
            <a:stCxn id="358" idx="2"/>
            <a:endCxn id="359" idx="0"/>
          </p:cNvCxnSpPr>
          <p:nvPr/>
        </p:nvCxnSpPr>
        <p:spPr>
          <a:xfrm flipH="1">
            <a:off x="8068807" y="3664807"/>
            <a:ext cx="562500" cy="443400"/>
          </a:xfrm>
          <a:prstGeom prst="straightConnector1">
            <a:avLst/>
          </a:prstGeom>
          <a:noFill/>
          <a:ln cap="flat" cmpd="sng" w="9525">
            <a:solidFill>
              <a:srgbClr val="666666"/>
            </a:solidFill>
            <a:prstDash val="solid"/>
            <a:round/>
            <a:headEnd len="med" w="med" type="none"/>
            <a:tailEnd len="med" w="med" type="stealth"/>
          </a:ln>
        </p:spPr>
      </p:cxnSp>
      <p:sp>
        <p:nvSpPr>
          <p:cNvPr id="362" name="Google Shape;362;p37"/>
          <p:cNvSpPr/>
          <p:nvPr/>
        </p:nvSpPr>
        <p:spPr>
          <a:xfrm>
            <a:off x="7811327" y="3750762"/>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Join</a:t>
            </a:r>
            <a:endParaRPr sz="1000">
              <a:latin typeface="Economica"/>
              <a:ea typeface="Economica"/>
              <a:cs typeface="Economica"/>
              <a:sym typeface="Economica"/>
            </a:endParaRPr>
          </a:p>
        </p:txBody>
      </p:sp>
      <p:sp>
        <p:nvSpPr>
          <p:cNvPr id="363" name="Google Shape;363;p37"/>
          <p:cNvSpPr/>
          <p:nvPr/>
        </p:nvSpPr>
        <p:spPr>
          <a:xfrm>
            <a:off x="7538127" y="2970799"/>
            <a:ext cx="514800" cy="27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Economica"/>
                <a:ea typeface="Economica"/>
                <a:cs typeface="Economica"/>
                <a:sym typeface="Economica"/>
              </a:rPr>
              <a:t>Agg</a:t>
            </a:r>
            <a:endParaRPr sz="10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idx="1" type="body"/>
          </p:nvPr>
        </p:nvSpPr>
        <p:spPr>
          <a:xfrm>
            <a:off x="311700" y="900900"/>
            <a:ext cx="48702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Spark menunda eksekusi proses sampai benar-benar dibutuhkan </a:t>
            </a:r>
            <a:endParaRPr sz="1400"/>
          </a:p>
          <a:p>
            <a:pPr indent="-317500" lvl="0" marL="457200" rtl="0" algn="l">
              <a:spcBef>
                <a:spcPts val="1000"/>
              </a:spcBef>
              <a:spcAft>
                <a:spcPts val="0"/>
              </a:spcAft>
              <a:buSzPts val="1400"/>
              <a:buChar char="■"/>
            </a:pPr>
            <a:r>
              <a:rPr lang="en" sz="1400"/>
              <a:t>Setiap transformasi terhadap RDD tidak langsung dieksekusi sampai data betul-betul dibutuhkan</a:t>
            </a:r>
            <a:endParaRPr sz="1400"/>
          </a:p>
          <a:p>
            <a:pPr indent="-317500" lvl="0" marL="457200" rtl="0" algn="l">
              <a:spcBef>
                <a:spcPts val="1000"/>
              </a:spcBef>
              <a:spcAft>
                <a:spcPts val="0"/>
              </a:spcAft>
              <a:buSzPts val="1400"/>
              <a:buChar char="■"/>
            </a:pPr>
            <a:r>
              <a:rPr lang="en" sz="1400"/>
              <a:t>Perintah yang membutuhkan akses langsung ke data disebut </a:t>
            </a:r>
            <a:r>
              <a:rPr b="1" lang="en" sz="1400"/>
              <a:t>Action</a:t>
            </a:r>
            <a:endParaRPr b="1" sz="1400"/>
          </a:p>
          <a:p>
            <a:pPr indent="-317500" lvl="0" marL="457200" rtl="0" algn="l">
              <a:spcBef>
                <a:spcPts val="1000"/>
              </a:spcBef>
              <a:spcAft>
                <a:spcPts val="1000"/>
              </a:spcAft>
              <a:buSzPts val="1400"/>
              <a:buChar char="■"/>
            </a:pPr>
            <a:r>
              <a:rPr lang="en" sz="1400"/>
              <a:t>Dengan metode ini Spark dapat melakukan optimasi terhadap rangkaian proses yang akan dieksekusi</a:t>
            </a:r>
            <a:endParaRPr sz="1400"/>
          </a:p>
        </p:txBody>
      </p:sp>
      <p:sp>
        <p:nvSpPr>
          <p:cNvPr id="369" name="Google Shape;369;p38"/>
          <p:cNvSpPr/>
          <p:nvPr/>
        </p:nvSpPr>
        <p:spPr>
          <a:xfrm>
            <a:off x="5995325" y="2093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Filter</a:t>
            </a:r>
            <a:endParaRPr sz="1100">
              <a:latin typeface="Economica"/>
              <a:ea typeface="Economica"/>
              <a:cs typeface="Economica"/>
              <a:sym typeface="Economica"/>
            </a:endParaRPr>
          </a:p>
        </p:txBody>
      </p:sp>
      <p:sp>
        <p:nvSpPr>
          <p:cNvPr id="370" name="Google Shape;370;p38"/>
          <p:cNvSpPr/>
          <p:nvPr/>
        </p:nvSpPr>
        <p:spPr>
          <a:xfrm>
            <a:off x="7366925" y="2093875"/>
            <a:ext cx="7083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Economica"/>
                <a:ea typeface="Economica"/>
                <a:cs typeface="Economica"/>
                <a:sym typeface="Economica"/>
              </a:rPr>
              <a:t>Agg</a:t>
            </a:r>
            <a:endParaRPr sz="1100">
              <a:latin typeface="Economica"/>
              <a:ea typeface="Economica"/>
              <a:cs typeface="Economica"/>
              <a:sym typeface="Economica"/>
            </a:endParaRPr>
          </a:p>
        </p:txBody>
      </p:sp>
      <p:sp>
        <p:nvSpPr>
          <p:cNvPr id="371" name="Google Shape;371;p3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Lazy Evaluation</a:t>
            </a:r>
            <a:endParaRPr/>
          </a:p>
        </p:txBody>
      </p:sp>
      <p:sp>
        <p:nvSpPr>
          <p:cNvPr id="372" name="Google Shape;372;p38"/>
          <p:cNvSpPr/>
          <p:nvPr/>
        </p:nvSpPr>
        <p:spPr>
          <a:xfrm>
            <a:off x="5312375"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sp>
        <p:nvSpPr>
          <p:cNvPr id="373" name="Google Shape;373;p38"/>
          <p:cNvSpPr/>
          <p:nvPr/>
        </p:nvSpPr>
        <p:spPr>
          <a:xfrm>
            <a:off x="6678200"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4" name="Google Shape;374;p38"/>
          <p:cNvCxnSpPr>
            <a:stCxn id="372" idx="3"/>
            <a:endCxn id="373" idx="1"/>
          </p:cNvCxnSpPr>
          <p:nvPr/>
        </p:nvCxnSpPr>
        <p:spPr>
          <a:xfrm>
            <a:off x="6020675" y="2386075"/>
            <a:ext cx="657600" cy="0"/>
          </a:xfrm>
          <a:prstGeom prst="straightConnector1">
            <a:avLst/>
          </a:prstGeom>
          <a:noFill/>
          <a:ln cap="flat" cmpd="sng" w="9525">
            <a:solidFill>
              <a:srgbClr val="666666"/>
            </a:solidFill>
            <a:prstDash val="dash"/>
            <a:round/>
            <a:headEnd len="med" w="med" type="none"/>
            <a:tailEnd len="med" w="med" type="stealth"/>
          </a:ln>
        </p:spPr>
      </p:cxnSp>
      <p:sp>
        <p:nvSpPr>
          <p:cNvPr id="375" name="Google Shape;375;p38"/>
          <p:cNvSpPr/>
          <p:nvPr/>
        </p:nvSpPr>
        <p:spPr>
          <a:xfrm>
            <a:off x="8044025" y="2163775"/>
            <a:ext cx="708300" cy="444600"/>
          </a:xfrm>
          <a:prstGeom prst="rect">
            <a:avLst/>
          </a:prstGeom>
          <a:solidFill>
            <a:srgbClr val="CFE2F3"/>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6" name="Google Shape;376;p38"/>
          <p:cNvCxnSpPr>
            <a:stCxn id="373" idx="3"/>
            <a:endCxn id="375" idx="1"/>
          </p:cNvCxnSpPr>
          <p:nvPr/>
        </p:nvCxnSpPr>
        <p:spPr>
          <a:xfrm>
            <a:off x="7386500" y="2386075"/>
            <a:ext cx="657600" cy="0"/>
          </a:xfrm>
          <a:prstGeom prst="straightConnector1">
            <a:avLst/>
          </a:prstGeom>
          <a:noFill/>
          <a:ln cap="flat" cmpd="sng" w="9525">
            <a:solidFill>
              <a:srgbClr val="666666"/>
            </a:solidFill>
            <a:prstDash val="dash"/>
            <a:round/>
            <a:headEnd len="med" w="med" type="none"/>
            <a:tailEnd len="med" w="med" type="stealth"/>
          </a:ln>
        </p:spPr>
      </p:cxnSp>
      <p:sp>
        <p:nvSpPr>
          <p:cNvPr id="377" name="Google Shape;377;p38"/>
          <p:cNvSpPr/>
          <p:nvPr/>
        </p:nvSpPr>
        <p:spPr>
          <a:xfrm>
            <a:off x="8044025" y="3399975"/>
            <a:ext cx="708300" cy="444600"/>
          </a:xfrm>
          <a:prstGeom prst="rect">
            <a:avLst/>
          </a:prstGeom>
          <a:solidFill>
            <a:srgbClr val="CFE2F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Economica"/>
                <a:ea typeface="Economica"/>
                <a:cs typeface="Economica"/>
                <a:sym typeface="Economica"/>
              </a:rPr>
              <a:t>RDD</a:t>
            </a:r>
            <a:endParaRPr b="1" sz="1200">
              <a:latin typeface="Economica"/>
              <a:ea typeface="Economica"/>
              <a:cs typeface="Economica"/>
              <a:sym typeface="Economica"/>
            </a:endParaRPr>
          </a:p>
        </p:txBody>
      </p:sp>
      <p:cxnSp>
        <p:nvCxnSpPr>
          <p:cNvPr id="378" name="Google Shape;378;p38"/>
          <p:cNvCxnSpPr>
            <a:stCxn id="375" idx="2"/>
            <a:endCxn id="377" idx="0"/>
          </p:cNvCxnSpPr>
          <p:nvPr/>
        </p:nvCxnSpPr>
        <p:spPr>
          <a:xfrm>
            <a:off x="8398175" y="2608375"/>
            <a:ext cx="0" cy="791700"/>
          </a:xfrm>
          <a:prstGeom prst="straightConnector1">
            <a:avLst/>
          </a:prstGeom>
          <a:noFill/>
          <a:ln cap="flat" cmpd="sng" w="9525">
            <a:solidFill>
              <a:srgbClr val="666666"/>
            </a:solidFill>
            <a:prstDash val="solid"/>
            <a:round/>
            <a:headEnd len="med" w="med" type="none"/>
            <a:tailEnd len="med" w="med" type="stealth"/>
          </a:ln>
        </p:spPr>
      </p:cxnSp>
      <p:sp>
        <p:nvSpPr>
          <p:cNvPr id="379" name="Google Shape;379;p38"/>
          <p:cNvSpPr/>
          <p:nvPr/>
        </p:nvSpPr>
        <p:spPr>
          <a:xfrm>
            <a:off x="8070875" y="2896163"/>
            <a:ext cx="708300" cy="44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latin typeface="Economica"/>
                <a:ea typeface="Economica"/>
                <a:cs typeface="Economica"/>
                <a:sym typeface="Economica"/>
              </a:rPr>
              <a:t>Print</a:t>
            </a:r>
            <a:endParaRPr sz="1100">
              <a:latin typeface="Economica"/>
              <a:ea typeface="Economica"/>
              <a:cs typeface="Economica"/>
              <a:sym typeface="Economica"/>
            </a:endParaRPr>
          </a:p>
        </p:txBody>
      </p:sp>
      <p:sp>
        <p:nvSpPr>
          <p:cNvPr id="380" name="Google Shape;380;p38"/>
          <p:cNvSpPr/>
          <p:nvPr/>
        </p:nvSpPr>
        <p:spPr>
          <a:xfrm>
            <a:off x="5949575" y="1755450"/>
            <a:ext cx="9306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FF"/>
                </a:solidFill>
                <a:latin typeface="Economica"/>
                <a:ea typeface="Economica"/>
                <a:cs typeface="Economica"/>
                <a:sym typeface="Economica"/>
              </a:rPr>
              <a:t>Transformation</a:t>
            </a:r>
            <a:endParaRPr b="1" sz="1100">
              <a:solidFill>
                <a:srgbClr val="0000FF"/>
              </a:solidFill>
              <a:latin typeface="Economica"/>
              <a:ea typeface="Economica"/>
              <a:cs typeface="Economica"/>
              <a:sym typeface="Economica"/>
            </a:endParaRPr>
          </a:p>
        </p:txBody>
      </p:sp>
      <p:sp>
        <p:nvSpPr>
          <p:cNvPr id="381" name="Google Shape;381;p38"/>
          <p:cNvSpPr/>
          <p:nvPr/>
        </p:nvSpPr>
        <p:spPr>
          <a:xfrm>
            <a:off x="7322950" y="1755450"/>
            <a:ext cx="930600" cy="44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0000FF"/>
                </a:solidFill>
                <a:latin typeface="Economica"/>
                <a:ea typeface="Economica"/>
                <a:cs typeface="Economica"/>
                <a:sym typeface="Economica"/>
              </a:rPr>
              <a:t>Transformation</a:t>
            </a:r>
            <a:endParaRPr b="1" sz="1100">
              <a:solidFill>
                <a:srgbClr val="0000FF"/>
              </a:solidFill>
              <a:latin typeface="Economica"/>
              <a:ea typeface="Economica"/>
              <a:cs typeface="Economica"/>
              <a:sym typeface="Economica"/>
            </a:endParaRPr>
          </a:p>
        </p:txBody>
      </p:sp>
      <p:sp>
        <p:nvSpPr>
          <p:cNvPr id="382" name="Google Shape;382;p38"/>
          <p:cNvSpPr/>
          <p:nvPr/>
        </p:nvSpPr>
        <p:spPr>
          <a:xfrm>
            <a:off x="7494300" y="2705675"/>
            <a:ext cx="930600" cy="44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100">
                <a:solidFill>
                  <a:srgbClr val="FF0000"/>
                </a:solidFill>
                <a:latin typeface="Economica"/>
                <a:ea typeface="Economica"/>
                <a:cs typeface="Economica"/>
                <a:sym typeface="Economica"/>
              </a:rPr>
              <a:t>Action</a:t>
            </a:r>
            <a:endParaRPr b="1" sz="1100">
              <a:solidFill>
                <a:srgbClr val="FF0000"/>
              </a:solidFill>
              <a:latin typeface="Economica"/>
              <a:ea typeface="Economica"/>
              <a:cs typeface="Economica"/>
              <a:sym typeface="Economic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Transformations dan Actions </a:t>
            </a:r>
            <a:endParaRPr/>
          </a:p>
        </p:txBody>
      </p:sp>
      <p:sp>
        <p:nvSpPr>
          <p:cNvPr id="388" name="Google Shape;388;p39"/>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9" name="Google Shape;389;p39"/>
          <p:cNvPicPr preferRelativeResize="0"/>
          <p:nvPr/>
        </p:nvPicPr>
        <p:blipFill>
          <a:blip r:embed="rId3">
            <a:alphaModFix/>
          </a:blip>
          <a:stretch>
            <a:fillRect/>
          </a:stretch>
        </p:blipFill>
        <p:spPr>
          <a:xfrm>
            <a:off x="242912" y="1028027"/>
            <a:ext cx="7286575" cy="3236574"/>
          </a:xfrm>
          <a:prstGeom prst="rect">
            <a:avLst/>
          </a:prstGeom>
          <a:noFill/>
          <a:ln>
            <a:noFill/>
          </a:ln>
        </p:spPr>
      </p:pic>
      <p:sp>
        <p:nvSpPr>
          <p:cNvPr id="390" name="Google Shape;390;p39"/>
          <p:cNvSpPr txBox="1"/>
          <p:nvPr/>
        </p:nvSpPr>
        <p:spPr>
          <a:xfrm>
            <a:off x="3190400" y="4518375"/>
            <a:ext cx="5937300" cy="378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sz="1000">
                <a:solidFill>
                  <a:srgbClr val="999999"/>
                </a:solidFill>
                <a:latin typeface="Caveat"/>
                <a:ea typeface="Caveat"/>
                <a:cs typeface="Caveat"/>
                <a:sym typeface="Caveat"/>
              </a:rPr>
              <a:t>https://training.databricks.com/visualapi.pdf</a:t>
            </a:r>
            <a:endParaRPr i="1" sz="1000">
              <a:solidFill>
                <a:srgbClr val="999999"/>
              </a:solidFill>
              <a:latin typeface="Caveat"/>
              <a:ea typeface="Caveat"/>
              <a:cs typeface="Caveat"/>
              <a:sym typeface="Caveat"/>
            </a:endParaRPr>
          </a:p>
        </p:txBody>
      </p:sp>
      <p:sp>
        <p:nvSpPr>
          <p:cNvPr id="391" name="Google Shape;391;p39"/>
          <p:cNvSpPr txBox="1"/>
          <p:nvPr/>
        </p:nvSpPr>
        <p:spPr>
          <a:xfrm>
            <a:off x="4296850" y="2194875"/>
            <a:ext cx="32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B5394"/>
                </a:solidFill>
                <a:latin typeface="Avenir"/>
                <a:ea typeface="Avenir"/>
                <a:cs typeface="Avenir"/>
                <a:sym typeface="Avenir"/>
              </a:rPr>
              <a:t>filter(), map(), join(), distinct(), groupByKey(), etc.</a:t>
            </a:r>
            <a:endParaRPr b="1" sz="1100">
              <a:solidFill>
                <a:srgbClr val="0B5394"/>
              </a:solidFill>
              <a:latin typeface="Avenir"/>
              <a:ea typeface="Avenir"/>
              <a:cs typeface="Avenir"/>
              <a:sym typeface="Avenir"/>
            </a:endParaRPr>
          </a:p>
        </p:txBody>
      </p:sp>
      <p:sp>
        <p:nvSpPr>
          <p:cNvPr id="392" name="Google Shape;392;p39"/>
          <p:cNvSpPr txBox="1"/>
          <p:nvPr/>
        </p:nvSpPr>
        <p:spPr>
          <a:xfrm>
            <a:off x="4296850" y="3849700"/>
            <a:ext cx="32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B5394"/>
                </a:solidFill>
                <a:latin typeface="Avenir"/>
                <a:ea typeface="Avenir"/>
                <a:cs typeface="Avenir"/>
                <a:sym typeface="Avenir"/>
              </a:rPr>
              <a:t>show(), collect(), count(), first(), etc.</a:t>
            </a:r>
            <a:endParaRPr b="1" sz="1100">
              <a:solidFill>
                <a:srgbClr val="0B5394"/>
              </a:solidFill>
              <a:latin typeface="Avenir"/>
              <a:ea typeface="Avenir"/>
              <a:cs typeface="Avenir"/>
              <a:sym typeface="Avenir"/>
            </a:endParaRPr>
          </a:p>
        </p:txBody>
      </p:sp>
      <p:sp>
        <p:nvSpPr>
          <p:cNvPr id="393" name="Google Shape;393;p39"/>
          <p:cNvSpPr txBox="1"/>
          <p:nvPr/>
        </p:nvSpPr>
        <p:spPr>
          <a:xfrm>
            <a:off x="4296775" y="858925"/>
            <a:ext cx="4068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Economica"/>
                <a:ea typeface="Economica"/>
                <a:cs typeface="Economica"/>
                <a:sym typeface="Economica"/>
              </a:rPr>
              <a:t>Fungsi yang menerima RDD sebagai input dan menghasilkan satu atau beberapa RDD baru dengan menerapkan operasi yang diwakilinya</a:t>
            </a:r>
            <a:endParaRPr sz="1100">
              <a:latin typeface="Economica"/>
              <a:ea typeface="Economica"/>
              <a:cs typeface="Economica"/>
              <a:sym typeface="Economica"/>
            </a:endParaRPr>
          </a:p>
        </p:txBody>
      </p:sp>
      <p:sp>
        <p:nvSpPr>
          <p:cNvPr id="394" name="Google Shape;394;p39"/>
          <p:cNvSpPr txBox="1"/>
          <p:nvPr/>
        </p:nvSpPr>
        <p:spPr>
          <a:xfrm>
            <a:off x="4296775" y="4122400"/>
            <a:ext cx="453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Economica"/>
                <a:ea typeface="Economica"/>
                <a:cs typeface="Economica"/>
                <a:sym typeface="Economica"/>
              </a:rPr>
              <a:t>Fungsi yang mengakses data di RDD. </a:t>
            </a:r>
            <a:endParaRPr sz="1100">
              <a:latin typeface="Economica"/>
              <a:ea typeface="Economica"/>
              <a:cs typeface="Economica"/>
              <a:sym typeface="Economica"/>
            </a:endParaRPr>
          </a:p>
          <a:p>
            <a:pPr indent="0" lvl="0" marL="0" rtl="0" algn="l">
              <a:spcBef>
                <a:spcPts val="0"/>
              </a:spcBef>
              <a:spcAft>
                <a:spcPts val="0"/>
              </a:spcAft>
              <a:buNone/>
            </a:pPr>
            <a:r>
              <a:rPr lang="en" sz="1100">
                <a:latin typeface="Economica"/>
                <a:ea typeface="Economica"/>
                <a:cs typeface="Economica"/>
                <a:sym typeface="Economica"/>
              </a:rPr>
              <a:t>Action mentrigger eksekusi semua transformasi terkait untuk mendapatkan data yang diperlukan.</a:t>
            </a:r>
            <a:endParaRPr sz="11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idx="1" type="body"/>
          </p:nvPr>
        </p:nvSpPr>
        <p:spPr>
          <a:xfrm>
            <a:off x="311700" y="969925"/>
            <a:ext cx="4260300" cy="3609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434343"/>
              </a:buClr>
              <a:buSzPts val="1500"/>
              <a:buChar char="■"/>
            </a:pPr>
            <a:r>
              <a:rPr b="1" lang="en" sz="1500">
                <a:solidFill>
                  <a:srgbClr val="434343"/>
                </a:solidFill>
              </a:rPr>
              <a:t>Narrow Transformation </a:t>
            </a:r>
            <a:r>
              <a:rPr lang="en" sz="1500">
                <a:solidFill>
                  <a:srgbClr val="434343"/>
                </a:solidFill>
              </a:rPr>
              <a:t>transformasi di mana sebuah partisi output hanya bergantung pada sebuah partisi input. Misalnya, </a:t>
            </a:r>
            <a:r>
              <a:rPr lang="en" sz="1500">
                <a:solidFill>
                  <a:srgbClr val="434343"/>
                </a:solidFill>
                <a:latin typeface="Courier New"/>
                <a:ea typeface="Courier New"/>
                <a:cs typeface="Courier New"/>
                <a:sym typeface="Courier New"/>
              </a:rPr>
              <a:t>filter(), contains()</a:t>
            </a:r>
            <a:endParaRPr sz="1500">
              <a:solidFill>
                <a:srgbClr val="434343"/>
              </a:solidFill>
              <a:latin typeface="Courier New"/>
              <a:ea typeface="Courier New"/>
              <a:cs typeface="Courier New"/>
              <a:sym typeface="Courier New"/>
            </a:endParaRPr>
          </a:p>
          <a:p>
            <a:pPr indent="-323850" lvl="0" marL="457200" rtl="0" algn="l">
              <a:spcBef>
                <a:spcPts val="1000"/>
              </a:spcBef>
              <a:spcAft>
                <a:spcPts val="0"/>
              </a:spcAft>
              <a:buClr>
                <a:srgbClr val="434343"/>
              </a:buClr>
              <a:buSzPts val="1500"/>
              <a:buChar char="■"/>
            </a:pPr>
            <a:r>
              <a:rPr b="1" lang="en" sz="1500">
                <a:solidFill>
                  <a:srgbClr val="434343"/>
                </a:solidFill>
              </a:rPr>
              <a:t>Wide Transformation </a:t>
            </a:r>
            <a:r>
              <a:rPr lang="en" sz="1500">
                <a:solidFill>
                  <a:srgbClr val="434343"/>
                </a:solidFill>
              </a:rPr>
              <a:t>transformasi</a:t>
            </a:r>
            <a:r>
              <a:rPr lang="en" sz="1500">
                <a:solidFill>
                  <a:srgbClr val="434343"/>
                </a:solidFill>
              </a:rPr>
              <a:t> yang melibatkan satu atau lebih partisi untuk melakukan proses. Misalnya </a:t>
            </a:r>
            <a:r>
              <a:rPr lang="en" sz="1500">
                <a:solidFill>
                  <a:srgbClr val="434343"/>
                </a:solidFill>
                <a:latin typeface="Courier New"/>
                <a:ea typeface="Courier New"/>
                <a:cs typeface="Courier New"/>
                <a:sym typeface="Courier New"/>
              </a:rPr>
              <a:t>groupBy(), join()</a:t>
            </a:r>
            <a:endParaRPr sz="1500">
              <a:solidFill>
                <a:srgbClr val="434343"/>
              </a:solidFill>
              <a:latin typeface="Courier New"/>
              <a:ea typeface="Courier New"/>
              <a:cs typeface="Courier New"/>
              <a:sym typeface="Courier New"/>
            </a:endParaRPr>
          </a:p>
          <a:p>
            <a:pPr indent="-323850" lvl="0" marL="457200" rtl="0" algn="l">
              <a:spcBef>
                <a:spcPts val="1000"/>
              </a:spcBef>
              <a:spcAft>
                <a:spcPts val="0"/>
              </a:spcAft>
              <a:buClr>
                <a:srgbClr val="434343"/>
              </a:buClr>
              <a:buSzPts val="1500"/>
              <a:buFont typeface="Courier New"/>
              <a:buChar char="■"/>
            </a:pPr>
            <a:r>
              <a:rPr lang="en" sz="1500">
                <a:solidFill>
                  <a:srgbClr val="434343"/>
                </a:solidFill>
              </a:rPr>
              <a:t>Pertukaran data antar partisi disebut dengan </a:t>
            </a:r>
            <a:r>
              <a:rPr b="1" lang="en" sz="1500">
                <a:solidFill>
                  <a:srgbClr val="434343"/>
                </a:solidFill>
              </a:rPr>
              <a:t>shuffle</a:t>
            </a:r>
            <a:endParaRPr b="1" sz="1500">
              <a:solidFill>
                <a:srgbClr val="434343"/>
              </a:solidFill>
            </a:endParaRPr>
          </a:p>
          <a:p>
            <a:pPr indent="0" lvl="0" marL="457200" rtl="0" algn="l">
              <a:spcBef>
                <a:spcPts val="1000"/>
              </a:spcBef>
              <a:spcAft>
                <a:spcPts val="1000"/>
              </a:spcAft>
              <a:buNone/>
            </a:pPr>
            <a:r>
              <a:t/>
            </a:r>
            <a:endParaRPr sz="1500">
              <a:solidFill>
                <a:srgbClr val="434343"/>
              </a:solidFill>
            </a:endParaRPr>
          </a:p>
        </p:txBody>
      </p:sp>
      <p:sp>
        <p:nvSpPr>
          <p:cNvPr id="400" name="Google Shape;400;p4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Narrow and Wide </a:t>
            </a:r>
            <a:r>
              <a:rPr lang="en"/>
              <a:t>Transformations </a:t>
            </a:r>
            <a:endParaRPr/>
          </a:p>
        </p:txBody>
      </p:sp>
      <p:sp>
        <p:nvSpPr>
          <p:cNvPr id="401" name="Google Shape;401;p40"/>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02" name="Google Shape;402;p40"/>
          <p:cNvPicPr preferRelativeResize="0"/>
          <p:nvPr/>
        </p:nvPicPr>
        <p:blipFill>
          <a:blip r:embed="rId3">
            <a:alphaModFix/>
          </a:blip>
          <a:stretch>
            <a:fillRect/>
          </a:stretch>
        </p:blipFill>
        <p:spPr>
          <a:xfrm>
            <a:off x="4683700" y="1906025"/>
            <a:ext cx="4148600" cy="196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2835398" y="2063113"/>
            <a:ext cx="36417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Structured API</a:t>
            </a:r>
            <a:endParaRPr/>
          </a:p>
        </p:txBody>
      </p:sp>
      <p:sp>
        <p:nvSpPr>
          <p:cNvPr id="408" name="Google Shape;408;p41"/>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APIs</a:t>
            </a:r>
            <a:endParaRPr/>
          </a:p>
        </p:txBody>
      </p:sp>
      <p:sp>
        <p:nvSpPr>
          <p:cNvPr id="414" name="Google Shape;414;p42"/>
          <p:cNvSpPr txBox="1"/>
          <p:nvPr>
            <p:ph idx="1" type="body"/>
          </p:nvPr>
        </p:nvSpPr>
        <p:spPr>
          <a:xfrm>
            <a:off x="311700" y="969925"/>
            <a:ext cx="39999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434343"/>
                </a:solidFill>
              </a:rPr>
              <a:t>Spark memiliki dua set API dasar:</a:t>
            </a:r>
            <a:endParaRPr sz="1500">
              <a:solidFill>
                <a:srgbClr val="434343"/>
              </a:solidFill>
            </a:endParaRPr>
          </a:p>
          <a:p>
            <a:pPr indent="-323850" lvl="0" marL="457200" rtl="0" algn="l">
              <a:spcBef>
                <a:spcPts val="1600"/>
              </a:spcBef>
              <a:spcAft>
                <a:spcPts val="0"/>
              </a:spcAft>
              <a:buClr>
                <a:srgbClr val="434343"/>
              </a:buClr>
              <a:buSzPts val="1500"/>
              <a:buChar char="■"/>
            </a:pPr>
            <a:r>
              <a:rPr lang="en" sz="1500">
                <a:solidFill>
                  <a:srgbClr val="434343"/>
                </a:solidFill>
              </a:rPr>
              <a:t>API level rendah yang “tidak terstruktur”, yaitu : </a:t>
            </a:r>
            <a:endParaRPr sz="1500">
              <a:solidFill>
                <a:srgbClr val="434343"/>
              </a:solidFill>
            </a:endParaRPr>
          </a:p>
          <a:p>
            <a:pPr indent="0" lvl="0" marL="457200" rtl="0" algn="l">
              <a:spcBef>
                <a:spcPts val="1000"/>
              </a:spcBef>
              <a:spcAft>
                <a:spcPts val="0"/>
              </a:spcAft>
              <a:buNone/>
            </a:pPr>
            <a:r>
              <a:rPr b="1" lang="en" sz="1500">
                <a:solidFill>
                  <a:srgbClr val="434343"/>
                </a:solidFill>
              </a:rPr>
              <a:t>RDD </a:t>
            </a:r>
            <a:r>
              <a:rPr lang="en" sz="1500">
                <a:solidFill>
                  <a:srgbClr val="434343"/>
                </a:solidFill>
              </a:rPr>
              <a:t>dan </a:t>
            </a:r>
            <a:r>
              <a:rPr b="1" lang="en" sz="1500">
                <a:solidFill>
                  <a:srgbClr val="434343"/>
                </a:solidFill>
              </a:rPr>
              <a:t>Distributed variables</a:t>
            </a:r>
            <a:endParaRPr b="1" sz="1500">
              <a:solidFill>
                <a:srgbClr val="434343"/>
              </a:solidFill>
            </a:endParaRPr>
          </a:p>
          <a:p>
            <a:pPr indent="-323850" lvl="0" marL="457200" rtl="0" algn="l">
              <a:spcBef>
                <a:spcPts val="1000"/>
              </a:spcBef>
              <a:spcAft>
                <a:spcPts val="0"/>
              </a:spcAft>
              <a:buClr>
                <a:srgbClr val="434343"/>
              </a:buClr>
              <a:buSzPts val="1500"/>
              <a:buChar char="■"/>
            </a:pPr>
            <a:r>
              <a:rPr lang="en" sz="1500">
                <a:solidFill>
                  <a:srgbClr val="434343"/>
                </a:solidFill>
              </a:rPr>
              <a:t>API level lebih tinggi yang lebih terstruktur, yaitu : </a:t>
            </a:r>
            <a:endParaRPr sz="1500">
              <a:solidFill>
                <a:srgbClr val="434343"/>
              </a:solidFill>
            </a:endParaRPr>
          </a:p>
          <a:p>
            <a:pPr indent="0" lvl="0" marL="457200" rtl="0" algn="l">
              <a:spcBef>
                <a:spcPts val="1600"/>
              </a:spcBef>
              <a:spcAft>
                <a:spcPts val="0"/>
              </a:spcAft>
              <a:buNone/>
            </a:pPr>
            <a:r>
              <a:rPr b="1" lang="en" sz="1500">
                <a:solidFill>
                  <a:srgbClr val="434343"/>
                </a:solidFill>
              </a:rPr>
              <a:t>Dataset</a:t>
            </a:r>
            <a:r>
              <a:rPr lang="en" sz="1500">
                <a:solidFill>
                  <a:srgbClr val="434343"/>
                </a:solidFill>
              </a:rPr>
              <a:t>, </a:t>
            </a:r>
            <a:r>
              <a:rPr b="1" lang="en" sz="1500">
                <a:solidFill>
                  <a:srgbClr val="434343"/>
                </a:solidFill>
              </a:rPr>
              <a:t>DataFrame </a:t>
            </a:r>
            <a:r>
              <a:rPr lang="en" sz="1500">
                <a:solidFill>
                  <a:srgbClr val="434343"/>
                </a:solidFill>
              </a:rPr>
              <a:t>dan </a:t>
            </a:r>
            <a:r>
              <a:rPr b="1" lang="en" sz="1500">
                <a:solidFill>
                  <a:srgbClr val="434343"/>
                </a:solidFill>
              </a:rPr>
              <a:t>SQL APIs</a:t>
            </a:r>
            <a:endParaRPr b="1" sz="1500">
              <a:solidFill>
                <a:srgbClr val="434343"/>
              </a:solidFill>
            </a:endParaRPr>
          </a:p>
          <a:p>
            <a:pPr indent="0" lvl="0" marL="0" rtl="0" algn="l">
              <a:spcBef>
                <a:spcPts val="1600"/>
              </a:spcBef>
              <a:spcAft>
                <a:spcPts val="0"/>
              </a:spcAft>
              <a:buClr>
                <a:schemeClr val="dk1"/>
              </a:buClr>
              <a:buSzPts val="1100"/>
              <a:buFont typeface="Arial"/>
              <a:buNone/>
            </a:pPr>
            <a:r>
              <a:t/>
            </a:r>
            <a:endParaRPr sz="1500">
              <a:solidFill>
                <a:srgbClr val="434343"/>
              </a:solidFill>
            </a:endParaRPr>
          </a:p>
          <a:p>
            <a:pPr indent="0" lvl="0" marL="0" rtl="0" algn="l">
              <a:spcBef>
                <a:spcPts val="1600"/>
              </a:spcBef>
              <a:spcAft>
                <a:spcPts val="1600"/>
              </a:spcAft>
              <a:buNone/>
            </a:pPr>
            <a:r>
              <a:t/>
            </a:r>
            <a:endParaRPr/>
          </a:p>
        </p:txBody>
      </p:sp>
      <p:sp>
        <p:nvSpPr>
          <p:cNvPr id="415" name="Google Shape;415;p42"/>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16" name="Google Shape;416;p42"/>
          <p:cNvGrpSpPr/>
          <p:nvPr/>
        </p:nvGrpSpPr>
        <p:grpSpPr>
          <a:xfrm>
            <a:off x="5350200" y="1547700"/>
            <a:ext cx="2964300" cy="2453350"/>
            <a:chOff x="5656825" y="871750"/>
            <a:chExt cx="2964300" cy="2453350"/>
          </a:xfrm>
        </p:grpSpPr>
        <p:sp>
          <p:nvSpPr>
            <p:cNvPr id="417" name="Google Shape;417;p42"/>
            <p:cNvSpPr/>
            <p:nvPr/>
          </p:nvSpPr>
          <p:spPr>
            <a:xfrm>
              <a:off x="5656825" y="1576175"/>
              <a:ext cx="2964300" cy="845100"/>
            </a:xfrm>
            <a:prstGeom prst="rect">
              <a:avLst/>
            </a:prstGeom>
            <a:solidFill>
              <a:srgbClr val="3D85C6"/>
            </a:solid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solidFill>
                    <a:srgbClr val="FFFFFF"/>
                  </a:solidFill>
                  <a:latin typeface="Lato"/>
                  <a:ea typeface="Lato"/>
                  <a:cs typeface="Lato"/>
                  <a:sym typeface="Lato"/>
                </a:rPr>
                <a:t>Structured APIs</a:t>
              </a:r>
              <a:endParaRPr sz="1300">
                <a:solidFill>
                  <a:srgbClr val="FFFFFF"/>
                </a:solidFill>
                <a:latin typeface="Lato"/>
                <a:ea typeface="Lato"/>
                <a:cs typeface="Lato"/>
                <a:sym typeface="Lato"/>
              </a:endParaRPr>
            </a:p>
          </p:txBody>
        </p:sp>
        <p:sp>
          <p:nvSpPr>
            <p:cNvPr id="418" name="Google Shape;418;p42"/>
            <p:cNvSpPr/>
            <p:nvPr/>
          </p:nvSpPr>
          <p:spPr>
            <a:xfrm>
              <a:off x="5656825"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Structured Streaming</a:t>
              </a:r>
              <a:endParaRPr sz="1200">
                <a:solidFill>
                  <a:srgbClr val="FFFFFF"/>
                </a:solidFill>
                <a:latin typeface="Lato"/>
                <a:ea typeface="Lato"/>
                <a:cs typeface="Lato"/>
                <a:sym typeface="Lato"/>
              </a:endParaRPr>
            </a:p>
          </p:txBody>
        </p:sp>
        <p:sp>
          <p:nvSpPr>
            <p:cNvPr id="419" name="Google Shape;419;p42"/>
            <p:cNvSpPr/>
            <p:nvPr/>
          </p:nvSpPr>
          <p:spPr>
            <a:xfrm>
              <a:off x="6674551"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Advanced Analytics</a:t>
              </a:r>
              <a:endParaRPr sz="1200">
                <a:solidFill>
                  <a:srgbClr val="FFFFFF"/>
                </a:solidFill>
                <a:latin typeface="Lato"/>
                <a:ea typeface="Lato"/>
                <a:cs typeface="Lato"/>
                <a:sym typeface="Lato"/>
              </a:endParaRPr>
            </a:p>
          </p:txBody>
        </p:sp>
        <p:sp>
          <p:nvSpPr>
            <p:cNvPr id="420" name="Google Shape;420;p42"/>
            <p:cNvSpPr/>
            <p:nvPr/>
          </p:nvSpPr>
          <p:spPr>
            <a:xfrm>
              <a:off x="7692276" y="871750"/>
              <a:ext cx="928800" cy="619200"/>
            </a:xfrm>
            <a:prstGeom prst="rect">
              <a:avLst/>
            </a:prstGeom>
            <a:solidFill>
              <a:srgbClr val="6FA8D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Libraries &amp; Ecosystem</a:t>
              </a:r>
              <a:endParaRPr sz="1200">
                <a:solidFill>
                  <a:srgbClr val="FFFFFF"/>
                </a:solidFill>
                <a:latin typeface="Lato"/>
                <a:ea typeface="Lato"/>
                <a:cs typeface="Lato"/>
                <a:sym typeface="Lato"/>
              </a:endParaRPr>
            </a:p>
          </p:txBody>
        </p:sp>
        <p:sp>
          <p:nvSpPr>
            <p:cNvPr id="421" name="Google Shape;421;p42"/>
            <p:cNvSpPr/>
            <p:nvPr/>
          </p:nvSpPr>
          <p:spPr>
            <a:xfrm>
              <a:off x="5656825" y="2480000"/>
              <a:ext cx="2964300" cy="845100"/>
            </a:xfrm>
            <a:prstGeom prst="rect">
              <a:avLst/>
            </a:prstGeom>
            <a:solidFill>
              <a:srgbClr val="0B5394"/>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300">
                  <a:solidFill>
                    <a:srgbClr val="FFFFFF"/>
                  </a:solidFill>
                  <a:latin typeface="Lato"/>
                  <a:ea typeface="Lato"/>
                  <a:cs typeface="Lato"/>
                  <a:sym typeface="Lato"/>
                </a:rPr>
                <a:t>Low Level APIs</a:t>
              </a:r>
              <a:endParaRPr sz="1300">
                <a:solidFill>
                  <a:srgbClr val="FFFFFF"/>
                </a:solidFill>
                <a:latin typeface="Lato"/>
                <a:ea typeface="Lato"/>
                <a:cs typeface="Lato"/>
                <a:sym typeface="Lato"/>
              </a:endParaRPr>
            </a:p>
          </p:txBody>
        </p:sp>
        <p:sp>
          <p:nvSpPr>
            <p:cNvPr id="422" name="Google Shape;422;p42"/>
            <p:cNvSpPr/>
            <p:nvPr/>
          </p:nvSpPr>
          <p:spPr>
            <a:xfrm>
              <a:off x="5840150" y="2802250"/>
              <a:ext cx="12177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RDDs</a:t>
              </a:r>
              <a:endParaRPr sz="1000">
                <a:solidFill>
                  <a:srgbClr val="FFFFFF"/>
                </a:solidFill>
                <a:latin typeface="Lato"/>
                <a:ea typeface="Lato"/>
                <a:cs typeface="Lato"/>
                <a:sym typeface="Lato"/>
              </a:endParaRPr>
            </a:p>
          </p:txBody>
        </p:sp>
        <p:sp>
          <p:nvSpPr>
            <p:cNvPr id="423" name="Google Shape;423;p42"/>
            <p:cNvSpPr/>
            <p:nvPr/>
          </p:nvSpPr>
          <p:spPr>
            <a:xfrm>
              <a:off x="7155550" y="2802250"/>
              <a:ext cx="12897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Distributed variables</a:t>
              </a:r>
              <a:endParaRPr sz="1000">
                <a:solidFill>
                  <a:srgbClr val="FFFFFF"/>
                </a:solidFill>
                <a:latin typeface="Lato"/>
                <a:ea typeface="Lato"/>
                <a:cs typeface="Lato"/>
                <a:sym typeface="Lato"/>
              </a:endParaRPr>
            </a:p>
          </p:txBody>
        </p:sp>
        <p:sp>
          <p:nvSpPr>
            <p:cNvPr id="424" name="Google Shape;424;p42"/>
            <p:cNvSpPr/>
            <p:nvPr/>
          </p:nvSpPr>
          <p:spPr>
            <a:xfrm>
              <a:off x="5763950" y="1887850"/>
              <a:ext cx="8250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Datasets</a:t>
              </a:r>
              <a:endParaRPr sz="1000">
                <a:solidFill>
                  <a:srgbClr val="FFFFFF"/>
                </a:solidFill>
                <a:latin typeface="Lato"/>
                <a:ea typeface="Lato"/>
                <a:cs typeface="Lato"/>
                <a:sym typeface="Lato"/>
              </a:endParaRPr>
            </a:p>
          </p:txBody>
        </p:sp>
        <p:sp>
          <p:nvSpPr>
            <p:cNvPr id="425" name="Google Shape;425;p42"/>
            <p:cNvSpPr/>
            <p:nvPr/>
          </p:nvSpPr>
          <p:spPr>
            <a:xfrm>
              <a:off x="6694300" y="1887850"/>
              <a:ext cx="9288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Dataframes</a:t>
              </a:r>
              <a:endParaRPr sz="1000">
                <a:solidFill>
                  <a:srgbClr val="FFFFFF"/>
                </a:solidFill>
                <a:latin typeface="Lato"/>
                <a:ea typeface="Lato"/>
                <a:cs typeface="Lato"/>
                <a:sym typeface="Lato"/>
              </a:endParaRPr>
            </a:p>
          </p:txBody>
        </p:sp>
        <p:sp>
          <p:nvSpPr>
            <p:cNvPr id="426" name="Google Shape;426;p42"/>
            <p:cNvSpPr/>
            <p:nvPr/>
          </p:nvSpPr>
          <p:spPr>
            <a:xfrm>
              <a:off x="7692275" y="1887850"/>
              <a:ext cx="8250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Lato"/>
                  <a:ea typeface="Lato"/>
                  <a:cs typeface="Lato"/>
                  <a:sym typeface="Lato"/>
                </a:rPr>
                <a:t>SQL</a:t>
              </a:r>
              <a:endParaRPr sz="1000">
                <a:solidFill>
                  <a:srgbClr val="FFFFFF"/>
                </a:solidFill>
                <a:latin typeface="Lato"/>
                <a:ea typeface="Lato"/>
                <a:cs typeface="Lato"/>
                <a:sym typeface="La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Spark Structured APIs</a:t>
            </a:r>
            <a:endParaRPr/>
          </a:p>
        </p:txBody>
      </p:sp>
      <p:sp>
        <p:nvSpPr>
          <p:cNvPr id="432" name="Google Shape;432;p43"/>
          <p:cNvSpPr txBox="1"/>
          <p:nvPr>
            <p:ph idx="1" type="body"/>
          </p:nvPr>
        </p:nvSpPr>
        <p:spPr>
          <a:xfrm>
            <a:off x="311700" y="900900"/>
            <a:ext cx="52155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DataFrames</a:t>
            </a:r>
            <a:endParaRPr sz="1500"/>
          </a:p>
          <a:p>
            <a:pPr indent="0" lvl="0" marL="457200" rtl="0" algn="l">
              <a:spcBef>
                <a:spcPts val="0"/>
              </a:spcBef>
              <a:spcAft>
                <a:spcPts val="0"/>
              </a:spcAft>
              <a:buNone/>
            </a:pPr>
            <a:r>
              <a:rPr lang="en" sz="1200"/>
              <a:t>Secara sederhana, DataFrame menggambarkan tabel dengan baris dan kolom. Konsepnya mirip dengan DataFrame R dan Python (Pandas). Konversi Spark DataFrame ke R atau Python dapat dilakukan dengan mudah.</a:t>
            </a:r>
            <a:endParaRPr sz="1200"/>
          </a:p>
          <a:p>
            <a:pPr indent="0" lvl="0" marL="457200" rtl="0" algn="l">
              <a:spcBef>
                <a:spcPts val="0"/>
              </a:spcBef>
              <a:spcAft>
                <a:spcPts val="0"/>
              </a:spcAft>
              <a:buClr>
                <a:schemeClr val="dk1"/>
              </a:buClr>
              <a:buSzPts val="1100"/>
              <a:buFont typeface="Arial"/>
              <a:buNone/>
            </a:pPr>
            <a:r>
              <a:t/>
            </a:r>
            <a:endParaRPr sz="1200"/>
          </a:p>
          <a:p>
            <a:pPr indent="-323850" lvl="0" marL="457200" rtl="0" algn="l">
              <a:spcBef>
                <a:spcPts val="0"/>
              </a:spcBef>
              <a:spcAft>
                <a:spcPts val="0"/>
              </a:spcAft>
              <a:buSzPts val="1500"/>
              <a:buChar char="■"/>
            </a:pPr>
            <a:r>
              <a:rPr lang="en" sz="1500"/>
              <a:t>Datasets</a:t>
            </a:r>
            <a:endParaRPr sz="1500"/>
          </a:p>
          <a:p>
            <a:pPr indent="0" lvl="0" marL="457200" rtl="0" algn="l">
              <a:spcBef>
                <a:spcPts val="0"/>
              </a:spcBef>
              <a:spcAft>
                <a:spcPts val="0"/>
              </a:spcAft>
              <a:buNone/>
            </a:pPr>
            <a:r>
              <a:rPr lang="en" sz="1200"/>
              <a:t>Sama dengan DataFrame, </a:t>
            </a:r>
            <a:r>
              <a:rPr lang="en" sz="1200"/>
              <a:t>DataSet memiliki struktur kolom dan baris. Bedanya, elemen Dataset merupakan </a:t>
            </a:r>
            <a:r>
              <a:rPr lang="en" sz="1200"/>
              <a:t>objek</a:t>
            </a:r>
            <a:r>
              <a:rPr lang="en" sz="1200"/>
              <a:t> yang </a:t>
            </a:r>
            <a:r>
              <a:rPr i="1" lang="en" sz="1200"/>
              <a:t>strongly-typed</a:t>
            </a:r>
            <a:r>
              <a:rPr lang="en" sz="1200"/>
              <a:t>. </a:t>
            </a:r>
            <a:endParaRPr sz="1200"/>
          </a:p>
          <a:p>
            <a:pPr indent="0" lvl="0" marL="0" rtl="0" algn="l">
              <a:spcBef>
                <a:spcPts val="0"/>
              </a:spcBef>
              <a:spcAft>
                <a:spcPts val="0"/>
              </a:spcAft>
              <a:buClr>
                <a:schemeClr val="dk1"/>
              </a:buClr>
              <a:buSzPts val="1100"/>
              <a:buFont typeface="Arial"/>
              <a:buNone/>
            </a:pPr>
            <a:r>
              <a:t/>
            </a:r>
            <a:endParaRPr sz="1200"/>
          </a:p>
          <a:p>
            <a:pPr indent="-323850" lvl="0" marL="457200" rtl="0" algn="l">
              <a:spcBef>
                <a:spcPts val="0"/>
              </a:spcBef>
              <a:spcAft>
                <a:spcPts val="0"/>
              </a:spcAft>
              <a:buSzPts val="1500"/>
              <a:buChar char="■"/>
            </a:pPr>
            <a:r>
              <a:rPr lang="en" sz="1500"/>
              <a:t>SQL tables and views</a:t>
            </a:r>
            <a:endParaRPr sz="1200"/>
          </a:p>
          <a:p>
            <a:pPr indent="0" lvl="0" marL="457200" rtl="0" algn="l">
              <a:spcBef>
                <a:spcPts val="0"/>
              </a:spcBef>
              <a:spcAft>
                <a:spcPts val="0"/>
              </a:spcAft>
              <a:buClr>
                <a:schemeClr val="dk1"/>
              </a:buClr>
              <a:buSzPts val="1100"/>
              <a:buFont typeface="Arial"/>
              <a:buNone/>
            </a:pPr>
            <a:r>
              <a:t/>
            </a:r>
            <a:endParaRPr sz="1200"/>
          </a:p>
          <a:p>
            <a:pPr indent="0" lvl="0" marL="457200" rtl="0" algn="l">
              <a:spcBef>
                <a:spcPts val="0"/>
              </a:spcBef>
              <a:spcAft>
                <a:spcPts val="0"/>
              </a:spcAft>
              <a:buClr>
                <a:schemeClr val="dk1"/>
              </a:buClr>
              <a:buSzPts val="1100"/>
              <a:buFont typeface="Arial"/>
              <a:buNone/>
            </a:pPr>
            <a:r>
              <a:rPr b="1" lang="en" sz="1100" u="sng"/>
              <a:t>Note </a:t>
            </a:r>
            <a:r>
              <a:rPr lang="en" sz="1100"/>
              <a:t>: Sejak Spark 2.0 Dataset dan DataFrame disatukan dalam satu API. DataFrame dianggap sebagai Dataset yang bertipe Row (untyped). Untuk implementasi di pyspark hanya ada DataFrame saja.</a:t>
            </a:r>
            <a:endParaRPr sz="1100"/>
          </a:p>
          <a:p>
            <a:pPr indent="0" lvl="0" marL="457200" rtl="0" algn="l">
              <a:spcBef>
                <a:spcPts val="0"/>
              </a:spcBef>
              <a:spcAft>
                <a:spcPts val="0"/>
              </a:spcAft>
              <a:buClr>
                <a:schemeClr val="dk1"/>
              </a:buClr>
              <a:buSzPts val="1100"/>
              <a:buFont typeface="Arial"/>
              <a:buNone/>
            </a:pPr>
            <a:r>
              <a:t/>
            </a:r>
            <a:endParaRPr sz="1200"/>
          </a:p>
          <a:p>
            <a:pPr indent="0" lvl="0" marL="0" rtl="0" algn="l">
              <a:spcBef>
                <a:spcPts val="0"/>
              </a:spcBef>
              <a:spcAft>
                <a:spcPts val="1600"/>
              </a:spcAft>
              <a:buNone/>
            </a:pPr>
            <a:r>
              <a:t/>
            </a:r>
            <a:endParaRPr/>
          </a:p>
        </p:txBody>
      </p:sp>
      <p:sp>
        <p:nvSpPr>
          <p:cNvPr id="433" name="Google Shape;433;p43"/>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4" name="Google Shape;434;p43"/>
          <p:cNvPicPr preferRelativeResize="0"/>
          <p:nvPr/>
        </p:nvPicPr>
        <p:blipFill>
          <a:blip r:embed="rId3">
            <a:alphaModFix/>
          </a:blip>
          <a:stretch>
            <a:fillRect/>
          </a:stretch>
        </p:blipFill>
        <p:spPr>
          <a:xfrm>
            <a:off x="5679600" y="2763175"/>
            <a:ext cx="3312001" cy="1906793"/>
          </a:xfrm>
          <a:prstGeom prst="rect">
            <a:avLst/>
          </a:prstGeom>
          <a:noFill/>
          <a:ln>
            <a:noFill/>
          </a:ln>
        </p:spPr>
      </p:pic>
      <p:pic>
        <p:nvPicPr>
          <p:cNvPr id="435" name="Google Shape;435;p43"/>
          <p:cNvPicPr preferRelativeResize="0"/>
          <p:nvPr/>
        </p:nvPicPr>
        <p:blipFill>
          <a:blip r:embed="rId4">
            <a:alphaModFix/>
          </a:blip>
          <a:stretch>
            <a:fillRect/>
          </a:stretch>
        </p:blipFill>
        <p:spPr>
          <a:xfrm>
            <a:off x="5732975" y="1032025"/>
            <a:ext cx="3191375" cy="133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73" name="Google Shape;173;p26"/>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Overview Spark</a:t>
            </a:r>
            <a:endParaRPr sz="1500"/>
          </a:p>
          <a:p>
            <a:pPr indent="-323850" lvl="0" marL="457200" rtl="0" algn="l">
              <a:spcBef>
                <a:spcPts val="0"/>
              </a:spcBef>
              <a:spcAft>
                <a:spcPts val="0"/>
              </a:spcAft>
              <a:buSzPts val="1500"/>
              <a:buChar char="-"/>
            </a:pPr>
            <a:r>
              <a:rPr lang="en" sz="1500"/>
              <a:t>Overview Spark DataFrame</a:t>
            </a:r>
            <a:endParaRPr sz="1500"/>
          </a:p>
          <a:p>
            <a:pPr indent="-317500" lvl="1" marL="914400" rtl="0" algn="l">
              <a:spcBef>
                <a:spcPts val="0"/>
              </a:spcBef>
              <a:spcAft>
                <a:spcPts val="0"/>
              </a:spcAft>
              <a:buSzPts val="1400"/>
              <a:buChar char="-"/>
            </a:pPr>
            <a:r>
              <a:rPr lang="en"/>
              <a:t>Hands-on : spark rdd vs dataframe (notebook)</a:t>
            </a:r>
            <a:endParaRPr/>
          </a:p>
          <a:p>
            <a:pPr indent="-317500" lvl="1" marL="914400" rtl="0" algn="l">
              <a:spcBef>
                <a:spcPts val="0"/>
              </a:spcBef>
              <a:spcAft>
                <a:spcPts val="0"/>
              </a:spcAft>
              <a:buSzPts val="1400"/>
              <a:buChar char="-"/>
            </a:pPr>
            <a:r>
              <a:rPr lang="en"/>
              <a:t>Hands-on : intro to spark dataframe (notebook)</a:t>
            </a:r>
            <a:endParaRPr/>
          </a:p>
          <a:p>
            <a:pPr indent="-317500" lvl="1" marL="914400" rtl="0" algn="l">
              <a:spcBef>
                <a:spcPts val="0"/>
              </a:spcBef>
              <a:spcAft>
                <a:spcPts val="0"/>
              </a:spcAft>
              <a:buSzPts val="1400"/>
              <a:buChar char="-"/>
            </a:pPr>
            <a:r>
              <a:rPr lang="en"/>
              <a:t>Hands-on : spark temporary view &amp; Spark SQL (notebook)</a:t>
            </a:r>
            <a:endParaRPr/>
          </a:p>
          <a:p>
            <a:pPr indent="-323850" lvl="0" marL="457200" rtl="0" algn="l">
              <a:spcBef>
                <a:spcPts val="0"/>
              </a:spcBef>
              <a:spcAft>
                <a:spcPts val="0"/>
              </a:spcAft>
              <a:buSzPts val="1500"/>
              <a:buChar char="-"/>
            </a:pPr>
            <a:r>
              <a:rPr lang="en" sz="1500"/>
              <a:t>Hive dengan Spark SQL</a:t>
            </a:r>
            <a:endParaRPr sz="1500"/>
          </a:p>
          <a:p>
            <a:pPr indent="-317500" lvl="1" marL="914400" rtl="0" algn="l">
              <a:spcBef>
                <a:spcPts val="0"/>
              </a:spcBef>
              <a:spcAft>
                <a:spcPts val="0"/>
              </a:spcAft>
              <a:buSzPts val="1400"/>
              <a:buChar char="-"/>
            </a:pPr>
            <a:r>
              <a:rPr lang="en"/>
              <a:t>Hands-on : Akses Hive dari Spark (notebook)</a:t>
            </a:r>
            <a:endParaRPr/>
          </a:p>
          <a:p>
            <a:pPr indent="-323850" lvl="0" marL="457200" rtl="0" algn="l">
              <a:spcBef>
                <a:spcPts val="0"/>
              </a:spcBef>
              <a:spcAft>
                <a:spcPts val="0"/>
              </a:spcAft>
              <a:buSzPts val="1500"/>
              <a:buChar char="-"/>
            </a:pPr>
            <a:r>
              <a:rPr lang="en" sz="1500"/>
              <a:t>Spark ETL with Hive</a:t>
            </a:r>
            <a:endParaRPr sz="1500"/>
          </a:p>
          <a:p>
            <a:pPr indent="-317500" lvl="1" marL="914400" rtl="0" algn="l">
              <a:spcBef>
                <a:spcPts val="0"/>
              </a:spcBef>
              <a:spcAft>
                <a:spcPts val="0"/>
              </a:spcAft>
              <a:buSzPts val="1400"/>
              <a:buChar char="-"/>
            </a:pPr>
            <a:r>
              <a:rPr lang="en"/>
              <a:t>Job/fungsi yang berjalan di atas Spark atau Hive</a:t>
            </a:r>
            <a:endParaRPr/>
          </a:p>
          <a:p>
            <a:pPr indent="-317500" lvl="1" marL="914400" rtl="0" algn="l">
              <a:spcBef>
                <a:spcPts val="0"/>
              </a:spcBef>
              <a:spcAft>
                <a:spcPts val="0"/>
              </a:spcAft>
              <a:buSzPts val="1400"/>
              <a:buChar char="-"/>
            </a:pPr>
            <a:r>
              <a:rPr lang="en"/>
              <a:t>Hands-on : ETL dengan Hive dan Spark SQL (python script)</a:t>
            </a:r>
            <a:endParaRPr/>
          </a:p>
          <a:p>
            <a:pPr indent="-323850" lvl="0" marL="457200" rtl="0" algn="l">
              <a:spcBef>
                <a:spcPts val="0"/>
              </a:spcBef>
              <a:spcAft>
                <a:spcPts val="0"/>
              </a:spcAft>
              <a:buSzPts val="1500"/>
              <a:buChar char="-"/>
            </a:pPr>
            <a:r>
              <a:rPr lang="en" sz="1500"/>
              <a:t>Sekilas Spark Monitoring</a:t>
            </a:r>
            <a:endParaRPr sz="1500"/>
          </a:p>
          <a:p>
            <a:pPr indent="-323850" lvl="0" marL="457200" rtl="0" algn="l">
              <a:spcBef>
                <a:spcPts val="0"/>
              </a:spcBef>
              <a:spcAft>
                <a:spcPts val="0"/>
              </a:spcAft>
              <a:buSzPts val="1500"/>
              <a:buChar char="-"/>
            </a:pPr>
            <a:r>
              <a:rPr lang="en" sz="1500"/>
              <a:t>Limitasi Spark SQL dengan Hive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4"/>
          <p:cNvPicPr preferRelativeResize="0"/>
          <p:nvPr/>
        </p:nvPicPr>
        <p:blipFill rotWithShape="1">
          <a:blip r:embed="rId3">
            <a:alphaModFix/>
          </a:blip>
          <a:srcRect b="10874" l="19549" r="10976" t="25304"/>
          <a:stretch/>
        </p:blipFill>
        <p:spPr>
          <a:xfrm>
            <a:off x="4169417" y="2277625"/>
            <a:ext cx="4453884" cy="2301601"/>
          </a:xfrm>
          <a:prstGeom prst="rect">
            <a:avLst/>
          </a:prstGeom>
          <a:noFill/>
          <a:ln>
            <a:noFill/>
          </a:ln>
        </p:spPr>
      </p:pic>
      <p:sp>
        <p:nvSpPr>
          <p:cNvPr id="441" name="Google Shape;441;p44"/>
          <p:cNvSpPr txBox="1"/>
          <p:nvPr>
            <p:ph idx="1" type="body"/>
          </p:nvPr>
        </p:nvSpPr>
        <p:spPr>
          <a:xfrm>
            <a:off x="311700" y="969925"/>
            <a:ext cx="4083300" cy="360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Mudah digunakan → tell Spark </a:t>
            </a:r>
            <a:r>
              <a:rPr b="1" lang="en"/>
              <a:t>what to do</a:t>
            </a:r>
            <a:r>
              <a:rPr lang="en"/>
              <a:t> not </a:t>
            </a:r>
            <a:r>
              <a:rPr b="1" lang="en"/>
              <a:t>how to do it</a:t>
            </a:r>
            <a:endParaRPr b="1"/>
          </a:p>
          <a:p>
            <a:pPr indent="-317500" lvl="0" marL="457200" rtl="0" algn="l">
              <a:spcBef>
                <a:spcPts val="600"/>
              </a:spcBef>
              <a:spcAft>
                <a:spcPts val="0"/>
              </a:spcAft>
              <a:buSzPts val="1400"/>
              <a:buChar char="■"/>
            </a:pPr>
            <a:r>
              <a:rPr lang="en"/>
              <a:t>API yang konsisten untuk semua high level API : Machine learning, Deep learning, Graph, Streaming, dll</a:t>
            </a:r>
            <a:endParaRPr/>
          </a:p>
          <a:p>
            <a:pPr indent="-317500" lvl="0" marL="457200" rtl="0" algn="l">
              <a:spcBef>
                <a:spcPts val="600"/>
              </a:spcBef>
              <a:spcAft>
                <a:spcPts val="0"/>
              </a:spcAft>
              <a:buSzPts val="1400"/>
              <a:buChar char="■"/>
            </a:pPr>
            <a:r>
              <a:rPr lang="en"/>
              <a:t>Optimized storage and operations </a:t>
            </a:r>
            <a:endParaRPr/>
          </a:p>
          <a:p>
            <a:pPr indent="0" lvl="0" marL="457200" rtl="0" algn="l">
              <a:spcBef>
                <a:spcPts val="600"/>
              </a:spcBef>
              <a:spcAft>
                <a:spcPts val="600"/>
              </a:spcAft>
              <a:buNone/>
            </a:pPr>
            <a:r>
              <a:rPr lang="en" sz="1300"/>
              <a:t>Berbeda dengan operasi dan data pada RDD yang bersifat transparan, Structured API memungkinkan Spark mengenali jenis operasi dan data yang diproses, sehingga dapat melakukan optimasi lebih lanjut, misalnya predicate pushdown, dll.</a:t>
            </a:r>
            <a:endParaRPr sz="1300"/>
          </a:p>
        </p:txBody>
      </p:sp>
      <p:sp>
        <p:nvSpPr>
          <p:cNvPr id="442" name="Google Shape;442;p44"/>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Mengapa Menggunakan </a:t>
            </a:r>
            <a:r>
              <a:rPr lang="en"/>
              <a:t>Structured API? </a:t>
            </a:r>
            <a:endParaRPr/>
          </a:p>
        </p:txBody>
      </p:sp>
      <p:sp>
        <p:nvSpPr>
          <p:cNvPr id="443" name="Google Shape;443;p44"/>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4" name="Google Shape;444;p44"/>
          <p:cNvPicPr preferRelativeResize="0"/>
          <p:nvPr/>
        </p:nvPicPr>
        <p:blipFill>
          <a:blip r:embed="rId4">
            <a:alphaModFix/>
          </a:blip>
          <a:stretch>
            <a:fillRect/>
          </a:stretch>
        </p:blipFill>
        <p:spPr>
          <a:xfrm>
            <a:off x="4967175" y="859925"/>
            <a:ext cx="3206050" cy="122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5"/>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Kapan Menggunakan RDD?</a:t>
            </a:r>
            <a:endParaRPr/>
          </a:p>
        </p:txBody>
      </p:sp>
      <p:sp>
        <p:nvSpPr>
          <p:cNvPr id="450" name="Google Shape;450;p45"/>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Meskipun kita disarankan untuk menggunakan high level structured API, akan tetapi ada kasus di mana kita perlu menggunakan RDD atau low level API</a:t>
            </a:r>
            <a:endParaRPr sz="1500"/>
          </a:p>
          <a:p>
            <a:pPr indent="-323850" lvl="0" marL="457200" rtl="0" algn="l">
              <a:spcBef>
                <a:spcPts val="1600"/>
              </a:spcBef>
              <a:spcAft>
                <a:spcPts val="0"/>
              </a:spcAft>
              <a:buSzPts val="1500"/>
              <a:buChar char="■"/>
            </a:pPr>
            <a:r>
              <a:rPr lang="en" sz="1500"/>
              <a:t>Jika perlu menggunakan fungsi yang tidak ada di </a:t>
            </a:r>
            <a:r>
              <a:rPr i="1" lang="en" sz="1500"/>
              <a:t>higher level API</a:t>
            </a:r>
            <a:endParaRPr i="1" sz="1500"/>
          </a:p>
          <a:p>
            <a:pPr indent="-323850" lvl="0" marL="457200" rtl="0" algn="l">
              <a:spcBef>
                <a:spcPts val="600"/>
              </a:spcBef>
              <a:spcAft>
                <a:spcPts val="0"/>
              </a:spcAft>
              <a:buSzPts val="1500"/>
              <a:buChar char="■"/>
            </a:pPr>
            <a:r>
              <a:rPr lang="en" sz="1500"/>
              <a:t>Jika masih menggunakan legacy code yg menggunakan RDD</a:t>
            </a:r>
            <a:endParaRPr sz="1500"/>
          </a:p>
          <a:p>
            <a:pPr indent="-323850" lvl="0" marL="457200" rtl="0" algn="l">
              <a:spcBef>
                <a:spcPts val="600"/>
              </a:spcBef>
              <a:spcAft>
                <a:spcPts val="0"/>
              </a:spcAft>
              <a:buSzPts val="1500"/>
              <a:buChar char="■"/>
            </a:pPr>
            <a:r>
              <a:rPr lang="en" sz="1500"/>
              <a:t>Jika ingin melakukan custom partitioning (meskipun kita bisa melakukan ini dengan DataFrame sampai batas tertentu)</a:t>
            </a:r>
            <a:endParaRPr sz="1500"/>
          </a:p>
          <a:p>
            <a:pPr indent="-323850" lvl="0" marL="457200" rtl="0" algn="l">
              <a:spcBef>
                <a:spcPts val="600"/>
              </a:spcBef>
              <a:spcAft>
                <a:spcPts val="0"/>
              </a:spcAft>
              <a:buSzPts val="1500"/>
              <a:buChar char="■"/>
            </a:pPr>
            <a:r>
              <a:rPr lang="en" sz="1500"/>
              <a:t>Jika ingin melakukan manipulasi shared custom variable yang tidak ada di structured API</a:t>
            </a:r>
            <a:endParaRPr sz="1500"/>
          </a:p>
          <a:p>
            <a:pPr indent="0" lvl="0" marL="0" rtl="0" algn="l">
              <a:spcBef>
                <a:spcPts val="600"/>
              </a:spcBef>
              <a:spcAft>
                <a:spcPts val="0"/>
              </a:spcAft>
              <a:buNone/>
            </a:pPr>
            <a:r>
              <a:t/>
            </a:r>
            <a:endParaRPr sz="1500"/>
          </a:p>
          <a:p>
            <a:pPr indent="0" lvl="0" marL="0" rtl="0" algn="l">
              <a:spcBef>
                <a:spcPts val="600"/>
              </a:spcBef>
              <a:spcAft>
                <a:spcPts val="600"/>
              </a:spcAft>
              <a:buNone/>
            </a:pPr>
            <a:r>
              <a:rPr lang="en" sz="1500"/>
              <a:t>Karena pada dasarnya DataFrame akan dieksekusi oleh Spark sebagai RDD, memahami RDD akan sangat membantu dalam melakukan design, monitoring, maupun troubleshooting.</a:t>
            </a:r>
            <a:endParaRPr sz="1500"/>
          </a:p>
        </p:txBody>
      </p:sp>
      <p:sp>
        <p:nvSpPr>
          <p:cNvPr id="451" name="Google Shape;451;p45"/>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6"/>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ksplorasi </a:t>
            </a:r>
            <a:r>
              <a:rPr lang="en"/>
              <a:t> DataFrame</a:t>
            </a:r>
            <a:endParaRPr/>
          </a:p>
        </p:txBody>
      </p:sp>
      <p:sp>
        <p:nvSpPr>
          <p:cNvPr id="457" name="Google Shape;457;p46"/>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463" name="Google Shape;463;p47"/>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Pada praktek ini, kita akan mempelajari : </a:t>
            </a:r>
            <a:endParaRPr sz="1400"/>
          </a:p>
          <a:p>
            <a:pPr indent="-317500" lvl="0" marL="457200" rtl="0" algn="l">
              <a:spcBef>
                <a:spcPts val="1600"/>
              </a:spcBef>
              <a:spcAft>
                <a:spcPts val="0"/>
              </a:spcAft>
              <a:buSzPts val="1400"/>
              <a:buChar char="■"/>
            </a:pPr>
            <a:r>
              <a:rPr lang="en" sz="1400"/>
              <a:t>Beberapa cara untuk membentuk DataFrame dari beberapa sumber data:</a:t>
            </a:r>
            <a:endParaRPr sz="1400"/>
          </a:p>
          <a:p>
            <a:pPr indent="-317500" lvl="1" marL="914400" rtl="0" algn="l">
              <a:spcBef>
                <a:spcPts val="0"/>
              </a:spcBef>
              <a:spcAft>
                <a:spcPts val="0"/>
              </a:spcAft>
              <a:buSzPts val="1400"/>
              <a:buChar char="●"/>
            </a:pPr>
            <a:r>
              <a:rPr lang="en"/>
              <a:t>Membentuk DataFrame dari list</a:t>
            </a:r>
            <a:endParaRPr/>
          </a:p>
          <a:p>
            <a:pPr indent="-317500" lvl="1" marL="914400" rtl="0" algn="l">
              <a:spcBef>
                <a:spcPts val="0"/>
              </a:spcBef>
              <a:spcAft>
                <a:spcPts val="0"/>
              </a:spcAft>
              <a:buSzPts val="1400"/>
              <a:buChar char="●"/>
            </a:pPr>
            <a:r>
              <a:rPr lang="en"/>
              <a:t>Membentuk DataFrame dari Pandas DataFrame</a:t>
            </a:r>
            <a:endParaRPr/>
          </a:p>
          <a:p>
            <a:pPr indent="-317500" lvl="1" marL="914400" rtl="0" algn="l">
              <a:spcBef>
                <a:spcPts val="0"/>
              </a:spcBef>
              <a:spcAft>
                <a:spcPts val="0"/>
              </a:spcAft>
              <a:buSzPts val="1400"/>
              <a:buChar char="●"/>
            </a:pPr>
            <a:r>
              <a:rPr lang="en"/>
              <a:t>Membaca file csv dan simple JSON file</a:t>
            </a:r>
            <a:endParaRPr/>
          </a:p>
          <a:p>
            <a:pPr indent="-317500" lvl="0" marL="457200" rtl="0" algn="l">
              <a:spcBef>
                <a:spcPts val="1000"/>
              </a:spcBef>
              <a:spcAft>
                <a:spcPts val="0"/>
              </a:spcAft>
              <a:buSzPts val="1400"/>
              <a:buChar char="■"/>
            </a:pPr>
            <a:r>
              <a:rPr lang="en" sz="1400"/>
              <a:t> Operasi umum pada DataFrame:</a:t>
            </a:r>
            <a:endParaRPr sz="1400"/>
          </a:p>
          <a:p>
            <a:pPr indent="-317500" lvl="1" marL="914400" rtl="0" algn="l">
              <a:spcBef>
                <a:spcPts val="0"/>
              </a:spcBef>
              <a:spcAft>
                <a:spcPts val="0"/>
              </a:spcAft>
              <a:buSzPts val="1400"/>
              <a:buChar char="●"/>
            </a:pPr>
            <a:r>
              <a:rPr lang="en"/>
              <a:t>Filtering</a:t>
            </a:r>
            <a:endParaRPr/>
          </a:p>
          <a:p>
            <a:pPr indent="-317500" lvl="1" marL="914400" rtl="0" algn="l">
              <a:spcBef>
                <a:spcPts val="0"/>
              </a:spcBef>
              <a:spcAft>
                <a:spcPts val="0"/>
              </a:spcAft>
              <a:buSzPts val="1400"/>
              <a:buChar char="●"/>
            </a:pPr>
            <a:r>
              <a:rPr lang="en"/>
              <a:t>Sorting</a:t>
            </a:r>
            <a:endParaRPr/>
          </a:p>
          <a:p>
            <a:pPr indent="-317500" lvl="1" marL="914400" rtl="0" algn="l">
              <a:spcBef>
                <a:spcPts val="0"/>
              </a:spcBef>
              <a:spcAft>
                <a:spcPts val="0"/>
              </a:spcAft>
              <a:buSzPts val="1400"/>
              <a:buChar char="●"/>
            </a:pPr>
            <a:r>
              <a:rPr lang="en"/>
              <a:t>Aggregation</a:t>
            </a:r>
            <a:endParaRPr/>
          </a:p>
          <a:p>
            <a:pPr indent="-317500" lvl="1" marL="914400" rtl="0" algn="l">
              <a:spcBef>
                <a:spcPts val="0"/>
              </a:spcBef>
              <a:spcAft>
                <a:spcPts val="0"/>
              </a:spcAft>
              <a:buSzPts val="1400"/>
              <a:buChar char="●"/>
            </a:pPr>
            <a:r>
              <a:rPr lang="en"/>
              <a:t>Join</a:t>
            </a:r>
            <a:endParaRPr/>
          </a:p>
          <a:p>
            <a:pPr indent="0" lvl="0" marL="0" rtl="0" algn="l">
              <a:spcBef>
                <a:spcPts val="1600"/>
              </a:spcBef>
              <a:spcAft>
                <a:spcPts val="1600"/>
              </a:spcAft>
              <a:buNone/>
            </a:pPr>
            <a:r>
              <a:t/>
            </a:r>
            <a:endParaRPr sz="1400"/>
          </a:p>
        </p:txBody>
      </p:sp>
      <p:sp>
        <p:nvSpPr>
          <p:cNvPr id="464" name="Google Shape;464;p47"/>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SQL </a:t>
            </a:r>
            <a:endParaRPr/>
          </a:p>
        </p:txBody>
      </p:sp>
      <p:sp>
        <p:nvSpPr>
          <p:cNvPr id="470" name="Google Shape;470;p48"/>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Fungsi spark.sql digunakan untuk </a:t>
            </a:r>
            <a:r>
              <a:rPr lang="en" sz="1600"/>
              <a:t>melakukan pemrosesan data dengan perintah SQL</a:t>
            </a:r>
            <a:endParaRPr sz="1600"/>
          </a:p>
          <a:p>
            <a:pPr indent="-330200" lvl="0" marL="457200" rtl="0" algn="l">
              <a:spcBef>
                <a:spcPts val="1000"/>
              </a:spcBef>
              <a:spcAft>
                <a:spcPts val="0"/>
              </a:spcAft>
              <a:buSzPts val="1600"/>
              <a:buChar char="■"/>
            </a:pPr>
            <a:r>
              <a:rPr lang="en" sz="1600"/>
              <a:t>Spark mendukung query SQL ANSI dan HiveQL</a:t>
            </a:r>
            <a:endParaRPr sz="1600"/>
          </a:p>
          <a:p>
            <a:pPr indent="-330200" lvl="0" marL="457200" rtl="0" algn="l">
              <a:spcBef>
                <a:spcPts val="1000"/>
              </a:spcBef>
              <a:spcAft>
                <a:spcPts val="0"/>
              </a:spcAft>
              <a:buSzPts val="1600"/>
              <a:buChar char="■"/>
            </a:pPr>
            <a:r>
              <a:rPr lang="en" sz="1600"/>
              <a:t>Kita dapat melakukan pemrosesan data dengan perintah SQL tanpa database sebagai back-end</a:t>
            </a:r>
            <a:endParaRPr sz="1600"/>
          </a:p>
          <a:p>
            <a:pPr indent="-330200" lvl="0" marL="457200" rtl="0" algn="l">
              <a:spcBef>
                <a:spcPts val="1000"/>
              </a:spcBef>
              <a:spcAft>
                <a:spcPts val="1000"/>
              </a:spcAft>
              <a:buSzPts val="1600"/>
              <a:buChar char="■"/>
            </a:pPr>
            <a:r>
              <a:rPr lang="en" sz="1600"/>
              <a:t>Untuk menggunakan SQL di atas dataframe, buat temporary view</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Kita bisa m</a:t>
            </a:r>
            <a:r>
              <a:rPr lang="en" sz="1600"/>
              <a:t>enjalankan SQL query dengan </a:t>
            </a:r>
            <a:r>
              <a:rPr lang="en" sz="1600"/>
              <a:t>spark.sql() tanpa menggunakan database</a:t>
            </a:r>
            <a:endParaRPr sz="1600"/>
          </a:p>
          <a:p>
            <a:pPr indent="-330200" lvl="0" marL="457200" rtl="0" algn="l">
              <a:spcBef>
                <a:spcPts val="1000"/>
              </a:spcBef>
              <a:spcAft>
                <a:spcPts val="1000"/>
              </a:spcAft>
              <a:buSzPts val="1600"/>
              <a:buChar char="■"/>
            </a:pPr>
            <a:r>
              <a:rPr lang="en" sz="1600"/>
              <a:t>Ketika temporaryView disimpan dengan perintah saveAsTable tanpa database, spark  menyimpannya sebagai file parquet di direktori </a:t>
            </a:r>
            <a:r>
              <a:rPr lang="en" sz="1600">
                <a:latin typeface="Courier New"/>
                <a:ea typeface="Courier New"/>
                <a:cs typeface="Courier New"/>
                <a:sym typeface="Courier New"/>
              </a:rPr>
              <a:t>spark_warehouse/</a:t>
            </a:r>
            <a:r>
              <a:rPr i="1" lang="en" sz="1600">
                <a:latin typeface="Courier New"/>
                <a:ea typeface="Courier New"/>
                <a:cs typeface="Courier New"/>
                <a:sym typeface="Courier New"/>
              </a:rPr>
              <a:t>nama_tabel</a:t>
            </a:r>
            <a:endParaRPr sz="1600"/>
          </a:p>
        </p:txBody>
      </p:sp>
      <p:sp>
        <p:nvSpPr>
          <p:cNvPr id="476" name="Google Shape;476;p4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SQL Tanpa Database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0"/>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Query dengan </a:t>
            </a:r>
            <a:r>
              <a:rPr lang="en"/>
              <a:t>DataFrame</a:t>
            </a:r>
            <a:endParaRPr/>
          </a:p>
        </p:txBody>
      </p:sp>
      <p:sp>
        <p:nvSpPr>
          <p:cNvPr id="482" name="Google Shape;482;p50"/>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488" name="Google Shape;488;p51"/>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Salah satu fitur yang sangat memudahkan di Spark adalah penggunaan SQL Query untuk melakukan pemrosesan data.</a:t>
            </a:r>
            <a:endParaRPr sz="1400"/>
          </a:p>
          <a:p>
            <a:pPr indent="0" lvl="0" marL="0" rtl="0" algn="l">
              <a:spcBef>
                <a:spcPts val="1600"/>
              </a:spcBef>
              <a:spcAft>
                <a:spcPts val="0"/>
              </a:spcAft>
              <a:buNone/>
            </a:pPr>
            <a:r>
              <a:rPr lang="en" sz="1400"/>
              <a:t>Pada praktek ini, kita akan mempelajari mengenai bagaimana mengolah data menggunakan SQL Query pada DataFrame.</a:t>
            </a:r>
            <a:endParaRPr sz="1400"/>
          </a:p>
          <a:p>
            <a:pPr indent="0" lvl="0" marL="0" rtl="0" algn="l">
              <a:spcBef>
                <a:spcPts val="1600"/>
              </a:spcBef>
              <a:spcAft>
                <a:spcPts val="1600"/>
              </a:spcAft>
              <a:buNone/>
            </a:pPr>
            <a:r>
              <a:t/>
            </a:r>
            <a:endParaRPr sz="1400"/>
          </a:p>
        </p:txBody>
      </p:sp>
      <p:sp>
        <p:nvSpPr>
          <p:cNvPr id="489" name="Google Shape;489;p51"/>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2"/>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Hive dengan Spark SQL</a:t>
            </a:r>
            <a:endParaRPr/>
          </a:p>
        </p:txBody>
      </p:sp>
      <p:sp>
        <p:nvSpPr>
          <p:cNvPr id="495" name="Google Shape;495;p52"/>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Akses Hive dari Spark</a:t>
            </a:r>
            <a:endParaRPr/>
          </a:p>
        </p:txBody>
      </p:sp>
      <p:sp>
        <p:nvSpPr>
          <p:cNvPr id="501" name="Google Shape;501;p53"/>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Untuk dapat mengakses Hive dari Spark, berikut ini langkah yang harus dilakukan : </a:t>
            </a:r>
            <a:endParaRPr sz="1600"/>
          </a:p>
          <a:p>
            <a:pPr indent="-330200" lvl="0" marL="457200" rtl="0" algn="l">
              <a:spcBef>
                <a:spcPts val="1600"/>
              </a:spcBef>
              <a:spcAft>
                <a:spcPts val="0"/>
              </a:spcAft>
              <a:buSzPts val="1600"/>
              <a:buChar char="-"/>
            </a:pPr>
            <a:r>
              <a:rPr lang="en" sz="1600"/>
              <a:t>Set property spark yaitu </a:t>
            </a:r>
            <a:r>
              <a:rPr b="1" lang="en" sz="1600"/>
              <a:t>spark.sql.warehouse.dir</a:t>
            </a:r>
            <a:r>
              <a:rPr lang="en" sz="1600"/>
              <a:t> ke lokasi yang sama dengan </a:t>
            </a:r>
            <a:r>
              <a:rPr b="1" lang="en" sz="1600"/>
              <a:t>hive.metastore.warehouse.dir</a:t>
            </a:r>
            <a:endParaRPr b="1" sz="1600"/>
          </a:p>
          <a:p>
            <a:pPr indent="-330200" lvl="0" marL="457200" rtl="0" algn="l">
              <a:spcBef>
                <a:spcPts val="1600"/>
              </a:spcBef>
              <a:spcAft>
                <a:spcPts val="1600"/>
              </a:spcAft>
              <a:buSzPts val="1600"/>
              <a:buChar char="-"/>
            </a:pPr>
            <a:r>
              <a:rPr lang="en" sz="1600"/>
              <a:t>M</a:t>
            </a:r>
            <a:r>
              <a:rPr lang="en" sz="1600"/>
              <a:t>embuat SparkSession dengan “</a:t>
            </a:r>
            <a:r>
              <a:rPr b="1" lang="en" sz="1600"/>
              <a:t>enableHiveSupport()</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79" name="Google Shape;179;p27"/>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Mengakses Hive dari Spark</a:t>
            </a:r>
            <a:endParaRPr/>
          </a:p>
        </p:txBody>
      </p:sp>
      <p:sp>
        <p:nvSpPr>
          <p:cNvPr id="507" name="Google Shape;507;p54"/>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5"/>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513" name="Google Shape;513;p55"/>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Dalam praktek ini kita akan mempelajari cara mengakses Hive dari Spark, di antaranya : </a:t>
            </a:r>
            <a:endParaRPr sz="1400"/>
          </a:p>
          <a:p>
            <a:pPr indent="-317500" lvl="0" marL="457200" rtl="0" algn="l">
              <a:spcBef>
                <a:spcPts val="1600"/>
              </a:spcBef>
              <a:spcAft>
                <a:spcPts val="0"/>
              </a:spcAft>
              <a:buSzPts val="1400"/>
              <a:buChar char="-"/>
            </a:pPr>
            <a:r>
              <a:rPr lang="en" sz="1400"/>
              <a:t>Membuat koneksi</a:t>
            </a:r>
            <a:endParaRPr sz="1400"/>
          </a:p>
          <a:p>
            <a:pPr indent="-317500" lvl="0" marL="457200" rtl="0" algn="l">
              <a:spcBef>
                <a:spcPts val="0"/>
              </a:spcBef>
              <a:spcAft>
                <a:spcPts val="0"/>
              </a:spcAft>
              <a:buSzPts val="1400"/>
              <a:buChar char="-"/>
            </a:pPr>
            <a:r>
              <a:rPr lang="en" sz="1400"/>
              <a:t>Menjalankan perintah show, describe</a:t>
            </a:r>
            <a:endParaRPr sz="1400"/>
          </a:p>
          <a:p>
            <a:pPr indent="-317500" lvl="0" marL="457200" rtl="0" algn="l">
              <a:spcBef>
                <a:spcPts val="0"/>
              </a:spcBef>
              <a:spcAft>
                <a:spcPts val="0"/>
              </a:spcAft>
              <a:buSzPts val="1400"/>
              <a:buChar char="-"/>
            </a:pPr>
            <a:r>
              <a:rPr lang="en" sz="1400"/>
              <a:t>Melakukan Select ke tabel-tabel hive</a:t>
            </a:r>
            <a:endParaRPr sz="1400"/>
          </a:p>
          <a:p>
            <a:pPr indent="-317500" lvl="0" marL="457200" rtl="0" algn="l">
              <a:spcBef>
                <a:spcPts val="0"/>
              </a:spcBef>
              <a:spcAft>
                <a:spcPts val="0"/>
              </a:spcAft>
              <a:buSzPts val="1400"/>
              <a:buChar char="-"/>
            </a:pPr>
            <a:r>
              <a:rPr lang="en" sz="1400"/>
              <a:t>Membuat tabel di Hive</a:t>
            </a:r>
            <a:endParaRPr sz="1400"/>
          </a:p>
          <a:p>
            <a:pPr indent="-317500" lvl="1" marL="914400" rtl="0" algn="l">
              <a:spcBef>
                <a:spcPts val="0"/>
              </a:spcBef>
              <a:spcAft>
                <a:spcPts val="0"/>
              </a:spcAft>
              <a:buSzPts val="1400"/>
              <a:buChar char="-"/>
            </a:pPr>
            <a:r>
              <a:rPr lang="en"/>
              <a:t>Membuat managed tabel </a:t>
            </a:r>
            <a:endParaRPr/>
          </a:p>
          <a:p>
            <a:pPr indent="-317500" lvl="1" marL="914400" rtl="0" algn="l">
              <a:spcBef>
                <a:spcPts val="0"/>
              </a:spcBef>
              <a:spcAft>
                <a:spcPts val="0"/>
              </a:spcAft>
              <a:buSzPts val="1400"/>
              <a:buChar char="-"/>
            </a:pPr>
            <a:r>
              <a:rPr lang="en"/>
              <a:t>Membuat external table</a:t>
            </a:r>
            <a:endParaRPr/>
          </a:p>
          <a:p>
            <a:pPr indent="-317500" lvl="0" marL="457200" rtl="0" algn="l">
              <a:spcBef>
                <a:spcPts val="0"/>
              </a:spcBef>
              <a:spcAft>
                <a:spcPts val="0"/>
              </a:spcAft>
              <a:buSzPts val="1400"/>
              <a:buChar char="-"/>
            </a:pPr>
            <a:r>
              <a:rPr lang="en" sz="1400"/>
              <a:t>Insert ke tabel Hive</a:t>
            </a:r>
            <a:endParaRPr sz="1400"/>
          </a:p>
          <a:p>
            <a:pPr indent="-317500" lvl="0" marL="457200" rtl="0" algn="l">
              <a:spcBef>
                <a:spcPts val="0"/>
              </a:spcBef>
              <a:spcAft>
                <a:spcPts val="0"/>
              </a:spcAft>
              <a:buSzPts val="1400"/>
              <a:buChar char="-"/>
            </a:pPr>
            <a:r>
              <a:rPr lang="en" sz="1400"/>
              <a:t>Akses tabel dengan partisi</a:t>
            </a:r>
            <a:endParaRPr sz="1400"/>
          </a:p>
        </p:txBody>
      </p:sp>
      <p:sp>
        <p:nvSpPr>
          <p:cNvPr id="514" name="Google Shape;514;p55"/>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Menjalankan ETL Pipeline di Spark</a:t>
            </a:r>
            <a:endParaRPr/>
          </a:p>
        </p:txBody>
      </p:sp>
      <p:sp>
        <p:nvSpPr>
          <p:cNvPr id="520" name="Google Shape;520;p56"/>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7"/>
          <p:cNvSpPr txBox="1"/>
          <p:nvPr>
            <p:ph type="title"/>
          </p:nvPr>
        </p:nvSpPr>
        <p:spPr>
          <a:xfrm>
            <a:off x="2712625" y="2232975"/>
            <a:ext cx="4499400" cy="1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Cleansing and Enrichment</a:t>
            </a:r>
            <a:endParaRPr/>
          </a:p>
        </p:txBody>
      </p:sp>
      <p:sp>
        <p:nvSpPr>
          <p:cNvPr id="526" name="Google Shape;526;p57"/>
          <p:cNvSpPr txBox="1"/>
          <p:nvPr>
            <p:ph idx="2" type="title"/>
          </p:nvPr>
        </p:nvSpPr>
        <p:spPr>
          <a:xfrm>
            <a:off x="2712750" y="1861075"/>
            <a:ext cx="57597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Hands-On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8"/>
          <p:cNvSpPr txBox="1"/>
          <p:nvPr>
            <p:ph type="title"/>
          </p:nvPr>
        </p:nvSpPr>
        <p:spPr>
          <a:xfrm>
            <a:off x="926950" y="163525"/>
            <a:ext cx="79053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Deskripsi</a:t>
            </a:r>
            <a:endParaRPr/>
          </a:p>
        </p:txBody>
      </p:sp>
      <p:sp>
        <p:nvSpPr>
          <p:cNvPr id="532" name="Google Shape;532;p58"/>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Pada praktek ini, kita akan mempelajari:</a:t>
            </a:r>
            <a:endParaRPr sz="1600"/>
          </a:p>
          <a:p>
            <a:pPr indent="-330200" lvl="0" marL="457200" rtl="0" algn="l">
              <a:spcBef>
                <a:spcPts val="1000"/>
              </a:spcBef>
              <a:spcAft>
                <a:spcPts val="0"/>
              </a:spcAft>
              <a:buSzPts val="1600"/>
              <a:buChar char="■"/>
            </a:pPr>
            <a:r>
              <a:rPr lang="en" sz="1600"/>
              <a:t>Penggunaan spark dataframe untuk membaca tabel Hive</a:t>
            </a:r>
            <a:endParaRPr sz="1600"/>
          </a:p>
          <a:p>
            <a:pPr indent="-330200" lvl="0" marL="457200" rtl="0" algn="l">
              <a:spcBef>
                <a:spcPts val="1000"/>
              </a:spcBef>
              <a:spcAft>
                <a:spcPts val="0"/>
              </a:spcAft>
              <a:buSzPts val="1600"/>
              <a:buChar char="■"/>
            </a:pPr>
            <a:r>
              <a:rPr lang="en" sz="1600"/>
              <a:t>Membersihkan data, yaitu</a:t>
            </a:r>
            <a:endParaRPr sz="1600"/>
          </a:p>
          <a:p>
            <a:pPr indent="-304800" lvl="1" marL="914400" rtl="0" algn="l">
              <a:spcBef>
                <a:spcPts val="1000"/>
              </a:spcBef>
              <a:spcAft>
                <a:spcPts val="0"/>
              </a:spcAft>
              <a:buSzPts val="1200"/>
              <a:buChar char="●"/>
            </a:pPr>
            <a:r>
              <a:rPr lang="en" sz="1200"/>
              <a:t>Menangani m</a:t>
            </a:r>
            <a:r>
              <a:rPr lang="en" sz="1200"/>
              <a:t>issing value</a:t>
            </a:r>
            <a:endParaRPr sz="1200"/>
          </a:p>
          <a:p>
            <a:pPr indent="-304800" lvl="1" marL="914400" rtl="0" algn="l">
              <a:spcBef>
                <a:spcPts val="1000"/>
              </a:spcBef>
              <a:spcAft>
                <a:spcPts val="0"/>
              </a:spcAft>
              <a:buSzPts val="1200"/>
              <a:buChar char="●"/>
            </a:pPr>
            <a:r>
              <a:rPr lang="en" sz="1200"/>
              <a:t>Menangani d</a:t>
            </a:r>
            <a:r>
              <a:rPr lang="en" sz="1200"/>
              <a:t>ata invalid</a:t>
            </a:r>
            <a:endParaRPr sz="1200"/>
          </a:p>
          <a:p>
            <a:pPr indent="-304800" lvl="1" marL="914400" rtl="0" algn="l">
              <a:spcBef>
                <a:spcPts val="1000"/>
              </a:spcBef>
              <a:spcAft>
                <a:spcPts val="0"/>
              </a:spcAft>
              <a:buSzPts val="1200"/>
              <a:buChar char="●"/>
            </a:pPr>
            <a:r>
              <a:rPr lang="en" sz="1200"/>
              <a:t>Menangani d</a:t>
            </a:r>
            <a:r>
              <a:rPr lang="en" sz="1200"/>
              <a:t>ata duplikat</a:t>
            </a:r>
            <a:endParaRPr sz="1200"/>
          </a:p>
          <a:p>
            <a:pPr indent="-330200" lvl="0" marL="457200" rtl="0" algn="l">
              <a:spcBef>
                <a:spcPts val="1000"/>
              </a:spcBef>
              <a:spcAft>
                <a:spcPts val="0"/>
              </a:spcAft>
              <a:buSzPts val="1600"/>
              <a:buChar char="■"/>
            </a:pPr>
            <a:r>
              <a:rPr lang="en" sz="1600"/>
              <a:t>Enrichment dengan data referensi</a:t>
            </a:r>
            <a:endParaRPr sz="1600"/>
          </a:p>
          <a:p>
            <a:pPr indent="0" lvl="0" marL="0" rtl="0" algn="l">
              <a:spcBef>
                <a:spcPts val="1000"/>
              </a:spcBef>
              <a:spcAft>
                <a:spcPts val="1000"/>
              </a:spcAft>
              <a:buNone/>
            </a:pPr>
            <a:r>
              <a:t/>
            </a:r>
            <a:endParaRPr sz="1600"/>
          </a:p>
        </p:txBody>
      </p:sp>
      <p:sp>
        <p:nvSpPr>
          <p:cNvPr id="533" name="Google Shape;533;p58"/>
          <p:cNvSpPr txBox="1"/>
          <p:nvPr>
            <p:ph idx="12" type="sldNum"/>
          </p:nvPr>
        </p:nvSpPr>
        <p:spPr>
          <a:xfrm>
            <a:off x="8622600" y="4813100"/>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Spark SQL belum mendukung ACID table (managed transactional table) </a:t>
            </a:r>
            <a:r>
              <a:rPr lang="en" sz="1600" u="sng">
                <a:solidFill>
                  <a:schemeClr val="hlink"/>
                </a:solidFill>
                <a:hlinkClick r:id="rId3"/>
              </a:rPr>
              <a:t>https://issues.apache.org/jira/browse/SPARK-15348</a:t>
            </a:r>
            <a:r>
              <a:rPr lang="en" sz="1600"/>
              <a:t> </a:t>
            </a:r>
            <a:endParaRPr sz="1600"/>
          </a:p>
          <a:p>
            <a:pPr indent="-323850" lvl="1" marL="914400" rtl="0" algn="l">
              <a:spcBef>
                <a:spcPts val="1000"/>
              </a:spcBef>
              <a:spcAft>
                <a:spcPts val="0"/>
              </a:spcAft>
              <a:buSzPts val="1500"/>
              <a:buChar char="●"/>
            </a:pPr>
            <a:r>
              <a:rPr lang="en" sz="1500"/>
              <a:t>Tidak bisa membaca tabel transaksional </a:t>
            </a:r>
            <a:endParaRPr sz="1500"/>
          </a:p>
          <a:p>
            <a:pPr indent="-323850" lvl="1" marL="914400" rtl="0" algn="l">
              <a:spcBef>
                <a:spcPts val="0"/>
              </a:spcBef>
              <a:spcAft>
                <a:spcPts val="0"/>
              </a:spcAft>
              <a:buSzPts val="1500"/>
              <a:buChar char="●"/>
            </a:pPr>
            <a:r>
              <a:rPr lang="en" sz="1500"/>
              <a:t>Tidak bisa bekerja dengan strict transaction locking mode (hive.txn.strict.locking.mode=true)</a:t>
            </a:r>
            <a:endParaRPr sz="1500"/>
          </a:p>
          <a:p>
            <a:pPr indent="-323850" lvl="1" marL="914400" rtl="0" algn="l">
              <a:spcBef>
                <a:spcPts val="0"/>
              </a:spcBef>
              <a:spcAft>
                <a:spcPts val="0"/>
              </a:spcAft>
              <a:buSzPts val="1500"/>
              <a:buChar char="●"/>
            </a:pPr>
            <a:r>
              <a:rPr lang="en" sz="1500"/>
              <a:t>Tidak bisa melakukan delete dan update tabel langsung ke Hive</a:t>
            </a:r>
            <a:endParaRPr sz="1500"/>
          </a:p>
          <a:p>
            <a:pPr indent="-330200" lvl="0" marL="457200" rtl="0" algn="l">
              <a:spcBef>
                <a:spcPts val="1000"/>
              </a:spcBef>
              <a:spcAft>
                <a:spcPts val="0"/>
              </a:spcAft>
              <a:buSzPts val="1600"/>
              <a:buChar char="■"/>
            </a:pPr>
            <a:r>
              <a:rPr lang="en" sz="1600"/>
              <a:t>Jika terdapat perbedaan versi file ORC </a:t>
            </a:r>
            <a:r>
              <a:rPr lang="en" sz="1600"/>
              <a:t>antara </a:t>
            </a:r>
            <a:r>
              <a:rPr lang="en" sz="1600"/>
              <a:t>Spark dan Hive yang digunakan, dapat menyebabkan tabel tidak terbaca (tidak bisa di-</a:t>
            </a:r>
            <a:r>
              <a:rPr i="1" lang="en" sz="1600"/>
              <a:t>select</a:t>
            </a:r>
            <a:r>
              <a:rPr lang="en" sz="1600"/>
              <a:t>)</a:t>
            </a:r>
            <a:endParaRPr sz="1600"/>
          </a:p>
          <a:p>
            <a:pPr indent="-330200" lvl="0" marL="457200" rtl="0" algn="l">
              <a:spcBef>
                <a:spcPts val="1000"/>
              </a:spcBef>
              <a:spcAft>
                <a:spcPts val="1000"/>
              </a:spcAft>
              <a:buSzPts val="1600"/>
              <a:buChar char="■"/>
            </a:pPr>
            <a:r>
              <a:rPr lang="en" sz="1600"/>
              <a:t>Support bucket di Spark masih belum final </a:t>
            </a:r>
            <a:r>
              <a:rPr lang="en" sz="1600" u="sng">
                <a:solidFill>
                  <a:schemeClr val="hlink"/>
                </a:solidFill>
                <a:hlinkClick r:id="rId4"/>
              </a:rPr>
              <a:t>https://issues.apache.org/jira/browse/SPARK-19256</a:t>
            </a:r>
            <a:endParaRPr sz="1600"/>
          </a:p>
        </p:txBody>
      </p:sp>
      <p:sp>
        <p:nvSpPr>
          <p:cNvPr id="539" name="Google Shape;539;p5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Keterbatasan Spark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type="title"/>
          </p:nvPr>
        </p:nvSpPr>
        <p:spPr>
          <a:xfrm>
            <a:off x="319350" y="892350"/>
            <a:ext cx="5612400" cy="16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REAL TRAINING BEGINS</a:t>
            </a:r>
            <a:endParaRPr/>
          </a:p>
          <a:p>
            <a:pPr indent="0" lvl="0" marL="0" rtl="0" algn="l">
              <a:spcBef>
                <a:spcPts val="0"/>
              </a:spcBef>
              <a:spcAft>
                <a:spcPts val="0"/>
              </a:spcAft>
              <a:buNone/>
            </a:pPr>
            <a:r>
              <a:rPr lang="en"/>
              <a:t>WHEN THE CLASS ENDS</a:t>
            </a:r>
            <a:endParaRPr/>
          </a:p>
        </p:txBody>
      </p:sp>
      <p:sp>
        <p:nvSpPr>
          <p:cNvPr id="545" name="Google Shape;545;p60"/>
          <p:cNvSpPr txBox="1"/>
          <p:nvPr>
            <p:ph idx="1" type="body"/>
          </p:nvPr>
        </p:nvSpPr>
        <p:spPr>
          <a:xfrm>
            <a:off x="319350" y="2839650"/>
            <a:ext cx="3046200" cy="102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666666"/>
                </a:solidFill>
              </a:rPr>
              <a:t>Module development team</a:t>
            </a:r>
            <a:endParaRPr b="1" sz="1200">
              <a:solidFill>
                <a:srgbClr val="666666"/>
              </a:solidFill>
            </a:endParaRPr>
          </a:p>
          <a:p>
            <a:pPr indent="0" lvl="0" marL="0" rtl="0" algn="l">
              <a:lnSpc>
                <a:spcPct val="100000"/>
              </a:lnSpc>
              <a:spcBef>
                <a:spcPts val="1000"/>
              </a:spcBef>
              <a:spcAft>
                <a:spcPts val="0"/>
              </a:spcAft>
              <a:buClr>
                <a:schemeClr val="dk1"/>
              </a:buClr>
              <a:buSzPts val="1100"/>
              <a:buFont typeface="Arial"/>
              <a:buNone/>
            </a:pPr>
            <a:r>
              <a:rPr lang="en" sz="1200">
                <a:solidFill>
                  <a:srgbClr val="666666"/>
                </a:solidFill>
              </a:rPr>
              <a:t>M. Urfah</a:t>
            </a:r>
            <a:endParaRPr sz="1200">
              <a:solidFill>
                <a:srgbClr val="666666"/>
              </a:solidFill>
            </a:endParaRPr>
          </a:p>
          <a:p>
            <a:pPr indent="0" lvl="0" marL="0" rtl="0" algn="l">
              <a:lnSpc>
                <a:spcPct val="100000"/>
              </a:lnSpc>
              <a:spcBef>
                <a:spcPts val="0"/>
              </a:spcBef>
              <a:spcAft>
                <a:spcPts val="0"/>
              </a:spcAft>
              <a:buClr>
                <a:schemeClr val="dk1"/>
              </a:buClr>
              <a:buSzPts val="1100"/>
              <a:buFont typeface="Arial"/>
              <a:buNone/>
            </a:pPr>
            <a:r>
              <a:rPr lang="en" sz="1200">
                <a:solidFill>
                  <a:srgbClr val="666666"/>
                </a:solidFill>
              </a:rPr>
              <a:t>Sigit Prasetyo</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1000"/>
              </a:spcAft>
              <a:buNone/>
            </a:pPr>
            <a:r>
              <a:rPr lang="en" sz="900">
                <a:solidFill>
                  <a:srgbClr val="666666"/>
                </a:solidFill>
              </a:rPr>
              <a:t>document version : 2.00.02</a:t>
            </a:r>
            <a:r>
              <a:rPr lang="en" sz="900">
                <a:solidFill>
                  <a:srgbClr val="666666"/>
                </a:solidFill>
              </a:rPr>
              <a:t>03</a:t>
            </a:r>
            <a:r>
              <a:rPr lang="en" sz="900">
                <a:solidFill>
                  <a:srgbClr val="666666"/>
                </a:solidFill>
              </a:rPr>
              <a:t>.23</a:t>
            </a:r>
            <a:endParaRPr sz="9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Apa itu Apache Spark ?</a:t>
            </a:r>
            <a:endParaRPr/>
          </a:p>
        </p:txBody>
      </p:sp>
      <p:sp>
        <p:nvSpPr>
          <p:cNvPr id="185" name="Google Shape;185;p28"/>
          <p:cNvSpPr txBox="1"/>
          <p:nvPr>
            <p:ph idx="1" type="body"/>
          </p:nvPr>
        </p:nvSpPr>
        <p:spPr>
          <a:xfrm>
            <a:off x="311700" y="900900"/>
            <a:ext cx="4937400" cy="367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Apache Spark™ adalah mesin multibahasa untuk data engineering, data science, dan machine learning, menggunakan node tunggal ataupun klaster.</a:t>
            </a:r>
            <a:endParaRPr sz="1500"/>
          </a:p>
          <a:p>
            <a:pPr indent="-323850" lvl="0" marL="457200" rtl="0" algn="l">
              <a:spcBef>
                <a:spcPts val="1000"/>
              </a:spcBef>
              <a:spcAft>
                <a:spcPts val="0"/>
              </a:spcAft>
              <a:buSzPts val="1500"/>
              <a:buChar char="■"/>
            </a:pPr>
            <a:r>
              <a:rPr lang="en" sz="1500"/>
              <a:t>Mesin komputasi Spark disebut Spark Core, di atasnya dibangun berbagai library untuk SQL, Machine Learning, Streaming dan komputasi Graf.</a:t>
            </a:r>
            <a:endParaRPr sz="1500"/>
          </a:p>
          <a:p>
            <a:pPr indent="-323850" lvl="0" marL="457200" rtl="0" algn="l">
              <a:spcBef>
                <a:spcPts val="1000"/>
              </a:spcBef>
              <a:spcAft>
                <a:spcPts val="1000"/>
              </a:spcAft>
              <a:buSzPts val="1500"/>
              <a:buChar char="■"/>
            </a:pPr>
            <a:r>
              <a:rPr lang="en" sz="1500"/>
              <a:t>Fitur utama Spark </a:t>
            </a:r>
            <a:r>
              <a:rPr lang="en" sz="1500"/>
              <a:t>adalah </a:t>
            </a:r>
            <a:r>
              <a:rPr lang="en" sz="1500"/>
              <a:t>in-memory cluster computing.</a:t>
            </a:r>
            <a:endParaRPr sz="1500"/>
          </a:p>
        </p:txBody>
      </p:sp>
      <p:sp>
        <p:nvSpPr>
          <p:cNvPr id="186" name="Google Shape;186;p28"/>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87" name="Google Shape;187;p28"/>
          <p:cNvGrpSpPr/>
          <p:nvPr/>
        </p:nvGrpSpPr>
        <p:grpSpPr>
          <a:xfrm>
            <a:off x="5392987" y="1478585"/>
            <a:ext cx="3493873" cy="1854642"/>
            <a:chOff x="366450" y="2686149"/>
            <a:chExt cx="3480300" cy="1509926"/>
          </a:xfrm>
        </p:grpSpPr>
        <p:sp>
          <p:nvSpPr>
            <p:cNvPr id="188" name="Google Shape;188;p28"/>
            <p:cNvSpPr/>
            <p:nvPr/>
          </p:nvSpPr>
          <p:spPr>
            <a:xfrm>
              <a:off x="366450" y="3674375"/>
              <a:ext cx="3480300" cy="521700"/>
            </a:xfrm>
            <a:prstGeom prst="rect">
              <a:avLst/>
            </a:prstGeom>
            <a:solidFill>
              <a:srgbClr val="3D85C6"/>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Open Sans"/>
                  <a:ea typeface="Open Sans"/>
                  <a:cs typeface="Open Sans"/>
                  <a:sym typeface="Open Sans"/>
                </a:rPr>
                <a:t>Spark Core</a:t>
              </a:r>
              <a:endParaRPr b="1" sz="1300">
                <a:solidFill>
                  <a:srgbClr val="FFFFFF"/>
                </a:solidFill>
                <a:latin typeface="Open Sans"/>
                <a:ea typeface="Open Sans"/>
                <a:cs typeface="Open Sans"/>
                <a:sym typeface="Open Sans"/>
              </a:endParaRPr>
            </a:p>
          </p:txBody>
        </p:sp>
        <p:sp>
          <p:nvSpPr>
            <p:cNvPr id="189" name="Google Shape;189;p28"/>
            <p:cNvSpPr/>
            <p:nvPr/>
          </p:nvSpPr>
          <p:spPr>
            <a:xfrm>
              <a:off x="366455"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Spark SQL</a:t>
              </a:r>
              <a:endParaRPr b="1" sz="1100">
                <a:solidFill>
                  <a:srgbClr val="434343"/>
                </a:solidFill>
                <a:latin typeface="Open Sans"/>
                <a:ea typeface="Open Sans"/>
                <a:cs typeface="Open Sans"/>
                <a:sym typeface="Open Sans"/>
              </a:endParaRPr>
            </a:p>
          </p:txBody>
        </p:sp>
        <p:sp>
          <p:nvSpPr>
            <p:cNvPr id="190" name="Google Shape;190;p28"/>
            <p:cNvSpPr/>
            <p:nvPr/>
          </p:nvSpPr>
          <p:spPr>
            <a:xfrm>
              <a:off x="1255931"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MLlib</a:t>
              </a:r>
              <a:endParaRPr b="1" sz="1100">
                <a:solidFill>
                  <a:srgbClr val="434343"/>
                </a:solidFill>
                <a:latin typeface="Open Sans"/>
                <a:ea typeface="Open Sans"/>
                <a:cs typeface="Open Sans"/>
                <a:sym typeface="Open Sans"/>
              </a:endParaRPr>
            </a:p>
          </p:txBody>
        </p:sp>
        <p:sp>
          <p:nvSpPr>
            <p:cNvPr id="191" name="Google Shape;191;p28"/>
            <p:cNvSpPr/>
            <p:nvPr/>
          </p:nvSpPr>
          <p:spPr>
            <a:xfrm>
              <a:off x="2145407"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434343"/>
                  </a:solidFill>
                  <a:latin typeface="Open Sans"/>
                  <a:ea typeface="Open Sans"/>
                  <a:cs typeface="Open Sans"/>
                  <a:sym typeface="Open Sans"/>
                </a:rPr>
                <a:t>GraphX</a:t>
              </a:r>
              <a:endParaRPr b="1" sz="1100">
                <a:solidFill>
                  <a:srgbClr val="434343"/>
                </a:solidFill>
                <a:latin typeface="Open Sans"/>
                <a:ea typeface="Open Sans"/>
                <a:cs typeface="Open Sans"/>
                <a:sym typeface="Open Sans"/>
              </a:endParaRPr>
            </a:p>
          </p:txBody>
        </p:sp>
        <p:sp>
          <p:nvSpPr>
            <p:cNvPr id="192" name="Google Shape;192;p28"/>
            <p:cNvSpPr/>
            <p:nvPr/>
          </p:nvSpPr>
          <p:spPr>
            <a:xfrm>
              <a:off x="3034883" y="2686149"/>
              <a:ext cx="811800" cy="909900"/>
            </a:xfrm>
            <a:prstGeom prst="rect">
              <a:avLst/>
            </a:prstGeom>
            <a:solidFill>
              <a:srgbClr val="CFE2F3"/>
            </a:solid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434343"/>
                  </a:solidFill>
                  <a:latin typeface="Open Sans"/>
                  <a:ea typeface="Open Sans"/>
                  <a:cs typeface="Open Sans"/>
                  <a:sym typeface="Open Sans"/>
                </a:rPr>
                <a:t>Spark </a:t>
              </a:r>
              <a:r>
                <a:rPr b="1" lang="en" sz="900">
                  <a:solidFill>
                    <a:srgbClr val="434343"/>
                  </a:solidFill>
                  <a:latin typeface="Open Sans"/>
                  <a:ea typeface="Open Sans"/>
                  <a:cs typeface="Open Sans"/>
                  <a:sym typeface="Open Sans"/>
                </a:rPr>
                <a:t>Streaming</a:t>
              </a:r>
              <a:endParaRPr b="1" sz="900">
                <a:solidFill>
                  <a:srgbClr val="434343"/>
                </a:solidFill>
                <a:latin typeface="Open Sans"/>
                <a:ea typeface="Open Sans"/>
                <a:cs typeface="Open Sans"/>
                <a:sym typeface="Open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Sejarah Apache Spark</a:t>
            </a:r>
            <a:endParaRPr/>
          </a:p>
        </p:txBody>
      </p:sp>
      <p:grpSp>
        <p:nvGrpSpPr>
          <p:cNvPr id="198" name="Google Shape;198;p29"/>
          <p:cNvGrpSpPr/>
          <p:nvPr/>
        </p:nvGrpSpPr>
        <p:grpSpPr>
          <a:xfrm>
            <a:off x="630275" y="1460875"/>
            <a:ext cx="7189477" cy="2681346"/>
            <a:chOff x="630275" y="1460875"/>
            <a:chExt cx="7189477" cy="2681346"/>
          </a:xfrm>
        </p:grpSpPr>
        <p:cxnSp>
          <p:nvCxnSpPr>
            <p:cNvPr id="199" name="Google Shape;199;p29"/>
            <p:cNvCxnSpPr/>
            <p:nvPr/>
          </p:nvCxnSpPr>
          <p:spPr>
            <a:xfrm>
              <a:off x="5601628" y="2632430"/>
              <a:ext cx="1276800" cy="0"/>
            </a:xfrm>
            <a:prstGeom prst="straightConnector1">
              <a:avLst/>
            </a:prstGeom>
            <a:noFill/>
            <a:ln cap="flat" cmpd="sng" w="28575">
              <a:solidFill>
                <a:srgbClr val="9FC5E8"/>
              </a:solidFill>
              <a:prstDash val="solid"/>
              <a:round/>
              <a:headEnd len="med" w="med" type="none"/>
              <a:tailEnd len="med" w="med" type="none"/>
            </a:ln>
          </p:spPr>
        </p:cxnSp>
        <p:cxnSp>
          <p:nvCxnSpPr>
            <p:cNvPr id="200" name="Google Shape;200;p29"/>
            <p:cNvCxnSpPr>
              <a:stCxn id="201" idx="6"/>
              <a:endCxn id="202" idx="2"/>
            </p:cNvCxnSpPr>
            <p:nvPr/>
          </p:nvCxnSpPr>
          <p:spPr>
            <a:xfrm>
              <a:off x="1601961" y="2632436"/>
              <a:ext cx="743400" cy="0"/>
            </a:xfrm>
            <a:prstGeom prst="straightConnector1">
              <a:avLst/>
            </a:prstGeom>
            <a:noFill/>
            <a:ln cap="flat" cmpd="sng" w="28575">
              <a:solidFill>
                <a:srgbClr val="9FC5E8"/>
              </a:solidFill>
              <a:prstDash val="solid"/>
              <a:round/>
              <a:headEnd len="med" w="med" type="none"/>
              <a:tailEnd len="med" w="med" type="none"/>
            </a:ln>
          </p:spPr>
        </p:cxnSp>
        <p:cxnSp>
          <p:nvCxnSpPr>
            <p:cNvPr id="203" name="Google Shape;203;p29"/>
            <p:cNvCxnSpPr>
              <a:stCxn id="202" idx="6"/>
              <a:endCxn id="204" idx="2"/>
            </p:cNvCxnSpPr>
            <p:nvPr/>
          </p:nvCxnSpPr>
          <p:spPr>
            <a:xfrm>
              <a:off x="2514249" y="2632436"/>
              <a:ext cx="1048200" cy="0"/>
            </a:xfrm>
            <a:prstGeom prst="straightConnector1">
              <a:avLst/>
            </a:prstGeom>
            <a:noFill/>
            <a:ln cap="flat" cmpd="sng" w="28575">
              <a:solidFill>
                <a:srgbClr val="9FC5E8"/>
              </a:solidFill>
              <a:prstDash val="solid"/>
              <a:round/>
              <a:headEnd len="med" w="med" type="none"/>
              <a:tailEnd len="med" w="med" type="none"/>
            </a:ln>
          </p:spPr>
        </p:cxnSp>
        <p:cxnSp>
          <p:nvCxnSpPr>
            <p:cNvPr id="205" name="Google Shape;205;p29"/>
            <p:cNvCxnSpPr>
              <a:stCxn id="204" idx="6"/>
              <a:endCxn id="206" idx="2"/>
            </p:cNvCxnSpPr>
            <p:nvPr/>
          </p:nvCxnSpPr>
          <p:spPr>
            <a:xfrm>
              <a:off x="3731337" y="2632436"/>
              <a:ext cx="591000" cy="0"/>
            </a:xfrm>
            <a:prstGeom prst="straightConnector1">
              <a:avLst/>
            </a:prstGeom>
            <a:noFill/>
            <a:ln cap="flat" cmpd="sng" w="28575">
              <a:solidFill>
                <a:srgbClr val="9FC5E8"/>
              </a:solidFill>
              <a:prstDash val="solid"/>
              <a:round/>
              <a:headEnd len="med" w="med" type="none"/>
              <a:tailEnd len="med" w="med" type="none"/>
            </a:ln>
          </p:spPr>
        </p:cxnSp>
        <p:cxnSp>
          <p:nvCxnSpPr>
            <p:cNvPr id="207" name="Google Shape;207;p29"/>
            <p:cNvCxnSpPr>
              <a:stCxn id="206" idx="6"/>
              <a:endCxn id="208" idx="2"/>
            </p:cNvCxnSpPr>
            <p:nvPr/>
          </p:nvCxnSpPr>
          <p:spPr>
            <a:xfrm>
              <a:off x="4491224" y="2632436"/>
              <a:ext cx="972000" cy="0"/>
            </a:xfrm>
            <a:prstGeom prst="straightConnector1">
              <a:avLst/>
            </a:prstGeom>
            <a:noFill/>
            <a:ln cap="flat" cmpd="sng" w="28575">
              <a:solidFill>
                <a:srgbClr val="9FC5E8"/>
              </a:solidFill>
              <a:prstDash val="solid"/>
              <a:round/>
              <a:headEnd len="med" w="med" type="none"/>
              <a:tailEnd len="med" w="med" type="none"/>
            </a:ln>
          </p:spPr>
        </p:cxnSp>
        <p:cxnSp>
          <p:nvCxnSpPr>
            <p:cNvPr id="209" name="Google Shape;209;p29"/>
            <p:cNvCxnSpPr/>
            <p:nvPr/>
          </p:nvCxnSpPr>
          <p:spPr>
            <a:xfrm>
              <a:off x="6972890" y="2632430"/>
              <a:ext cx="358500" cy="3000"/>
            </a:xfrm>
            <a:prstGeom prst="straightConnector1">
              <a:avLst/>
            </a:prstGeom>
            <a:noFill/>
            <a:ln cap="flat" cmpd="sng" w="28575">
              <a:solidFill>
                <a:srgbClr val="9FC5E8"/>
              </a:solidFill>
              <a:prstDash val="solid"/>
              <a:round/>
              <a:headEnd len="med" w="med" type="none"/>
              <a:tailEnd len="med" w="med" type="stealth"/>
            </a:ln>
          </p:spPr>
        </p:cxnSp>
        <p:sp>
          <p:nvSpPr>
            <p:cNvPr id="210" name="Google Shape;210;p29"/>
            <p:cNvSpPr/>
            <p:nvPr/>
          </p:nvSpPr>
          <p:spPr>
            <a:xfrm>
              <a:off x="630275" y="1483611"/>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Hadoop sub project di UC Berkeley’s AMPLab oleh Matei Zaharia</a:t>
              </a:r>
              <a:endParaRPr sz="1000">
                <a:latin typeface="Lexend"/>
                <a:ea typeface="Lexend"/>
                <a:cs typeface="Lexend"/>
                <a:sym typeface="Lexend"/>
              </a:endParaRPr>
            </a:p>
          </p:txBody>
        </p:sp>
        <p:sp>
          <p:nvSpPr>
            <p:cNvPr id="211" name="Google Shape;211;p29"/>
            <p:cNvSpPr/>
            <p:nvPr/>
          </p:nvSpPr>
          <p:spPr>
            <a:xfrm>
              <a:off x="1542575" y="3132713"/>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1000">
                  <a:solidFill>
                    <a:srgbClr val="434343"/>
                  </a:solidFill>
                  <a:latin typeface="Lexend"/>
                  <a:ea typeface="Lexend"/>
                  <a:cs typeface="Lexend"/>
                  <a:sym typeface="Lexend"/>
                </a:rPr>
                <a:t>Open Source di bawah BSD license</a:t>
              </a:r>
              <a:endParaRPr sz="1000">
                <a:latin typeface="Lexend"/>
                <a:ea typeface="Lexend"/>
                <a:cs typeface="Lexend"/>
                <a:sym typeface="Lexend"/>
              </a:endParaRPr>
            </a:p>
          </p:txBody>
        </p:sp>
        <p:sp>
          <p:nvSpPr>
            <p:cNvPr id="212" name="Google Shape;212;p29"/>
            <p:cNvSpPr/>
            <p:nvPr/>
          </p:nvSpPr>
          <p:spPr>
            <a:xfrm>
              <a:off x="2759650" y="1460875"/>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Bergabung dengan Apache Project</a:t>
              </a:r>
              <a:endParaRPr sz="1000">
                <a:latin typeface="Lexend"/>
                <a:ea typeface="Lexend"/>
                <a:cs typeface="Lexend"/>
                <a:sym typeface="Lexend"/>
              </a:endParaRPr>
            </a:p>
          </p:txBody>
        </p:sp>
        <p:sp>
          <p:nvSpPr>
            <p:cNvPr id="213" name="Google Shape;213;p29"/>
            <p:cNvSpPr/>
            <p:nvPr/>
          </p:nvSpPr>
          <p:spPr>
            <a:xfrm>
              <a:off x="3519552" y="3132721"/>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Menjadi Apache top level Project</a:t>
              </a:r>
              <a:endParaRPr sz="1000">
                <a:latin typeface="Lexend"/>
                <a:ea typeface="Lexend"/>
                <a:cs typeface="Lexend"/>
                <a:sym typeface="Lexend"/>
              </a:endParaRPr>
            </a:p>
          </p:txBody>
        </p:sp>
        <p:sp>
          <p:nvSpPr>
            <p:cNvPr id="214" name="Google Shape;214;p29"/>
            <p:cNvSpPr/>
            <p:nvPr/>
          </p:nvSpPr>
          <p:spPr>
            <a:xfrm>
              <a:off x="4660426" y="1464949"/>
              <a:ext cx="1774500" cy="663600"/>
            </a:xfrm>
            <a:prstGeom prst="roundRect">
              <a:avLst>
                <a:gd fmla="val 16667" name="adj"/>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Release </a:t>
              </a:r>
              <a:endParaRPr sz="1000">
                <a:solidFill>
                  <a:srgbClr val="434343"/>
                </a:solidFill>
                <a:latin typeface="Lexend"/>
                <a:ea typeface="Lexend"/>
                <a:cs typeface="Lexend"/>
                <a:sym typeface="Lexend"/>
              </a:endParaRPr>
            </a:p>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Apache Spark 2.0</a:t>
              </a:r>
              <a:endParaRPr sz="1000">
                <a:latin typeface="Lexend"/>
                <a:ea typeface="Lexend"/>
                <a:cs typeface="Lexend"/>
                <a:sym typeface="Lexend"/>
              </a:endParaRPr>
            </a:p>
          </p:txBody>
        </p:sp>
        <p:sp>
          <p:nvSpPr>
            <p:cNvPr id="201" name="Google Shape;201;p29"/>
            <p:cNvSpPr/>
            <p:nvPr/>
          </p:nvSpPr>
          <p:spPr>
            <a:xfrm>
              <a:off x="1433061" y="2550086"/>
              <a:ext cx="168900" cy="164700"/>
            </a:xfrm>
            <a:prstGeom prst="donut">
              <a:avLst>
                <a:gd fmla="val 25000" name="adj"/>
              </a:avLst>
            </a:prstGeom>
            <a:solidFill>
              <a:srgbClr val="3D85C6"/>
            </a:solid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2345349" y="2550086"/>
              <a:ext cx="168900" cy="164700"/>
            </a:xfrm>
            <a:prstGeom prst="donut">
              <a:avLst>
                <a:gd fmla="val 25000" name="adj"/>
              </a:avLst>
            </a:prstGeom>
            <a:solidFill>
              <a:srgbClr val="A64D79"/>
            </a:solidFill>
            <a:ln cap="flat" cmpd="sng" w="19050">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3562437" y="2550086"/>
              <a:ext cx="168900" cy="164700"/>
            </a:xfrm>
            <a:prstGeom prst="donut">
              <a:avLst>
                <a:gd fmla="val 25000" name="adj"/>
              </a:avLst>
            </a:prstGeom>
            <a:solidFill>
              <a:srgbClr val="E69138"/>
            </a:solidFill>
            <a:ln cap="flat" cmpd="sng" w="1905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5463212" y="2550086"/>
              <a:ext cx="168900" cy="164700"/>
            </a:xfrm>
            <a:prstGeom prst="donut">
              <a:avLst>
                <a:gd fmla="val 25000" name="adj"/>
              </a:avLst>
            </a:prstGeom>
            <a:solidFill>
              <a:srgbClr val="FFD966"/>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4322324" y="2550086"/>
              <a:ext cx="168900" cy="164700"/>
            </a:xfrm>
            <a:prstGeom prst="donut">
              <a:avLst>
                <a:gd fmla="val 25000" name="adj"/>
              </a:avLst>
            </a:prstGeom>
            <a:solidFill>
              <a:srgbClr val="6AA84F"/>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9"/>
            <p:cNvCxnSpPr>
              <a:stCxn id="210" idx="2"/>
              <a:endCxn id="201" idx="0"/>
            </p:cNvCxnSpPr>
            <p:nvPr/>
          </p:nvCxnSpPr>
          <p:spPr>
            <a:xfrm>
              <a:off x="1517525" y="2147211"/>
              <a:ext cx="0" cy="402900"/>
            </a:xfrm>
            <a:prstGeom prst="straightConnector1">
              <a:avLst/>
            </a:prstGeom>
            <a:noFill/>
            <a:ln cap="flat" cmpd="sng" w="9525">
              <a:solidFill>
                <a:srgbClr val="999999"/>
              </a:solidFill>
              <a:prstDash val="solid"/>
              <a:round/>
              <a:headEnd len="med" w="med" type="oval"/>
              <a:tailEnd len="med" w="med" type="none"/>
            </a:ln>
          </p:spPr>
        </p:cxnSp>
        <p:cxnSp>
          <p:nvCxnSpPr>
            <p:cNvPr id="216" name="Google Shape;216;p29"/>
            <p:cNvCxnSpPr>
              <a:stCxn id="211" idx="0"/>
              <a:endCxn id="202" idx="4"/>
            </p:cNvCxnSpPr>
            <p:nvPr/>
          </p:nvCxnSpPr>
          <p:spPr>
            <a:xfrm rot="10800000">
              <a:off x="2429825" y="2714813"/>
              <a:ext cx="0" cy="417900"/>
            </a:xfrm>
            <a:prstGeom prst="straightConnector1">
              <a:avLst/>
            </a:prstGeom>
            <a:noFill/>
            <a:ln cap="flat" cmpd="sng" w="9525">
              <a:solidFill>
                <a:srgbClr val="999999"/>
              </a:solidFill>
              <a:prstDash val="solid"/>
              <a:round/>
              <a:headEnd len="med" w="med" type="oval"/>
              <a:tailEnd len="med" w="med" type="none"/>
            </a:ln>
          </p:spPr>
        </p:cxnSp>
        <p:cxnSp>
          <p:nvCxnSpPr>
            <p:cNvPr id="217" name="Google Shape;217;p29"/>
            <p:cNvCxnSpPr>
              <a:stCxn id="212" idx="2"/>
              <a:endCxn id="204" idx="0"/>
            </p:cNvCxnSpPr>
            <p:nvPr/>
          </p:nvCxnSpPr>
          <p:spPr>
            <a:xfrm>
              <a:off x="3646900" y="2124475"/>
              <a:ext cx="0" cy="425700"/>
            </a:xfrm>
            <a:prstGeom prst="straightConnector1">
              <a:avLst/>
            </a:prstGeom>
            <a:noFill/>
            <a:ln cap="flat" cmpd="sng" w="9525">
              <a:solidFill>
                <a:srgbClr val="999999"/>
              </a:solidFill>
              <a:prstDash val="solid"/>
              <a:round/>
              <a:headEnd len="med" w="med" type="oval"/>
              <a:tailEnd len="med" w="med" type="none"/>
            </a:ln>
          </p:spPr>
        </p:cxnSp>
        <p:cxnSp>
          <p:nvCxnSpPr>
            <p:cNvPr id="218" name="Google Shape;218;p29"/>
            <p:cNvCxnSpPr>
              <a:stCxn id="214" idx="2"/>
              <a:endCxn id="208" idx="0"/>
            </p:cNvCxnSpPr>
            <p:nvPr/>
          </p:nvCxnSpPr>
          <p:spPr>
            <a:xfrm>
              <a:off x="5547676" y="2128549"/>
              <a:ext cx="0" cy="421500"/>
            </a:xfrm>
            <a:prstGeom prst="straightConnector1">
              <a:avLst/>
            </a:prstGeom>
            <a:noFill/>
            <a:ln cap="flat" cmpd="sng" w="9525">
              <a:solidFill>
                <a:srgbClr val="999999"/>
              </a:solidFill>
              <a:prstDash val="solid"/>
              <a:round/>
              <a:headEnd len="med" w="med" type="oval"/>
              <a:tailEnd len="med" w="med" type="none"/>
            </a:ln>
          </p:spPr>
        </p:cxnSp>
        <p:cxnSp>
          <p:nvCxnSpPr>
            <p:cNvPr id="219" name="Google Shape;219;p29"/>
            <p:cNvCxnSpPr>
              <a:stCxn id="213" idx="0"/>
              <a:endCxn id="206" idx="4"/>
            </p:cNvCxnSpPr>
            <p:nvPr/>
          </p:nvCxnSpPr>
          <p:spPr>
            <a:xfrm rot="10800000">
              <a:off x="4406802" y="2714821"/>
              <a:ext cx="0" cy="417900"/>
            </a:xfrm>
            <a:prstGeom prst="straightConnector1">
              <a:avLst/>
            </a:prstGeom>
            <a:noFill/>
            <a:ln cap="flat" cmpd="sng" w="9525">
              <a:solidFill>
                <a:srgbClr val="999999"/>
              </a:solidFill>
              <a:prstDash val="solid"/>
              <a:round/>
              <a:headEnd len="med" w="med" type="oval"/>
              <a:tailEnd len="med" w="med" type="none"/>
            </a:ln>
          </p:spPr>
        </p:cxnSp>
        <p:sp>
          <p:nvSpPr>
            <p:cNvPr id="220" name="Google Shape;220;p29"/>
            <p:cNvSpPr/>
            <p:nvPr/>
          </p:nvSpPr>
          <p:spPr>
            <a:xfrm>
              <a:off x="1181302"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3D85C6"/>
                  </a:solidFill>
                  <a:latin typeface="Open Sans"/>
                  <a:ea typeface="Open Sans"/>
                  <a:cs typeface="Open Sans"/>
                  <a:sym typeface="Open Sans"/>
                </a:rPr>
                <a:t>2009</a:t>
              </a:r>
              <a:endParaRPr b="1">
                <a:solidFill>
                  <a:srgbClr val="3D85C6"/>
                </a:solidFill>
                <a:latin typeface="Open Sans"/>
                <a:ea typeface="Open Sans"/>
                <a:cs typeface="Open Sans"/>
                <a:sym typeface="Open Sans"/>
              </a:endParaRPr>
            </a:p>
          </p:txBody>
        </p:sp>
        <p:sp>
          <p:nvSpPr>
            <p:cNvPr id="221" name="Google Shape;221;p29"/>
            <p:cNvSpPr/>
            <p:nvPr/>
          </p:nvSpPr>
          <p:spPr>
            <a:xfrm>
              <a:off x="2093589"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A64D79"/>
                  </a:solidFill>
                  <a:latin typeface="Open Sans"/>
                  <a:ea typeface="Open Sans"/>
                  <a:cs typeface="Open Sans"/>
                  <a:sym typeface="Open Sans"/>
                </a:rPr>
                <a:t>2010</a:t>
              </a:r>
              <a:endParaRPr b="1">
                <a:solidFill>
                  <a:srgbClr val="A64D79"/>
                </a:solidFill>
                <a:latin typeface="Open Sans"/>
                <a:ea typeface="Open Sans"/>
                <a:cs typeface="Open Sans"/>
                <a:sym typeface="Open Sans"/>
              </a:endParaRPr>
            </a:p>
          </p:txBody>
        </p:sp>
        <p:sp>
          <p:nvSpPr>
            <p:cNvPr id="222" name="Google Shape;222;p29"/>
            <p:cNvSpPr/>
            <p:nvPr/>
          </p:nvSpPr>
          <p:spPr>
            <a:xfrm>
              <a:off x="3310689"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E69138"/>
                  </a:solidFill>
                  <a:latin typeface="Open Sans"/>
                  <a:ea typeface="Open Sans"/>
                  <a:cs typeface="Open Sans"/>
                  <a:sym typeface="Open Sans"/>
                </a:rPr>
                <a:t>2013</a:t>
              </a:r>
              <a:endParaRPr b="1">
                <a:solidFill>
                  <a:srgbClr val="E69138"/>
                </a:solidFill>
                <a:latin typeface="Open Sans"/>
                <a:ea typeface="Open Sans"/>
                <a:cs typeface="Open Sans"/>
                <a:sym typeface="Open Sans"/>
              </a:endParaRPr>
            </a:p>
          </p:txBody>
        </p:sp>
        <p:sp>
          <p:nvSpPr>
            <p:cNvPr id="223" name="Google Shape;223;p29"/>
            <p:cNvSpPr/>
            <p:nvPr/>
          </p:nvSpPr>
          <p:spPr>
            <a:xfrm>
              <a:off x="4070565"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6AA84F"/>
                  </a:solidFill>
                  <a:latin typeface="Open Sans"/>
                  <a:ea typeface="Open Sans"/>
                  <a:cs typeface="Open Sans"/>
                  <a:sym typeface="Open Sans"/>
                </a:rPr>
                <a:t>2014</a:t>
              </a:r>
              <a:endParaRPr b="1">
                <a:solidFill>
                  <a:srgbClr val="6AA84F"/>
                </a:solidFill>
                <a:latin typeface="Open Sans"/>
                <a:ea typeface="Open Sans"/>
                <a:cs typeface="Open Sans"/>
                <a:sym typeface="Open Sans"/>
              </a:endParaRPr>
            </a:p>
          </p:txBody>
        </p:sp>
        <p:sp>
          <p:nvSpPr>
            <p:cNvPr id="224" name="Google Shape;224;p29"/>
            <p:cNvSpPr/>
            <p:nvPr/>
          </p:nvSpPr>
          <p:spPr>
            <a:xfrm>
              <a:off x="5211452" y="2716916"/>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BF9000"/>
                  </a:solidFill>
                  <a:latin typeface="Open Sans"/>
                  <a:ea typeface="Open Sans"/>
                  <a:cs typeface="Open Sans"/>
                  <a:sym typeface="Open Sans"/>
                </a:rPr>
                <a:t>2016</a:t>
              </a:r>
              <a:endParaRPr b="1">
                <a:solidFill>
                  <a:srgbClr val="BF9000"/>
                </a:solidFill>
                <a:latin typeface="Open Sans"/>
                <a:ea typeface="Open Sans"/>
                <a:cs typeface="Open Sans"/>
                <a:sym typeface="Open Sans"/>
              </a:endParaRPr>
            </a:p>
          </p:txBody>
        </p:sp>
        <p:sp>
          <p:nvSpPr>
            <p:cNvPr id="225" name="Google Shape;225;p29"/>
            <p:cNvSpPr/>
            <p:nvPr/>
          </p:nvSpPr>
          <p:spPr>
            <a:xfrm>
              <a:off x="6045252" y="3132721"/>
              <a:ext cx="1774500" cy="1009500"/>
            </a:xfrm>
            <a:prstGeom prst="roundRect">
              <a:avLst>
                <a:gd fmla="val 16667" name="adj"/>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Release </a:t>
              </a:r>
              <a:endParaRPr sz="1000">
                <a:solidFill>
                  <a:srgbClr val="434343"/>
                </a:solidFill>
                <a:latin typeface="Lexend"/>
                <a:ea typeface="Lexend"/>
                <a:cs typeface="Lexend"/>
                <a:sym typeface="Lexend"/>
              </a:endParaRPr>
            </a:p>
            <a:p>
              <a:pPr indent="0" lvl="0" marL="0" rtl="0" algn="ctr">
                <a:lnSpc>
                  <a:spcPct val="115000"/>
                </a:lnSpc>
                <a:spcBef>
                  <a:spcPts val="0"/>
                </a:spcBef>
                <a:spcAft>
                  <a:spcPts val="0"/>
                </a:spcAft>
                <a:buNone/>
              </a:pPr>
              <a:r>
                <a:rPr lang="en" sz="1000">
                  <a:solidFill>
                    <a:srgbClr val="434343"/>
                  </a:solidFill>
                  <a:latin typeface="Lexend"/>
                  <a:ea typeface="Lexend"/>
                  <a:cs typeface="Lexend"/>
                  <a:sym typeface="Lexend"/>
                </a:rPr>
                <a:t>Apache Spark 3.0</a:t>
              </a:r>
              <a:endParaRPr sz="1000">
                <a:latin typeface="Lexend"/>
                <a:ea typeface="Lexend"/>
                <a:cs typeface="Lexend"/>
                <a:sym typeface="Lexend"/>
              </a:endParaRPr>
            </a:p>
          </p:txBody>
        </p:sp>
        <p:sp>
          <p:nvSpPr>
            <p:cNvPr id="226" name="Google Shape;226;p29"/>
            <p:cNvSpPr/>
            <p:nvPr/>
          </p:nvSpPr>
          <p:spPr>
            <a:xfrm>
              <a:off x="6848025" y="2550086"/>
              <a:ext cx="168900" cy="164700"/>
            </a:xfrm>
            <a:prstGeom prst="donut">
              <a:avLst>
                <a:gd fmla="val 25000" name="adj"/>
              </a:avLst>
            </a:prstGeom>
            <a:solidFill>
              <a:srgbClr val="CC0000"/>
            </a:solid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29"/>
            <p:cNvCxnSpPr>
              <a:stCxn id="225" idx="0"/>
              <a:endCxn id="226" idx="4"/>
            </p:cNvCxnSpPr>
            <p:nvPr/>
          </p:nvCxnSpPr>
          <p:spPr>
            <a:xfrm rot="10800000">
              <a:off x="6932502" y="2714821"/>
              <a:ext cx="0" cy="417900"/>
            </a:xfrm>
            <a:prstGeom prst="straightConnector1">
              <a:avLst/>
            </a:prstGeom>
            <a:noFill/>
            <a:ln cap="flat" cmpd="sng" w="9525">
              <a:solidFill>
                <a:srgbClr val="999999"/>
              </a:solidFill>
              <a:prstDash val="solid"/>
              <a:round/>
              <a:headEnd len="med" w="med" type="oval"/>
              <a:tailEnd len="med" w="med" type="none"/>
            </a:ln>
          </p:spPr>
        </p:cxnSp>
        <p:sp>
          <p:nvSpPr>
            <p:cNvPr id="228" name="Google Shape;228;p29"/>
            <p:cNvSpPr/>
            <p:nvPr/>
          </p:nvSpPr>
          <p:spPr>
            <a:xfrm>
              <a:off x="6596265" y="2249930"/>
              <a:ext cx="672300" cy="3183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CC0000"/>
                  </a:solidFill>
                  <a:latin typeface="Open Sans"/>
                  <a:ea typeface="Open Sans"/>
                  <a:cs typeface="Open Sans"/>
                  <a:sym typeface="Open Sans"/>
                </a:rPr>
                <a:t>2020</a:t>
              </a:r>
              <a:endParaRPr b="1">
                <a:solidFill>
                  <a:srgbClr val="CC0000"/>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Mengapa Apache Spark?</a:t>
            </a:r>
            <a:endParaRPr/>
          </a:p>
        </p:txBody>
      </p:sp>
      <p:sp>
        <p:nvSpPr>
          <p:cNvPr id="234" name="Google Shape;234;p30"/>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35" name="Google Shape;235;p30"/>
          <p:cNvSpPr/>
          <p:nvPr/>
        </p:nvSpPr>
        <p:spPr>
          <a:xfrm>
            <a:off x="775000"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Fast Processing</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Mencapai 100x lebih cepat dari Hadoop dengan in-memory computing, dan 10x lebih cepat dengan disk.</a:t>
            </a:r>
            <a:endParaRPr sz="1100">
              <a:latin typeface="Open Sans"/>
              <a:ea typeface="Open Sans"/>
              <a:cs typeface="Open Sans"/>
              <a:sym typeface="Open Sans"/>
            </a:endParaRPr>
          </a:p>
        </p:txBody>
      </p:sp>
      <p:sp>
        <p:nvSpPr>
          <p:cNvPr id="236" name="Google Shape;236;p30"/>
          <p:cNvSpPr/>
          <p:nvPr/>
        </p:nvSpPr>
        <p:spPr>
          <a:xfrm>
            <a:off x="3286403"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Fault Tolerant</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Menggunakan </a:t>
            </a:r>
            <a:r>
              <a:rPr b="1" lang="en" sz="1100">
                <a:solidFill>
                  <a:schemeClr val="dk1"/>
                </a:solidFill>
                <a:latin typeface="Open Sans"/>
                <a:ea typeface="Open Sans"/>
                <a:cs typeface="Open Sans"/>
                <a:sym typeface="Open Sans"/>
              </a:rPr>
              <a:t>RDD (Resilient Distributed Dataset)</a:t>
            </a:r>
            <a:r>
              <a:rPr lang="en" sz="1100">
                <a:solidFill>
                  <a:schemeClr val="dk1"/>
                </a:solidFill>
                <a:latin typeface="Open Sans"/>
                <a:ea typeface="Open Sans"/>
                <a:cs typeface="Open Sans"/>
                <a:sym typeface="Open Sans"/>
              </a:rPr>
              <a:t> yang didesain untuk menangani kegagalan node dalam cluster. </a:t>
            </a:r>
            <a:endParaRPr sz="1100">
              <a:latin typeface="Open Sans"/>
              <a:ea typeface="Open Sans"/>
              <a:cs typeface="Open Sans"/>
              <a:sym typeface="Open Sans"/>
            </a:endParaRPr>
          </a:p>
        </p:txBody>
      </p:sp>
      <p:sp>
        <p:nvSpPr>
          <p:cNvPr id="237" name="Google Shape;237;p30"/>
          <p:cNvSpPr/>
          <p:nvPr/>
        </p:nvSpPr>
        <p:spPr>
          <a:xfrm>
            <a:off x="5797806" y="104425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Flexible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Mendukung berbagai bahasa pemrograman populer : Java, SQL, Python, dan R.</a:t>
            </a:r>
            <a:endParaRPr sz="1100">
              <a:latin typeface="Open Sans"/>
              <a:ea typeface="Open Sans"/>
              <a:cs typeface="Open Sans"/>
              <a:sym typeface="Open Sans"/>
            </a:endParaRPr>
          </a:p>
        </p:txBody>
      </p:sp>
      <p:sp>
        <p:nvSpPr>
          <p:cNvPr id="238" name="Google Shape;238;p30"/>
          <p:cNvSpPr/>
          <p:nvPr/>
        </p:nvSpPr>
        <p:spPr>
          <a:xfrm>
            <a:off x="5850531" y="2925595"/>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Wide Support</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Lebih dari 2000 kontributor.</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Digunakan oleh banyak perusahaan, termasuk 80% perusahaan Fortune 500.</a:t>
            </a:r>
            <a:endParaRPr sz="1100">
              <a:latin typeface="Open Sans"/>
              <a:ea typeface="Open Sans"/>
              <a:cs typeface="Open Sans"/>
              <a:sym typeface="Open Sans"/>
            </a:endParaRPr>
          </a:p>
        </p:txBody>
      </p:sp>
      <p:sp>
        <p:nvSpPr>
          <p:cNvPr id="239" name="Google Shape;239;p30"/>
          <p:cNvSpPr/>
          <p:nvPr/>
        </p:nvSpPr>
        <p:spPr>
          <a:xfrm>
            <a:off x="3286406" y="295787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Extensible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Mendukung berbagai jenis data store, termasuk </a:t>
            </a:r>
            <a:r>
              <a:rPr lang="en" sz="1100">
                <a:latin typeface="Open Sans"/>
                <a:ea typeface="Open Sans"/>
                <a:cs typeface="Open Sans"/>
                <a:sym typeface="Open Sans"/>
              </a:rPr>
              <a:t>HDFS, Cassandra, HBase, MongoDB, Hive, RDBMS, dll.</a:t>
            </a:r>
            <a:r>
              <a:rPr lang="en" sz="1100">
                <a:latin typeface="Open Sans"/>
                <a:ea typeface="Open Sans"/>
                <a:cs typeface="Open Sans"/>
                <a:sym typeface="Open Sans"/>
              </a:rPr>
              <a:t> </a:t>
            </a:r>
            <a:endParaRPr sz="1100">
              <a:latin typeface="Open Sans"/>
              <a:ea typeface="Open Sans"/>
              <a:cs typeface="Open Sans"/>
              <a:sym typeface="Open Sans"/>
            </a:endParaRPr>
          </a:p>
        </p:txBody>
      </p:sp>
      <p:sp>
        <p:nvSpPr>
          <p:cNvPr id="240" name="Google Shape;240;p30"/>
          <p:cNvSpPr/>
          <p:nvPr/>
        </p:nvSpPr>
        <p:spPr>
          <a:xfrm>
            <a:off x="775006" y="2957870"/>
            <a:ext cx="2237100" cy="16521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0B5394"/>
                </a:solidFill>
                <a:latin typeface="Open Sans"/>
                <a:ea typeface="Open Sans"/>
                <a:cs typeface="Open Sans"/>
                <a:sym typeface="Open Sans"/>
              </a:rPr>
              <a:t>Unified Engine</a:t>
            </a:r>
            <a:endParaRPr b="1" sz="1100">
              <a:solidFill>
                <a:srgbClr val="0B5394"/>
              </a:solidFill>
              <a:latin typeface="Open Sans"/>
              <a:ea typeface="Open Sans"/>
              <a:cs typeface="Open Sans"/>
              <a:sym typeface="Open Sans"/>
            </a:endParaRPr>
          </a:p>
          <a:p>
            <a:pPr indent="0" lvl="0" marL="0" rtl="0" algn="ctr">
              <a:spcBef>
                <a:spcPts val="0"/>
              </a:spcBef>
              <a:spcAft>
                <a:spcPts val="0"/>
              </a:spcAft>
              <a:buNone/>
            </a:pPr>
            <a:r>
              <a:t/>
            </a:r>
            <a:endParaRPr sz="1100">
              <a:latin typeface="Open Sans"/>
              <a:ea typeface="Open Sans"/>
              <a:cs typeface="Open Sans"/>
              <a:sym typeface="Open Sans"/>
            </a:endParaRPr>
          </a:p>
          <a:p>
            <a:pPr indent="0" lvl="0" marL="0" rtl="0" algn="ctr">
              <a:lnSpc>
                <a:spcPct val="115000"/>
              </a:lnSpc>
              <a:spcBef>
                <a:spcPts val="0"/>
              </a:spcBef>
              <a:spcAft>
                <a:spcPts val="0"/>
              </a:spcAft>
              <a:buNone/>
            </a:pPr>
            <a:r>
              <a:rPr lang="en" sz="1100">
                <a:latin typeface="Open Sans"/>
                <a:ea typeface="Open Sans"/>
                <a:cs typeface="Open Sans"/>
                <a:sym typeface="Open Sans"/>
              </a:rPr>
              <a:t>Mendukung pemrosesan data batch, graph, streaming, dan query interaktif dalam satu mesin.</a:t>
            </a:r>
            <a:endParaRPr sz="11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2835400" y="2063125"/>
            <a:ext cx="4114500" cy="101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Bagaimana Spark Bekerja ?</a:t>
            </a:r>
            <a:endParaRPr/>
          </a:p>
        </p:txBody>
      </p:sp>
      <p:sp>
        <p:nvSpPr>
          <p:cNvPr id="246" name="Google Shape;246;p31"/>
          <p:cNvSpPr txBox="1"/>
          <p:nvPr>
            <p:ph idx="2" type="title"/>
          </p:nvPr>
        </p:nvSpPr>
        <p:spPr>
          <a:xfrm>
            <a:off x="974225" y="2018575"/>
            <a:ext cx="1666200" cy="1106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Spark Execution Mode</a:t>
            </a:r>
            <a:endParaRPr/>
          </a:p>
        </p:txBody>
      </p:sp>
      <p:sp>
        <p:nvSpPr>
          <p:cNvPr id="252" name="Google Shape;252;p32"/>
          <p:cNvSpPr txBox="1"/>
          <p:nvPr>
            <p:ph idx="1" type="body"/>
          </p:nvPr>
        </p:nvSpPr>
        <p:spPr>
          <a:xfrm>
            <a:off x="311700" y="900900"/>
            <a:ext cx="8520600" cy="3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Spark menggunakan arsitektur master/slave. Setiap Spark program memiliki satu koordinator pusat disebut </a:t>
            </a:r>
            <a:r>
              <a:rPr b="1" lang="en" sz="1400"/>
              <a:t>driver</a:t>
            </a:r>
            <a:r>
              <a:rPr lang="en" sz="1400"/>
              <a:t> yang berkomunikasi dengan banyak worker yang terdistribusi (</a:t>
            </a:r>
            <a:r>
              <a:rPr b="1" lang="en" sz="1400"/>
              <a:t>executor</a:t>
            </a:r>
            <a:r>
              <a:rPr lang="en"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Spark memiliki 3 mode eksekusi</a:t>
            </a:r>
            <a:endParaRPr sz="1400"/>
          </a:p>
          <a:p>
            <a:pPr indent="-317500" lvl="0" marL="457200" rtl="0" algn="l">
              <a:spcBef>
                <a:spcPts val="0"/>
              </a:spcBef>
              <a:spcAft>
                <a:spcPts val="0"/>
              </a:spcAft>
              <a:buSzPts val="1400"/>
              <a:buChar char="■"/>
            </a:pPr>
            <a:r>
              <a:rPr lang="en" sz="1400"/>
              <a:t>Local</a:t>
            </a:r>
            <a:endParaRPr sz="1400"/>
          </a:p>
          <a:p>
            <a:pPr indent="0" lvl="0" marL="457200" rtl="0" algn="l">
              <a:spcBef>
                <a:spcPts val="0"/>
              </a:spcBef>
              <a:spcAft>
                <a:spcPts val="0"/>
              </a:spcAft>
              <a:buNone/>
            </a:pPr>
            <a:r>
              <a:rPr lang="en" sz="1400"/>
              <a:t>Eksekusi program secara lokal, di notebook atau PC. Tidak menggunakan cluster yang terdistribusi</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mode</a:t>
            </a:r>
            <a:endParaRPr sz="1400"/>
          </a:p>
          <a:p>
            <a:pPr indent="0" lvl="0" marL="457200" rtl="0" algn="l">
              <a:spcBef>
                <a:spcPts val="0"/>
              </a:spcBef>
              <a:spcAft>
                <a:spcPts val="0"/>
              </a:spcAft>
              <a:buNone/>
            </a:pPr>
            <a:r>
              <a:rPr lang="en" sz="1400"/>
              <a:t>Spark driver berada pada client di luar cluster, executor berada pada worker node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Cluster mode</a:t>
            </a:r>
            <a:endParaRPr sz="1400"/>
          </a:p>
          <a:p>
            <a:pPr indent="0" lvl="0" marL="457200" rtl="0" algn="l">
              <a:spcBef>
                <a:spcPts val="0"/>
              </a:spcBef>
              <a:spcAft>
                <a:spcPts val="0"/>
              </a:spcAft>
              <a:buNone/>
            </a:pPr>
            <a:r>
              <a:rPr lang="en" sz="1400"/>
              <a:t>Spark driver dan worker berada pada node yang ada dalam cluster</a:t>
            </a:r>
            <a:endParaRPr sz="1400"/>
          </a:p>
        </p:txBody>
      </p:sp>
      <p:sp>
        <p:nvSpPr>
          <p:cNvPr id="253" name="Google Shape;253;p32"/>
          <p:cNvSpPr txBox="1"/>
          <p:nvPr>
            <p:ph idx="12" type="sldNum"/>
          </p:nvPr>
        </p:nvSpPr>
        <p:spPr>
          <a:xfrm>
            <a:off x="8622600" y="4820185"/>
            <a:ext cx="4668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idx="1" type="body"/>
          </p:nvPr>
        </p:nvSpPr>
        <p:spPr>
          <a:xfrm>
            <a:off x="311700" y="900900"/>
            <a:ext cx="4470000" cy="367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Setiap aplikasi Spark memiliki satu koordinator pusat disebut </a:t>
            </a:r>
            <a:r>
              <a:rPr b="1" lang="en" sz="1400"/>
              <a:t>Driver</a:t>
            </a:r>
            <a:endParaRPr sz="1400"/>
          </a:p>
          <a:p>
            <a:pPr indent="-317500" lvl="0" marL="457200" rtl="0" algn="l">
              <a:spcBef>
                <a:spcPts val="1000"/>
              </a:spcBef>
              <a:spcAft>
                <a:spcPts val="0"/>
              </a:spcAft>
              <a:buSzPts val="1400"/>
              <a:buChar char="■"/>
            </a:pPr>
            <a:r>
              <a:rPr lang="en" sz="1400"/>
              <a:t>Driver membuat object </a:t>
            </a:r>
            <a:r>
              <a:rPr b="1" lang="en" sz="1400"/>
              <a:t>Spark Session</a:t>
            </a:r>
            <a:r>
              <a:rPr lang="en" sz="1400"/>
              <a:t> untuk berkomunikasi dengan </a:t>
            </a:r>
            <a:r>
              <a:rPr b="1" lang="en" sz="1400"/>
              <a:t>Resource Manager</a:t>
            </a:r>
            <a:endParaRPr sz="1400"/>
          </a:p>
          <a:p>
            <a:pPr indent="-317500" lvl="0" marL="457200" rtl="0" algn="l">
              <a:spcBef>
                <a:spcPts val="1000"/>
              </a:spcBef>
              <a:spcAft>
                <a:spcPts val="0"/>
              </a:spcAft>
              <a:buSzPts val="1400"/>
              <a:buChar char="■"/>
            </a:pPr>
            <a:r>
              <a:rPr lang="en" sz="1400"/>
              <a:t>Resource Manager mengalokasikan </a:t>
            </a:r>
            <a:r>
              <a:rPr b="1" lang="en" sz="1400"/>
              <a:t>Executor</a:t>
            </a:r>
            <a:r>
              <a:rPr lang="en" sz="1400"/>
              <a:t>, yaitu proses yang menjalankan komputasi dan menyimpan data untuk aplikasi</a:t>
            </a:r>
            <a:endParaRPr sz="1400"/>
          </a:p>
          <a:p>
            <a:pPr indent="-317500" lvl="0" marL="457200" rtl="0" algn="l">
              <a:spcBef>
                <a:spcPts val="1000"/>
              </a:spcBef>
              <a:spcAft>
                <a:spcPts val="0"/>
              </a:spcAft>
              <a:buSzPts val="1400"/>
              <a:buChar char="■"/>
            </a:pPr>
            <a:r>
              <a:rPr lang="en" sz="1400"/>
              <a:t>Spark Session mengirimkan task untuk dieksekusi oleh executor</a:t>
            </a:r>
            <a:endParaRPr sz="1400"/>
          </a:p>
          <a:p>
            <a:pPr indent="-317500" lvl="0" marL="457200" rtl="0" algn="l">
              <a:spcBef>
                <a:spcPts val="1000"/>
              </a:spcBef>
              <a:spcAft>
                <a:spcPts val="1000"/>
              </a:spcAft>
              <a:buSzPts val="1400"/>
              <a:buChar char="■"/>
            </a:pPr>
            <a:r>
              <a:rPr lang="en" sz="1400"/>
              <a:t>Spark dapat digunakan dengan </a:t>
            </a:r>
            <a:r>
              <a:rPr lang="en" sz="1400"/>
              <a:t>berbagai Resource M</a:t>
            </a:r>
            <a:r>
              <a:rPr lang="en" sz="1400"/>
              <a:t>anager, </a:t>
            </a:r>
            <a:r>
              <a:rPr lang="en" sz="1400"/>
              <a:t>diantaranya </a:t>
            </a:r>
            <a:r>
              <a:rPr b="1" lang="en" sz="1400"/>
              <a:t>Spark</a:t>
            </a:r>
            <a:r>
              <a:rPr lang="en" sz="1400"/>
              <a:t>, </a:t>
            </a:r>
            <a:r>
              <a:rPr b="1" lang="en" sz="1400"/>
              <a:t>YARN, Mesos,</a:t>
            </a:r>
            <a:r>
              <a:rPr lang="en" sz="1400"/>
              <a:t> </a:t>
            </a:r>
            <a:r>
              <a:rPr lang="en" sz="1400"/>
              <a:t>dan </a:t>
            </a:r>
            <a:r>
              <a:rPr b="1" lang="en" sz="1400"/>
              <a:t>Kubernetes</a:t>
            </a:r>
            <a:r>
              <a:rPr lang="en" sz="1400"/>
              <a:t>, </a:t>
            </a:r>
            <a:endParaRPr sz="1400"/>
          </a:p>
        </p:txBody>
      </p:sp>
      <p:sp>
        <p:nvSpPr>
          <p:cNvPr id="259" name="Google Shape;259;p33"/>
          <p:cNvSpPr txBox="1"/>
          <p:nvPr>
            <p:ph type="title"/>
          </p:nvPr>
        </p:nvSpPr>
        <p:spPr>
          <a:xfrm>
            <a:off x="311700" y="163525"/>
            <a:ext cx="8520600" cy="61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Arsitektur Spark</a:t>
            </a:r>
            <a:endParaRPr/>
          </a:p>
        </p:txBody>
      </p:sp>
      <p:grpSp>
        <p:nvGrpSpPr>
          <p:cNvPr id="260" name="Google Shape;260;p33"/>
          <p:cNvGrpSpPr/>
          <p:nvPr/>
        </p:nvGrpSpPr>
        <p:grpSpPr>
          <a:xfrm>
            <a:off x="4914400" y="377125"/>
            <a:ext cx="4114300" cy="4076450"/>
            <a:chOff x="4914400" y="377125"/>
            <a:chExt cx="4114300" cy="4076450"/>
          </a:xfrm>
        </p:grpSpPr>
        <p:grpSp>
          <p:nvGrpSpPr>
            <p:cNvPr id="261" name="Google Shape;261;p33"/>
            <p:cNvGrpSpPr/>
            <p:nvPr/>
          </p:nvGrpSpPr>
          <p:grpSpPr>
            <a:xfrm>
              <a:off x="4914400" y="377125"/>
              <a:ext cx="4114300" cy="4076450"/>
              <a:chOff x="4990600" y="377125"/>
              <a:chExt cx="4114300" cy="4076450"/>
            </a:xfrm>
          </p:grpSpPr>
          <p:grpSp>
            <p:nvGrpSpPr>
              <p:cNvPr id="262" name="Google Shape;262;p33"/>
              <p:cNvGrpSpPr/>
              <p:nvPr/>
            </p:nvGrpSpPr>
            <p:grpSpPr>
              <a:xfrm>
                <a:off x="6300400" y="377125"/>
                <a:ext cx="1309800" cy="875400"/>
                <a:chOff x="4971550" y="1250950"/>
                <a:chExt cx="1309800" cy="875400"/>
              </a:xfrm>
            </p:grpSpPr>
            <p:sp>
              <p:nvSpPr>
                <p:cNvPr id="263" name="Google Shape;263;p33"/>
                <p:cNvSpPr/>
                <p:nvPr/>
              </p:nvSpPr>
              <p:spPr>
                <a:xfrm>
                  <a:off x="4971550" y="1250950"/>
                  <a:ext cx="1309800" cy="875400"/>
                </a:xfrm>
                <a:prstGeom prst="rect">
                  <a:avLst/>
                </a:prstGeom>
                <a:solidFill>
                  <a:srgbClr val="D9EAD3"/>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64" name="Google Shape;264;p33"/>
                <p:cNvSpPr/>
                <p:nvPr/>
              </p:nvSpPr>
              <p:spPr>
                <a:xfrm>
                  <a:off x="5252950" y="1610775"/>
                  <a:ext cx="747000" cy="378900"/>
                </a:xfrm>
                <a:prstGeom prst="rect">
                  <a:avLst/>
                </a:prstGeom>
                <a:solidFill>
                  <a:srgbClr val="CFE2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Spark Session</a:t>
                  </a:r>
                  <a:endParaRPr sz="900">
                    <a:latin typeface="Open Sans"/>
                    <a:ea typeface="Open Sans"/>
                    <a:cs typeface="Open Sans"/>
                    <a:sym typeface="Open Sans"/>
                  </a:endParaRPr>
                </a:p>
              </p:txBody>
            </p:sp>
            <p:sp>
              <p:nvSpPr>
                <p:cNvPr id="265" name="Google Shape;265;p33"/>
                <p:cNvSpPr/>
                <p:nvPr/>
              </p:nvSpPr>
              <p:spPr>
                <a:xfrm>
                  <a:off x="5047675" y="1346750"/>
                  <a:ext cx="1180200" cy="23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Economica"/>
                      <a:ea typeface="Economica"/>
                      <a:cs typeface="Economica"/>
                      <a:sym typeface="Economica"/>
                    </a:rPr>
                    <a:t>Driver Program</a:t>
                  </a:r>
                  <a:endParaRPr b="1" sz="1300">
                    <a:latin typeface="Economica"/>
                    <a:ea typeface="Economica"/>
                    <a:cs typeface="Economica"/>
                    <a:sym typeface="Economica"/>
                  </a:endParaRPr>
                </a:p>
              </p:txBody>
            </p:sp>
          </p:grpSp>
          <p:grpSp>
            <p:nvGrpSpPr>
              <p:cNvPr id="266" name="Google Shape;266;p33"/>
              <p:cNvGrpSpPr/>
              <p:nvPr/>
            </p:nvGrpSpPr>
            <p:grpSpPr>
              <a:xfrm>
                <a:off x="4990600" y="2736975"/>
                <a:ext cx="2013600" cy="1716600"/>
                <a:chOff x="6699800" y="558675"/>
                <a:chExt cx="2013600" cy="1716600"/>
              </a:xfrm>
            </p:grpSpPr>
            <p:sp>
              <p:nvSpPr>
                <p:cNvPr id="267" name="Google Shape;267;p33"/>
                <p:cNvSpPr/>
                <p:nvPr/>
              </p:nvSpPr>
              <p:spPr>
                <a:xfrm>
                  <a:off x="6699800" y="558675"/>
                  <a:ext cx="2013600" cy="1716600"/>
                </a:xfrm>
                <a:prstGeom prst="rect">
                  <a:avLst/>
                </a:prstGeom>
                <a:solidFill>
                  <a:srgbClr val="FCE5CD"/>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conomica"/>
                      <a:ea typeface="Economica"/>
                      <a:cs typeface="Economica"/>
                      <a:sym typeface="Economica"/>
                    </a:rPr>
                    <a:t>Worker Node</a:t>
                  </a:r>
                  <a:endParaRPr b="1">
                    <a:latin typeface="Economica"/>
                    <a:ea typeface="Economica"/>
                    <a:cs typeface="Economica"/>
                    <a:sym typeface="Economica"/>
                  </a:endParaRPr>
                </a:p>
              </p:txBody>
            </p:sp>
            <p:grpSp>
              <p:nvGrpSpPr>
                <p:cNvPr id="268" name="Google Shape;268;p33"/>
                <p:cNvGrpSpPr/>
                <p:nvPr/>
              </p:nvGrpSpPr>
              <p:grpSpPr>
                <a:xfrm>
                  <a:off x="7122025" y="934421"/>
                  <a:ext cx="1497600" cy="586692"/>
                  <a:chOff x="6893425" y="1010650"/>
                  <a:chExt cx="1497600" cy="619200"/>
                </a:xfrm>
              </p:grpSpPr>
              <p:sp>
                <p:nvSpPr>
                  <p:cNvPr id="269" name="Google Shape;269;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70" name="Google Shape;270;p33"/>
                  <p:cNvSpPr/>
                  <p:nvPr/>
                </p:nvSpPr>
                <p:spPr>
                  <a:xfrm>
                    <a:off x="7174199" y="132140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71" name="Google Shape;271;p33"/>
                  <p:cNvSpPr/>
                  <p:nvPr/>
                </p:nvSpPr>
                <p:spPr>
                  <a:xfrm>
                    <a:off x="7735865" y="132140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nvGrpSpPr>
                <p:cNvPr id="272" name="Google Shape;272;p33"/>
                <p:cNvGrpSpPr/>
                <p:nvPr/>
              </p:nvGrpSpPr>
              <p:grpSpPr>
                <a:xfrm>
                  <a:off x="7122025" y="1584236"/>
                  <a:ext cx="1497600" cy="586692"/>
                  <a:chOff x="6893425" y="1010650"/>
                  <a:chExt cx="1497600" cy="619200"/>
                </a:xfrm>
              </p:grpSpPr>
              <p:sp>
                <p:nvSpPr>
                  <p:cNvPr id="273" name="Google Shape;273;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74" name="Google Shape;274;p33"/>
                  <p:cNvSpPr/>
                  <p:nvPr/>
                </p:nvSpPr>
                <p:spPr>
                  <a:xfrm>
                    <a:off x="7174199" y="1345519"/>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75" name="Google Shape;275;p33"/>
                  <p:cNvSpPr/>
                  <p:nvPr/>
                </p:nvSpPr>
                <p:spPr>
                  <a:xfrm>
                    <a:off x="7735865" y="1345519"/>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grpSp>
            <p:nvGrpSpPr>
              <p:cNvPr id="276" name="Google Shape;276;p33"/>
              <p:cNvGrpSpPr/>
              <p:nvPr/>
            </p:nvGrpSpPr>
            <p:grpSpPr>
              <a:xfrm>
                <a:off x="7091300" y="2736975"/>
                <a:ext cx="2013600" cy="1716600"/>
                <a:chOff x="6699800" y="558675"/>
                <a:chExt cx="2013600" cy="1716600"/>
              </a:xfrm>
            </p:grpSpPr>
            <p:sp>
              <p:nvSpPr>
                <p:cNvPr id="277" name="Google Shape;277;p33"/>
                <p:cNvSpPr/>
                <p:nvPr/>
              </p:nvSpPr>
              <p:spPr>
                <a:xfrm>
                  <a:off x="6699800" y="558675"/>
                  <a:ext cx="2013600" cy="1716600"/>
                </a:xfrm>
                <a:prstGeom prst="rect">
                  <a:avLst/>
                </a:prstGeom>
                <a:solidFill>
                  <a:srgbClr val="FCE5CD"/>
                </a:solidFill>
                <a:ln cap="flat" cmpd="sng" w="19050">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conomica"/>
                      <a:ea typeface="Economica"/>
                      <a:cs typeface="Economica"/>
                      <a:sym typeface="Economica"/>
                    </a:rPr>
                    <a:t>Worker Node</a:t>
                  </a:r>
                  <a:endParaRPr b="1">
                    <a:latin typeface="Economica"/>
                    <a:ea typeface="Economica"/>
                    <a:cs typeface="Economica"/>
                    <a:sym typeface="Economica"/>
                  </a:endParaRPr>
                </a:p>
              </p:txBody>
            </p:sp>
            <p:grpSp>
              <p:nvGrpSpPr>
                <p:cNvPr id="278" name="Google Shape;278;p33"/>
                <p:cNvGrpSpPr/>
                <p:nvPr/>
              </p:nvGrpSpPr>
              <p:grpSpPr>
                <a:xfrm>
                  <a:off x="7122025" y="934421"/>
                  <a:ext cx="1497600" cy="586692"/>
                  <a:chOff x="6893425" y="1010650"/>
                  <a:chExt cx="1497600" cy="619200"/>
                </a:xfrm>
              </p:grpSpPr>
              <p:sp>
                <p:nvSpPr>
                  <p:cNvPr id="279" name="Google Shape;279;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80" name="Google Shape;280;p33"/>
                  <p:cNvSpPr/>
                  <p:nvPr/>
                </p:nvSpPr>
                <p:spPr>
                  <a:xfrm>
                    <a:off x="7174199" y="1314507"/>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81" name="Google Shape;281;p33"/>
                  <p:cNvSpPr/>
                  <p:nvPr/>
                </p:nvSpPr>
                <p:spPr>
                  <a:xfrm>
                    <a:off x="7735865" y="1314507"/>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nvGrpSpPr>
                <p:cNvPr id="282" name="Google Shape;282;p33"/>
                <p:cNvGrpSpPr/>
                <p:nvPr/>
              </p:nvGrpSpPr>
              <p:grpSpPr>
                <a:xfrm>
                  <a:off x="7122025" y="1584236"/>
                  <a:ext cx="1497600" cy="586692"/>
                  <a:chOff x="6893425" y="1010650"/>
                  <a:chExt cx="1497600" cy="619200"/>
                </a:xfrm>
              </p:grpSpPr>
              <p:sp>
                <p:nvSpPr>
                  <p:cNvPr id="283" name="Google Shape;283;p33"/>
                  <p:cNvSpPr/>
                  <p:nvPr/>
                </p:nvSpPr>
                <p:spPr>
                  <a:xfrm>
                    <a:off x="6893425" y="1010650"/>
                    <a:ext cx="1497600" cy="619200"/>
                  </a:xfrm>
                  <a:prstGeom prst="rect">
                    <a:avLst/>
                  </a:prstGeom>
                  <a:solidFill>
                    <a:srgbClr val="CFE2F3"/>
                  </a:solidFill>
                  <a:ln cap="flat" cmpd="sng" w="9525">
                    <a:solidFill>
                      <a:srgbClr val="999999"/>
                    </a:solidFill>
                    <a:prstDash val="solid"/>
                    <a:round/>
                    <a:headEnd len="sm" w="sm" type="none"/>
                    <a:tailEnd len="sm" w="sm" type="none"/>
                  </a:ln>
                </p:spPr>
                <p:txBody>
                  <a:bodyPr anchorCtr="0" anchor="t" bIns="91425" lIns="91425" spcFirstLastPara="1" rIns="91425" wrap="square" tIns="45700">
                    <a:noAutofit/>
                  </a:bodyPr>
                  <a:lstStyle/>
                  <a:p>
                    <a:pPr indent="0" lvl="0" marL="0" rtl="0" algn="l">
                      <a:spcBef>
                        <a:spcPts val="0"/>
                      </a:spcBef>
                      <a:spcAft>
                        <a:spcPts val="0"/>
                      </a:spcAft>
                      <a:buNone/>
                    </a:pPr>
                    <a:r>
                      <a:rPr lang="en" sz="1300">
                        <a:latin typeface="Economica"/>
                        <a:ea typeface="Economica"/>
                        <a:cs typeface="Economica"/>
                        <a:sym typeface="Economica"/>
                      </a:rPr>
                      <a:t>Executor</a:t>
                    </a:r>
                    <a:endParaRPr sz="1300">
                      <a:latin typeface="Economica"/>
                      <a:ea typeface="Economica"/>
                      <a:cs typeface="Economica"/>
                      <a:sym typeface="Economica"/>
                    </a:endParaRPr>
                  </a:p>
                </p:txBody>
              </p:sp>
              <p:sp>
                <p:nvSpPr>
                  <p:cNvPr id="284" name="Google Shape;284;p33"/>
                  <p:cNvSpPr/>
                  <p:nvPr/>
                </p:nvSpPr>
                <p:spPr>
                  <a:xfrm>
                    <a:off x="7174199" y="133862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Open Sans"/>
                        <a:ea typeface="Open Sans"/>
                        <a:cs typeface="Open Sans"/>
                        <a:sym typeface="Open Sans"/>
                      </a:rPr>
                      <a:t>Task</a:t>
                    </a:r>
                    <a:endParaRPr sz="800">
                      <a:latin typeface="Open Sans"/>
                      <a:ea typeface="Open Sans"/>
                      <a:cs typeface="Open Sans"/>
                      <a:sym typeface="Open Sans"/>
                    </a:endParaRPr>
                  </a:p>
                </p:txBody>
              </p:sp>
              <p:sp>
                <p:nvSpPr>
                  <p:cNvPr id="285" name="Google Shape;285;p33"/>
                  <p:cNvSpPr/>
                  <p:nvPr/>
                </p:nvSpPr>
                <p:spPr>
                  <a:xfrm>
                    <a:off x="7735865" y="1338623"/>
                    <a:ext cx="456900" cy="213900"/>
                  </a:xfrm>
                  <a:prstGeom prst="rect">
                    <a:avLst/>
                  </a:prstGeom>
                  <a:solidFill>
                    <a:srgbClr val="9FC5E8"/>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Open Sans"/>
                        <a:ea typeface="Open Sans"/>
                        <a:cs typeface="Open Sans"/>
                        <a:sym typeface="Open Sans"/>
                      </a:rPr>
                      <a:t>Task</a:t>
                    </a:r>
                    <a:endParaRPr sz="800">
                      <a:latin typeface="Open Sans"/>
                      <a:ea typeface="Open Sans"/>
                      <a:cs typeface="Open Sans"/>
                      <a:sym typeface="Open Sans"/>
                    </a:endParaRPr>
                  </a:p>
                </p:txBody>
              </p:sp>
            </p:grpSp>
          </p:grpSp>
          <p:sp>
            <p:nvSpPr>
              <p:cNvPr id="286" name="Google Shape;286;p33"/>
              <p:cNvSpPr/>
              <p:nvPr/>
            </p:nvSpPr>
            <p:spPr>
              <a:xfrm>
                <a:off x="6321700" y="1633250"/>
                <a:ext cx="1267200" cy="875400"/>
              </a:xfrm>
              <a:prstGeom prst="rect">
                <a:avLst/>
              </a:prstGeom>
              <a:solidFill>
                <a:srgbClr val="EFEFEF"/>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conomica"/>
                    <a:ea typeface="Economica"/>
                    <a:cs typeface="Economica"/>
                    <a:sym typeface="Economica"/>
                  </a:rPr>
                  <a:t>Resource Manager</a:t>
                </a:r>
                <a:endParaRPr b="1">
                  <a:latin typeface="Economica"/>
                  <a:ea typeface="Economica"/>
                  <a:cs typeface="Economica"/>
                  <a:sym typeface="Economica"/>
                </a:endParaRPr>
              </a:p>
            </p:txBody>
          </p:sp>
          <p:cxnSp>
            <p:nvCxnSpPr>
              <p:cNvPr id="287" name="Google Shape;287;p33"/>
              <p:cNvCxnSpPr>
                <a:stCxn id="286" idx="3"/>
                <a:endCxn id="277" idx="0"/>
              </p:cNvCxnSpPr>
              <p:nvPr/>
            </p:nvCxnSpPr>
            <p:spPr>
              <a:xfrm>
                <a:off x="7588900" y="2070950"/>
                <a:ext cx="509100" cy="666000"/>
              </a:xfrm>
              <a:prstGeom prst="bentConnector2">
                <a:avLst/>
              </a:prstGeom>
              <a:noFill/>
              <a:ln cap="flat" cmpd="sng" w="19050">
                <a:solidFill>
                  <a:srgbClr val="3D85C6"/>
                </a:solidFill>
                <a:prstDash val="solid"/>
                <a:round/>
                <a:headEnd len="med" w="med" type="stealth"/>
                <a:tailEnd len="med" w="med" type="stealth"/>
              </a:ln>
            </p:spPr>
          </p:cxnSp>
          <p:cxnSp>
            <p:nvCxnSpPr>
              <p:cNvPr id="288" name="Google Shape;288;p33"/>
              <p:cNvCxnSpPr>
                <a:stCxn id="263" idx="2"/>
                <a:endCxn id="286" idx="0"/>
              </p:cNvCxnSpPr>
              <p:nvPr/>
            </p:nvCxnSpPr>
            <p:spPr>
              <a:xfrm>
                <a:off x="6955300" y="1252525"/>
                <a:ext cx="0" cy="380700"/>
              </a:xfrm>
              <a:prstGeom prst="straightConnector1">
                <a:avLst/>
              </a:prstGeom>
              <a:noFill/>
              <a:ln cap="flat" cmpd="sng" w="19050">
                <a:solidFill>
                  <a:srgbClr val="3D85C6"/>
                </a:solidFill>
                <a:prstDash val="solid"/>
                <a:round/>
                <a:headEnd len="med" w="med" type="stealth"/>
                <a:tailEnd len="med" w="med" type="stealth"/>
              </a:ln>
            </p:spPr>
          </p:cxnSp>
          <p:cxnSp>
            <p:nvCxnSpPr>
              <p:cNvPr id="289" name="Google Shape;289;p33"/>
              <p:cNvCxnSpPr>
                <a:stCxn id="267" idx="0"/>
                <a:endCxn id="286" idx="1"/>
              </p:cNvCxnSpPr>
              <p:nvPr/>
            </p:nvCxnSpPr>
            <p:spPr>
              <a:xfrm rot="-5400000">
                <a:off x="5826550" y="2241825"/>
                <a:ext cx="666000" cy="324300"/>
              </a:xfrm>
              <a:prstGeom prst="bentConnector2">
                <a:avLst/>
              </a:prstGeom>
              <a:noFill/>
              <a:ln cap="flat" cmpd="sng" w="19050">
                <a:solidFill>
                  <a:srgbClr val="3D85C6"/>
                </a:solidFill>
                <a:prstDash val="solid"/>
                <a:round/>
                <a:headEnd len="med" w="med" type="stealth"/>
                <a:tailEnd len="med" w="med" type="stealth"/>
              </a:ln>
            </p:spPr>
          </p:cxnSp>
        </p:grpSp>
        <p:cxnSp>
          <p:nvCxnSpPr>
            <p:cNvPr id="290" name="Google Shape;290;p33"/>
            <p:cNvCxnSpPr>
              <a:stCxn id="263" idx="1"/>
            </p:cNvCxnSpPr>
            <p:nvPr/>
          </p:nvCxnSpPr>
          <p:spPr>
            <a:xfrm flipH="1">
              <a:off x="5518300" y="814825"/>
              <a:ext cx="705900" cy="1953900"/>
            </a:xfrm>
            <a:prstGeom prst="bentConnector2">
              <a:avLst/>
            </a:prstGeom>
            <a:noFill/>
            <a:ln cap="flat" cmpd="sng" w="19050">
              <a:solidFill>
                <a:srgbClr val="3D85C6"/>
              </a:solidFill>
              <a:prstDash val="solid"/>
              <a:round/>
              <a:headEnd len="med" w="med" type="stealth"/>
              <a:tailEnd len="med" w="med" type="stealth"/>
            </a:ln>
          </p:spPr>
        </p:cxnSp>
        <p:cxnSp>
          <p:nvCxnSpPr>
            <p:cNvPr id="291" name="Google Shape;291;p33"/>
            <p:cNvCxnSpPr>
              <a:stCxn id="263" idx="3"/>
            </p:cNvCxnSpPr>
            <p:nvPr/>
          </p:nvCxnSpPr>
          <p:spPr>
            <a:xfrm>
              <a:off x="7534000" y="814825"/>
              <a:ext cx="898800" cy="1925100"/>
            </a:xfrm>
            <a:prstGeom prst="bentConnector2">
              <a:avLst/>
            </a:prstGeom>
            <a:noFill/>
            <a:ln cap="flat" cmpd="sng" w="19050">
              <a:solidFill>
                <a:srgbClr val="3D85C6"/>
              </a:solidFill>
              <a:prstDash val="solid"/>
              <a:round/>
              <a:headEnd len="med" w="med" type="stealth"/>
              <a:tailEnd len="med" w="med" type="stealth"/>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aining">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