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6760" cy="1551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77480" cy="4111560"/>
            <a:chOff x="0" y="0"/>
            <a:chExt cx="10077480" cy="411156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7480" cy="41115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1240" cy="63684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6920" cy="18255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6920" cy="18255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2520" cy="3625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59800" cy="91116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2600" cy="4539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5720" cy="10026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59800" cy="10026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1240" cy="45396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59800" cy="164268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5400" cy="8197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2120" cy="145980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1080" cy="100260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79640" cy="91116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2520" cy="10940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2520" cy="155124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2520" cy="3625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7406640" y="3566160"/>
            <a:ext cx="2374200" cy="4294440"/>
            <a:chOff x="7406640" y="3566160"/>
            <a:chExt cx="2374200" cy="4294440"/>
          </a:xfrm>
        </p:grpSpPr>
        <p:sp>
          <p:nvSpPr>
            <p:cNvPr id="59" name=""/>
            <p:cNvSpPr/>
            <p:nvPr/>
          </p:nvSpPr>
          <p:spPr>
            <a:xfrm>
              <a:off x="8138160" y="4754880"/>
              <a:ext cx="453960" cy="2557080"/>
            </a:xfrm>
            <a:prstGeom prst="rect">
              <a:avLst/>
            </a:prstGeom>
            <a:blipFill rotWithShape="0">
              <a:blip r:embed="rId2"/>
              <a:srcRect/>
              <a:tile tx="0" ty="0" sx="71631" sy="71631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8961120" y="3566160"/>
              <a:ext cx="453960" cy="2557080"/>
            </a:xfrm>
            <a:prstGeom prst="rect">
              <a:avLst/>
            </a:prstGeom>
            <a:blipFill rotWithShape="0">
              <a:blip r:embed="rId3"/>
              <a:srcRect/>
              <a:tile tx="0" ty="0" sx="71631" sy="71631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8503920" y="5120640"/>
              <a:ext cx="1276920" cy="882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4280" bIns="44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8321040" y="5303520"/>
              <a:ext cx="911160" cy="882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4280" bIns="44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8869680" y="5486400"/>
              <a:ext cx="911160" cy="882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4280" bIns="44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7406640" y="5303520"/>
              <a:ext cx="453960" cy="2557080"/>
            </a:xfrm>
            <a:prstGeom prst="rect">
              <a:avLst/>
            </a:prstGeom>
            <a:blipFill rotWithShape="0">
              <a:blip r:embed="rId4"/>
              <a:srcRect/>
              <a:tile tx="0" ty="0" sx="71631" sy="71631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65" name=""/>
          <p:cNvSpPr/>
          <p:nvPr/>
        </p:nvSpPr>
        <p:spPr>
          <a:xfrm flipH="1" flipV="1">
            <a:off x="1455840" y="-1558080"/>
            <a:ext cx="453960" cy="2557080"/>
          </a:xfrm>
          <a:prstGeom prst="rect">
            <a:avLst/>
          </a:prstGeom>
          <a:blipFill rotWithShape="0">
            <a:blip r:embed="rId5"/>
            <a:srcRect/>
            <a:tile tx="0" ty="0" sx="71631" sy="71631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 flipH="1" flipV="1">
            <a:off x="632880" y="-365760"/>
            <a:ext cx="453960" cy="2557080"/>
          </a:xfrm>
          <a:prstGeom prst="rect">
            <a:avLst/>
          </a:prstGeom>
          <a:blipFill rotWithShape="0">
            <a:blip r:embed="rId6"/>
            <a:srcRect/>
            <a:tile tx="0" ty="0" sx="71631" sy="71631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 flipH="1" flipV="1">
            <a:off x="270720" y="545040"/>
            <a:ext cx="1276920" cy="882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 flipH="1" flipV="1">
            <a:off x="819360" y="362160"/>
            <a:ext cx="911160" cy="882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 flipH="1" flipV="1">
            <a:off x="270720" y="179280"/>
            <a:ext cx="911160" cy="882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 flipH="1" flipV="1">
            <a:off x="2190960" y="-2106720"/>
            <a:ext cx="453960" cy="2557080"/>
          </a:xfrm>
          <a:prstGeom prst="rect">
            <a:avLst/>
          </a:prstGeom>
          <a:blipFill rotWithShape="0">
            <a:blip r:embed="rId7"/>
            <a:srcRect/>
            <a:tile tx="0" ty="0" sx="71631" sy="71631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3474720" y="2560320"/>
            <a:ext cx="2739960" cy="2739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 rot="18876000">
            <a:off x="8643600" y="-40248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 rot="18876000">
            <a:off x="8663760" y="398304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 rot="18964800">
            <a:off x="991800" y="59158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 rot="18964800">
            <a:off x="-1296000" y="551376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 rot="18964800">
            <a:off x="3679560" y="339480"/>
            <a:ext cx="3454560" cy="919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 rot="18964800">
            <a:off x="1443600" y="-7552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 rot="18964800">
            <a:off x="-726480" y="3295080"/>
            <a:ext cx="2585520" cy="509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 rot="18876000">
            <a:off x="8643600" y="-40248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"/>
          <p:cNvSpPr/>
          <p:nvPr/>
        </p:nvSpPr>
        <p:spPr>
          <a:xfrm rot="18876000">
            <a:off x="8663760" y="398304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 rot="18964800">
            <a:off x="991800" y="59158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 rot="18964800">
            <a:off x="-1296000" y="551376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 rot="18964800">
            <a:off x="3679560" y="339480"/>
            <a:ext cx="3454560" cy="919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 rot="18964800">
            <a:off x="1443600" y="-7552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 rot="18964800">
            <a:off x="-726480" y="3295080"/>
            <a:ext cx="2585520" cy="509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 rot="18876000">
            <a:off x="8643600" y="-40248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 rot="18876000">
            <a:off x="8663760" y="398304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 rot="18964800">
            <a:off x="991800" y="59158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 rot="18964800">
            <a:off x="-1296000" y="551376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 rot="18964800">
            <a:off x="3679560" y="339480"/>
            <a:ext cx="3454560" cy="919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"/>
          <p:cNvSpPr/>
          <p:nvPr/>
        </p:nvSpPr>
        <p:spPr>
          <a:xfrm rot="18964800">
            <a:off x="1443600" y="-7552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 rot="18964800">
            <a:off x="-726480" y="3295080"/>
            <a:ext cx="2585520" cy="509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"/>
          <p:cNvSpPr/>
          <p:nvPr/>
        </p:nvSpPr>
        <p:spPr>
          <a:xfrm rot="18876000">
            <a:off x="8643600" y="-40248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 rot="18876000">
            <a:off x="8663760" y="398304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 rot="18964800">
            <a:off x="991800" y="59158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 rot="18964800">
            <a:off x="-1296000" y="551376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 rot="18964800">
            <a:off x="3679560" y="339480"/>
            <a:ext cx="3454560" cy="919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 rot="18964800">
            <a:off x="1443600" y="-7552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"/>
          <p:cNvSpPr/>
          <p:nvPr/>
        </p:nvSpPr>
        <p:spPr>
          <a:xfrm rot="18964800">
            <a:off x="-726480" y="3295080"/>
            <a:ext cx="2585520" cy="509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/>
          <p:nvPr/>
        </p:nvSpPr>
        <p:spPr>
          <a:xfrm rot="18876000">
            <a:off x="8643600" y="-40248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rot="18876000">
            <a:off x="8663760" y="3983040"/>
            <a:ext cx="2892240" cy="28922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rot="18964800">
            <a:off x="991800" y="59158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"/>
          <p:cNvSpPr/>
          <p:nvPr/>
        </p:nvSpPr>
        <p:spPr>
          <a:xfrm rot="18964800">
            <a:off x="-1296000" y="551376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rot="18964800">
            <a:off x="3679560" y="339480"/>
            <a:ext cx="3454560" cy="919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rot="18964800">
            <a:off x="1443600" y="-755280"/>
            <a:ext cx="2585520" cy="728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"/>
          <p:cNvSpPr/>
          <p:nvPr/>
        </p:nvSpPr>
        <p:spPr>
          <a:xfrm rot="18964800">
            <a:off x="-726480" y="3295080"/>
            <a:ext cx="2585520" cy="509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"/>
          <p:cNvSpPr/>
          <p:nvPr/>
        </p:nvSpPr>
        <p:spPr>
          <a:xfrm>
            <a:off x="2971800" y="4515120"/>
            <a:ext cx="3918960" cy="14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RFM Segmentation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Hotel Customer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7315200" y="4629240"/>
            <a:ext cx="237420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Urfi Yogabama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04 July 2023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68360" cy="297720"/>
          </a:xfrm>
          <a:prstGeom prst="rect">
            <a:avLst/>
          </a:prstGeom>
          <a:ln w="0">
            <a:noFill/>
          </a:ln>
        </p:spPr>
      </p:pic>
      <p:sp>
        <p:nvSpPr>
          <p:cNvPr id="338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80808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274320" y="36576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Transaction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457200" y="154836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In the recent year, current customer has the biggest Transaction.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457200" y="228600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Working on the royal customer for making more transaction will be good since it will increase revenue.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5490000" y="1215000"/>
            <a:ext cx="4438080" cy="35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3200400" y="67428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Transaction Python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914400" y="2514600"/>
            <a:ext cx="8734680" cy="5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>
          <a:xfrm>
            <a:off x="779760" y="44532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Cancelation Rate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457200" y="154836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Cancelation rate by Current customer is the lowest nowadays. However, Royal customer is the highest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457200" y="223416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The absent customer and sleeping do not do transaction in this year, so they do not have cancelation rate in this year.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5257800" y="1104840"/>
            <a:ext cx="4428360" cy="35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"/>
          <p:cNvSpPr/>
          <p:nvPr/>
        </p:nvSpPr>
        <p:spPr>
          <a:xfrm>
            <a:off x="3200400" y="77112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Cancelation Rate Python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1485360" y="2057400"/>
            <a:ext cx="7886880" cy="8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"/>
          <p:cNvSpPr/>
          <p:nvPr/>
        </p:nvSpPr>
        <p:spPr>
          <a:xfrm>
            <a:off x="685800" y="67392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Bundle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2883240" y="455652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The bundle is combination of 5 topmost product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6172200" y="962280"/>
            <a:ext cx="3580200" cy="3380400"/>
          </a:xfrm>
          <a:prstGeom prst="rect">
            <a:avLst/>
          </a:prstGeom>
          <a:ln w="0">
            <a:noFill/>
          </a:ln>
        </p:spPr>
      </p:pic>
      <p:pic>
        <p:nvPicPr>
          <p:cNvPr id="391" name="" descr=""/>
          <p:cNvPicPr/>
          <p:nvPr/>
        </p:nvPicPr>
        <p:blipFill>
          <a:blip r:embed="rId2"/>
          <a:stretch/>
        </p:blipFill>
        <p:spPr>
          <a:xfrm>
            <a:off x="0" y="1332000"/>
            <a:ext cx="6101640" cy="278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"/>
          <p:cNvSpPr/>
          <p:nvPr/>
        </p:nvSpPr>
        <p:spPr>
          <a:xfrm>
            <a:off x="-49680" y="238248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Bundle Python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218160" y="685800"/>
            <a:ext cx="9611280" cy="1485360"/>
          </a:xfrm>
          <a:prstGeom prst="rect">
            <a:avLst/>
          </a:prstGeom>
          <a:ln w="0">
            <a:noFill/>
          </a:ln>
        </p:spPr>
      </p:pic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246960" y="2743200"/>
            <a:ext cx="9582480" cy="2790360"/>
          </a:xfrm>
          <a:prstGeom prst="rect">
            <a:avLst/>
          </a:prstGeom>
          <a:ln w="0">
            <a:noFill/>
          </a:ln>
        </p:spPr>
      </p:pic>
      <p:sp>
        <p:nvSpPr>
          <p:cNvPr id="395" name=""/>
          <p:cNvSpPr/>
          <p:nvPr/>
        </p:nvSpPr>
        <p:spPr>
          <a:xfrm>
            <a:off x="189720" y="300600"/>
            <a:ext cx="5848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5 Top Most Products Python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/>
          <p:nvPr/>
        </p:nvSpPr>
        <p:spPr>
          <a:xfrm>
            <a:off x="551160" y="36576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RFM Segmentation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7" name=""/>
          <p:cNvGraphicFramePr/>
          <p:nvPr/>
        </p:nvGraphicFramePr>
        <p:xfrm>
          <a:off x="914400" y="1057320"/>
          <a:ext cx="8630280" cy="3458160"/>
        </p:xfrm>
        <a:graphic>
          <a:graphicData uri="http://schemas.openxmlformats.org/drawingml/2006/table">
            <a:tbl>
              <a:tblPr/>
              <a:tblGrid>
                <a:gridCol w="1658520"/>
                <a:gridCol w="1740600"/>
                <a:gridCol w="1729800"/>
                <a:gridCol w="1708200"/>
                <a:gridCol w="1793520"/>
              </a:tblGrid>
              <a:tr h="58500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Current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Royal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Absent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Sleeping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64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Number of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17242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11336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15776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13211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Recency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248 days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317 days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793 days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777 days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67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Frequency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 or 3 people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 or 5 people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 or 4 people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or 2 people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84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Monetary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5,171,645.29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7,324,588.64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7,066,545.02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2,689,547.33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84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AOV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299.9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646.1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447.9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203.6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84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Cancelation 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"/>
          <p:cNvSpPr/>
          <p:nvPr/>
        </p:nvSpPr>
        <p:spPr>
          <a:xfrm>
            <a:off x="551160" y="36576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Recomendation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9" name=""/>
          <p:cNvGraphicFramePr/>
          <p:nvPr/>
        </p:nvGraphicFramePr>
        <p:xfrm>
          <a:off x="779400" y="1447920"/>
          <a:ext cx="8630280" cy="2414880"/>
        </p:xfrm>
        <a:graphic>
          <a:graphicData uri="http://schemas.openxmlformats.org/drawingml/2006/table">
            <a:tbl>
              <a:tblPr/>
              <a:tblGrid>
                <a:gridCol w="1658520"/>
                <a:gridCol w="1740600"/>
                <a:gridCol w="1729800"/>
                <a:gridCol w="1708200"/>
                <a:gridCol w="1793520"/>
              </a:tblGrid>
              <a:tr h="58500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Current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Royal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Absent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Sleeping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64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Discount/Cashback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Discount for 1,2, or 3 people booking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Cashback for 1 to 5 people booking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Discount for 1 to 3 people booking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Discount for 1 or 2 people booking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Validity discount period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lifetime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 months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 months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67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Bundle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4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"/>
          <p:cNvSpPr/>
          <p:nvPr/>
        </p:nvSpPr>
        <p:spPr>
          <a:xfrm>
            <a:off x="3294720" y="274320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THANK YOU!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"/>
          <p:cNvSpPr/>
          <p:nvPr/>
        </p:nvSpPr>
        <p:spPr>
          <a:xfrm>
            <a:off x="1143000" y="914400"/>
            <a:ext cx="182556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Overview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1118520" y="1143000"/>
            <a:ext cx="4364640" cy="11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Hotel Marketing Team want to know their customer segmentation through RFM Segmentation so they know how to the treat their customer.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 flipH="1">
            <a:off x="381600" y="2419200"/>
            <a:ext cx="225360" cy="1139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613440" y="2295360"/>
            <a:ext cx="304092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Scope and Goals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613440" y="2610360"/>
            <a:ext cx="527904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- Create user segmentation for the Hotel customer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- Analysis user behaviour based on the segmentation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- Create action recommendation for each segment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613440" y="3646800"/>
            <a:ext cx="304092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Methodologies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 flipH="1">
            <a:off x="381600" y="3947400"/>
            <a:ext cx="225360" cy="11397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"/>
          <p:cNvSpPr/>
          <p:nvPr/>
        </p:nvSpPr>
        <p:spPr>
          <a:xfrm>
            <a:off x="613440" y="3912840"/>
            <a:ext cx="5279040" cy="12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1. Business Understanding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2. Data Preparation and Cleaning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3. Data Analysis and Modeling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4. Data Visualization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5. Recommendation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558040" y="1116360"/>
            <a:ext cx="304092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Summary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5594400" y="1460880"/>
            <a:ext cx="400356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There are </a:t>
            </a:r>
            <a:r>
              <a:rPr b="1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4 segments </a:t>
            </a: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that has been made, they are </a:t>
            </a:r>
            <a:r>
              <a:rPr b="1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Royal, Current, Absent, and Sleeping </a:t>
            </a: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customer.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Actions: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1. Create loyalty program for all customers with 4 different levels for each segments.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2. Emphasize reach out campaign on sleeping customer.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3. Give Absent and Current customer Bundled product with discount.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latin typeface="Noto Sans"/>
                <a:ea typeface="DejaVu Sans"/>
              </a:rPr>
              <a:t>4. Give Royal customer Bundled product with discount or cashback (since Royal customers will use cashback).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5365800" y="1143000"/>
            <a:ext cx="360" cy="3657600"/>
          </a:xfrm>
          <a:prstGeom prst="line">
            <a:avLst/>
          </a:prstGeom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80808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769680" y="2684160"/>
            <a:ext cx="86202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https://www.sciencedirect.com/science/article/pii/S2352340920314645?via%3Dihub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3200400" y="114300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The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"/>
          <p:cNvSpPr/>
          <p:nvPr/>
        </p:nvSpPr>
        <p:spPr>
          <a:xfrm>
            <a:off x="457200" y="1548360"/>
            <a:ext cx="511740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Point plot of every transaction in normalization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550800" y="67356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RFM Segmentation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457200" y="2005560"/>
            <a:ext cx="511740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Segmentation: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: Royal Customer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: Current Customer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: Absent Customer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: Sleeping Customer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rcRect l="37773" t="35766" r="57462" b="57035"/>
          <a:stretch/>
        </p:blipFill>
        <p:spPr>
          <a:xfrm>
            <a:off x="685800" y="2744280"/>
            <a:ext cx="227160" cy="227160"/>
          </a:xfrm>
          <a:prstGeom prst="rect">
            <a:avLst/>
          </a:prstGeom>
          <a:ln w="0"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rcRect l="24421" t="57019" r="70814" b="35782"/>
          <a:stretch/>
        </p:blipFill>
        <p:spPr>
          <a:xfrm>
            <a:off x="686880" y="3657600"/>
            <a:ext cx="227160" cy="227160"/>
          </a:xfrm>
          <a:prstGeom prst="rect">
            <a:avLst/>
          </a:prstGeom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3"/>
          <a:srcRect l="52718" t="65789" r="42517" b="27012"/>
          <a:stretch/>
        </p:blipFill>
        <p:spPr>
          <a:xfrm>
            <a:off x="685800" y="3200400"/>
            <a:ext cx="227160" cy="228240"/>
          </a:xfrm>
          <a:prstGeom prst="rect">
            <a:avLst/>
          </a:prstGeom>
          <a:ln w="0">
            <a:noFill/>
          </a:ln>
        </p:spPr>
      </p:pic>
      <p:pic>
        <p:nvPicPr>
          <p:cNvPr id="358" name="" descr=""/>
          <p:cNvPicPr/>
          <p:nvPr/>
        </p:nvPicPr>
        <p:blipFill>
          <a:blip r:embed="rId4"/>
          <a:stretch/>
        </p:blipFill>
        <p:spPr>
          <a:xfrm>
            <a:off x="5029200" y="1371600"/>
            <a:ext cx="4489560" cy="2971440"/>
          </a:xfrm>
          <a:prstGeom prst="rect">
            <a:avLst/>
          </a:prstGeom>
          <a:ln w="0">
            <a:noFill/>
          </a:ln>
        </p:spPr>
      </p:pic>
      <p:pic>
        <p:nvPicPr>
          <p:cNvPr id="359" name="" descr=""/>
          <p:cNvPicPr/>
          <p:nvPr/>
        </p:nvPicPr>
        <p:blipFill>
          <a:blip r:embed="rId5"/>
          <a:srcRect l="38889" t="30726" r="56000" b="61518"/>
          <a:stretch/>
        </p:blipFill>
        <p:spPr>
          <a:xfrm>
            <a:off x="686160" y="2286000"/>
            <a:ext cx="227880" cy="2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"/>
          <p:cNvSpPr/>
          <p:nvPr/>
        </p:nvSpPr>
        <p:spPr>
          <a:xfrm>
            <a:off x="457200" y="45720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RFM Segmentation Python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3791880" y="457200"/>
            <a:ext cx="5648040" cy="4752720"/>
          </a:xfrm>
          <a:prstGeom prst="rect">
            <a:avLst/>
          </a:prstGeom>
          <a:ln w="0">
            <a:noFill/>
          </a:ln>
        </p:spPr>
      </p:pic>
      <p:sp>
        <p:nvSpPr>
          <p:cNvPr id="362" name=""/>
          <p:cNvSpPr/>
          <p:nvPr/>
        </p:nvSpPr>
        <p:spPr>
          <a:xfrm>
            <a:off x="457200" y="1548360"/>
            <a:ext cx="511740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Using K-means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457200" y="2006280"/>
            <a:ext cx="5117400" cy="16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There are four clusters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"/>
          <p:cNvSpPr/>
          <p:nvPr/>
        </p:nvSpPr>
        <p:spPr>
          <a:xfrm>
            <a:off x="551160" y="36576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GMV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457200" y="154836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In the recent year, Royal customer is the biggest GMV.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457200" y="223416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Working on Absent customer that ever give high GMV is worth it.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5210640" y="1104840"/>
            <a:ext cx="4390200" cy="35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3200400" y="67428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GMV Python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1333080" y="2267280"/>
            <a:ext cx="8039160" cy="47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"/>
          <p:cNvSpPr/>
          <p:nvPr/>
        </p:nvSpPr>
        <p:spPr>
          <a:xfrm>
            <a:off x="685800" y="45720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AOV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457200" y="154836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AOV of Royal customer is the highest throughout the year.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5029200" y="1067040"/>
            <a:ext cx="4475880" cy="3504600"/>
          </a:xfrm>
          <a:prstGeom prst="rect">
            <a:avLst/>
          </a:prstGeom>
          <a:ln w="0">
            <a:noFill/>
          </a:ln>
        </p:spPr>
      </p:pic>
      <p:sp>
        <p:nvSpPr>
          <p:cNvPr id="373" name=""/>
          <p:cNvSpPr/>
          <p:nvPr/>
        </p:nvSpPr>
        <p:spPr>
          <a:xfrm>
            <a:off x="450360" y="2208960"/>
            <a:ext cx="511740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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Working on Absent customer will may lead to improve AOV since it has already given big AOV in the past.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"/>
          <p:cNvSpPr/>
          <p:nvPr/>
        </p:nvSpPr>
        <p:spPr>
          <a:xfrm>
            <a:off x="3200400" y="771120"/>
            <a:ext cx="356292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AOV Python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1856880" y="2286000"/>
            <a:ext cx="6600960" cy="6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2023-06-21T05:46:02Z</dcterms:created>
  <dc:creator/>
  <dc:description/>
  <dc:language>en-US</dc:language>
  <cp:lastModifiedBy/>
  <dcterms:modified xsi:type="dcterms:W3CDTF">2023-07-04T13:34:56Z</dcterms:modified>
  <cp:revision>16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