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8" r:id="rId11"/>
    <p:sldId id="269" r:id="rId12"/>
    <p:sldId id="265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39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54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33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38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89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62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66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43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0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2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35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bg1"/>
            </a:gs>
            <a:gs pos="7000">
              <a:srgbClr val="92D05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91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6000" smtClean="0">
                <a:solidFill>
                  <a:srgbClr val="00B050"/>
                </a:solidFill>
              </a:rPr>
              <a:t>Эквайринговый оператор</a:t>
            </a:r>
            <a:endParaRPr lang="ru-RU" sz="6000" dirty="0">
              <a:solidFill>
                <a:srgbClr val="00B05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1412776"/>
            <a:ext cx="6400800" cy="648072"/>
          </a:xfrm>
        </p:spPr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(Acquiring Operator)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2030049"/>
            <a:ext cx="80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Обслуживание финансовых транзакций и решает проблему высокой стоимости</a:t>
            </a:r>
          </a:p>
          <a:p>
            <a:r>
              <a:rPr lang="ru-RU" dirty="0" smtClean="0"/>
              <a:t>комиссии </a:t>
            </a:r>
            <a:r>
              <a:rPr lang="ru-RU" dirty="0" err="1" smtClean="0"/>
              <a:t>эквайера</a:t>
            </a:r>
            <a:r>
              <a:rPr lang="ru-RU" dirty="0" smtClean="0"/>
              <a:t> для мелких и средних предпринимателей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728718"/>
            <a:ext cx="7860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Снижение стоимости обслуживания карточных транзакций позволит конкурировать с монополистами в регионах в секторе мелкого  и среднего бизнеса  на рынке Республики Беларусь, с общей выручкой 716 трлн. </a:t>
            </a:r>
            <a:r>
              <a:rPr lang="ru-RU" dirty="0"/>
              <a:t> </a:t>
            </a:r>
            <a:r>
              <a:rPr lang="en-US" dirty="0" smtClean="0"/>
              <a:t>BYR</a:t>
            </a:r>
            <a:r>
              <a:rPr lang="ru-RU" dirty="0" smtClean="0"/>
              <a:t>. И количество субъектов около 115 000.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08720" y="4037284"/>
            <a:ext cx="7860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Нам нужны инвестиции в 350 000</a:t>
            </a:r>
            <a:r>
              <a:rPr lang="en-US" dirty="0" smtClean="0"/>
              <a:t>$ </a:t>
            </a:r>
            <a:r>
              <a:rPr lang="ru-RU" dirty="0" smtClean="0"/>
              <a:t>чтобы построить собственный центр обслуживания торговых точек, что позволит получить 100 000</a:t>
            </a:r>
            <a:r>
              <a:rPr lang="en-US" dirty="0" smtClean="0"/>
              <a:t>$ </a:t>
            </a:r>
            <a:r>
              <a:rPr lang="ru-RU" dirty="0" smtClean="0"/>
              <a:t>в следующие 12 месяцев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74576" y="4931876"/>
            <a:ext cx="229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Дмитрий БРУХАНЧИК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588224" y="5301208"/>
            <a:ext cx="20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E-mail: bdm@tut.by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726532" y="567054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Skype: </a:t>
            </a:r>
            <a:r>
              <a:rPr lang="en-US" dirty="0" err="1" smtClean="0"/>
              <a:t>home_bdm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6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Конкуренты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58" y="1772816"/>
            <a:ext cx="40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Сосредоточены в сегменте </a:t>
            </a:r>
            <a:r>
              <a:rPr lang="en-US" dirty="0" smtClean="0"/>
              <a:t>e-commerce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71630" y="2492896"/>
            <a:ext cx="783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Предлагают терминальное оборудование подключаемое к одному </a:t>
            </a:r>
            <a:r>
              <a:rPr lang="ru-RU" dirty="0" err="1" smtClean="0"/>
              <a:t>эквайеру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52158" y="3212976"/>
            <a:ext cx="548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Ориентированы на более емкие рынки РФ и Украины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86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Бизнес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5" y="162880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Стандартная комиссия за </a:t>
            </a:r>
            <a:r>
              <a:rPr lang="ru-RU" dirty="0" err="1" smtClean="0"/>
              <a:t>эквайринг</a:t>
            </a:r>
            <a:r>
              <a:rPr lang="ru-RU" dirty="0" smtClean="0"/>
              <a:t> от 1% («свои») до 4% («чужие») карты</a:t>
            </a:r>
          </a:p>
          <a:p>
            <a:pPr algn="just"/>
            <a:r>
              <a:rPr lang="ru-RU" dirty="0" smtClean="0"/>
              <a:t>резидентов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7585" y="233958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Текущий оборот в секторе мелкого и среднего бизнеса 724 </a:t>
            </a:r>
            <a:r>
              <a:rPr lang="ru-RU" dirty="0" err="1" smtClean="0"/>
              <a:t>трл</a:t>
            </a:r>
            <a:r>
              <a:rPr lang="ru-RU" dirty="0" smtClean="0"/>
              <a:t>. </a:t>
            </a:r>
            <a:r>
              <a:rPr lang="en-US" dirty="0" smtClean="0"/>
              <a:t>BYR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59713" y="283664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Общее количество субъектов около 115 000.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27585" y="333904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Удельный вес 75%. Подключено менее 50% субъектов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27585" y="382317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Перенаправление потоков </a:t>
            </a:r>
            <a:r>
              <a:rPr lang="ru-RU" dirty="0" err="1" smtClean="0"/>
              <a:t>эквайринга</a:t>
            </a:r>
            <a:r>
              <a:rPr lang="ru-RU" dirty="0" smtClean="0"/>
              <a:t> позволит экономить от 1% до 2%</a:t>
            </a:r>
            <a:br>
              <a:rPr lang="ru-RU" dirty="0" smtClean="0"/>
            </a:br>
            <a:r>
              <a:rPr lang="ru-RU" dirty="0" smtClean="0"/>
              <a:t>конечному потребителю и зарабатывать около 0,3-0,5% оператору.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28761" y="458112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При завоевании оставшейся доли рынка в размере 10% позволит получить выручку около 25 </a:t>
            </a:r>
            <a:r>
              <a:rPr lang="ru-RU" dirty="0" err="1" smtClean="0"/>
              <a:t>трл</a:t>
            </a:r>
            <a:r>
              <a:rPr lang="ru-RU" dirty="0" smtClean="0"/>
              <a:t>. </a:t>
            </a:r>
            <a:r>
              <a:rPr lang="en-US" dirty="0" smtClean="0"/>
              <a:t>BYR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78029" y="537321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Что позволит получить прибыль около 1 </a:t>
            </a:r>
            <a:r>
              <a:rPr lang="ru-RU" dirty="0" err="1" smtClean="0"/>
              <a:t>трл</a:t>
            </a:r>
            <a:r>
              <a:rPr lang="ru-RU" dirty="0" smtClean="0"/>
              <a:t>. </a:t>
            </a:r>
            <a:r>
              <a:rPr lang="en-US" dirty="0" smtClean="0"/>
              <a:t>BYR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811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Что дальше?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8006" y="1475492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Поддержка систем лояльности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76753" y="1988840"/>
            <a:ext cx="427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 консолидированных продуктов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76753" y="2492896"/>
            <a:ext cx="654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Поддержка миграции эмитента/</a:t>
            </a:r>
            <a:r>
              <a:rPr lang="ru-RU" dirty="0" err="1" smtClean="0"/>
              <a:t>эквайера</a:t>
            </a:r>
            <a:r>
              <a:rPr lang="ru-RU" dirty="0" smtClean="0"/>
              <a:t> с одного ПЦ на другой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76753" y="2987660"/>
            <a:ext cx="486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Поддержка работы эмитента с 2-мя и более ПЦ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58497" y="3419708"/>
            <a:ext cx="515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Обслуживание альтернативных платёжных систем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58497" y="3923764"/>
            <a:ext cx="790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Интеграция с магазинами для получения детализации расходов по карт-чеку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76753" y="4427820"/>
            <a:ext cx="420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Интеграция с ПО учёта личных финансов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76753" y="5003884"/>
            <a:ext cx="57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 альтернативной системы управления рисками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5507940"/>
            <a:ext cx="716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 альтернативной системы перевода денег между карточками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86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Acquiring Operator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1700808"/>
            <a:ext cx="43043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 smtClean="0">
                <a:solidFill>
                  <a:srgbClr val="00B050"/>
                </a:solidFill>
              </a:rPr>
              <a:t>ВОПРОСЫ?</a:t>
            </a:r>
            <a:endParaRPr lang="ru-RU" sz="6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3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2" y="3278571"/>
            <a:ext cx="997903" cy="99790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Классическая схема </a:t>
            </a:r>
            <a:r>
              <a:rPr lang="ru-RU" dirty="0" err="1" smtClean="0">
                <a:solidFill>
                  <a:srgbClr val="00B050"/>
                </a:solidFill>
              </a:rPr>
              <a:t>эквайринга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176938"/>
            <a:ext cx="1197542" cy="1197542"/>
          </a:xfrm>
          <a:prstGeom prst="rect">
            <a:avLst/>
          </a:prstGeom>
        </p:spPr>
      </p:pic>
      <p:cxnSp>
        <p:nvCxnSpPr>
          <p:cNvPr id="11" name="Соединительная линия уступом 10"/>
          <p:cNvCxnSpPr/>
          <p:nvPr/>
        </p:nvCxnSpPr>
        <p:spPr>
          <a:xfrm flipV="1">
            <a:off x="1619672" y="3775709"/>
            <a:ext cx="1769431" cy="18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7" y="1527634"/>
            <a:ext cx="1475770" cy="1354460"/>
          </a:xfrm>
          <a:prstGeom prst="rect">
            <a:avLst/>
          </a:prstGeom>
        </p:spPr>
      </p:pic>
      <p:cxnSp>
        <p:nvCxnSpPr>
          <p:cNvPr id="23" name="Соединительная линия уступом 22"/>
          <p:cNvCxnSpPr>
            <a:endCxn id="7" idx="0"/>
          </p:cNvCxnSpPr>
          <p:nvPr/>
        </p:nvCxnSpPr>
        <p:spPr>
          <a:xfrm rot="10800000" flipV="1">
            <a:off x="3874628" y="2204864"/>
            <a:ext cx="1489461" cy="9720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59" y="3140968"/>
            <a:ext cx="1197542" cy="1197542"/>
          </a:xfrm>
          <a:prstGeom prst="rect">
            <a:avLst/>
          </a:prstGeom>
        </p:spPr>
      </p:pic>
      <p:cxnSp>
        <p:nvCxnSpPr>
          <p:cNvPr id="33" name="Соединительная линия уступом 32"/>
          <p:cNvCxnSpPr>
            <a:endCxn id="32" idx="0"/>
          </p:cNvCxnSpPr>
          <p:nvPr/>
        </p:nvCxnSpPr>
        <p:spPr>
          <a:xfrm>
            <a:off x="6300192" y="2138455"/>
            <a:ext cx="1555638" cy="100251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2365" y="4322810"/>
            <a:ext cx="15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POS-</a:t>
            </a:r>
            <a:r>
              <a:rPr lang="ru-RU" dirty="0" smtClean="0"/>
              <a:t>терминал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3332854" y="437527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Эквайер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7351749" y="4375273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Эмитент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5220072" y="2896360"/>
            <a:ext cx="1257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Платёжная</a:t>
            </a:r>
            <a:br>
              <a:rPr lang="ru-RU" dirty="0" smtClean="0"/>
            </a:br>
            <a:r>
              <a:rPr lang="ru-RU" dirty="0" smtClean="0"/>
              <a:t>система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59133" y="3031853"/>
            <a:ext cx="1221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Частный</a:t>
            </a:r>
          </a:p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протокол</a:t>
            </a:r>
            <a:endParaRPr lang="ru-R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err="1" smtClean="0">
                <a:solidFill>
                  <a:srgbClr val="00B050"/>
                </a:solidFill>
              </a:rPr>
              <a:t>Эквайринг</a:t>
            </a:r>
            <a:r>
              <a:rPr lang="ru-RU" dirty="0" smtClean="0">
                <a:solidFill>
                  <a:srgbClr val="00B050"/>
                </a:solidFill>
              </a:rPr>
              <a:t> через оператора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952" y="2908043"/>
            <a:ext cx="1178313" cy="1178313"/>
          </a:xfrm>
          <a:prstGeom prst="rect">
            <a:avLst/>
          </a:prstGeom>
        </p:spPr>
      </p:pic>
      <p:cxnSp>
        <p:nvCxnSpPr>
          <p:cNvPr id="9" name="Соединительная линия уступом 8"/>
          <p:cNvCxnSpPr/>
          <p:nvPr/>
        </p:nvCxnSpPr>
        <p:spPr>
          <a:xfrm flipV="1">
            <a:off x="1467156" y="3466803"/>
            <a:ext cx="809760" cy="22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5" idx="0"/>
          </p:cNvCxnSpPr>
          <p:nvPr/>
        </p:nvCxnSpPr>
        <p:spPr>
          <a:xfrm rot="5400000" flipH="1" flipV="1">
            <a:off x="3613198" y="1413698"/>
            <a:ext cx="582256" cy="24064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2" idx="0"/>
          </p:cNvCxnSpPr>
          <p:nvPr/>
        </p:nvCxnSpPr>
        <p:spPr>
          <a:xfrm rot="5400000" flipH="1" flipV="1">
            <a:off x="6130218" y="977605"/>
            <a:ext cx="226636" cy="13388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5" idx="3"/>
            <a:endCxn id="20" idx="0"/>
          </p:cNvCxnSpPr>
          <p:nvPr/>
        </p:nvCxnSpPr>
        <p:spPr>
          <a:xfrm>
            <a:off x="3290265" y="3497200"/>
            <a:ext cx="676461" cy="112051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279805" y="3204942"/>
            <a:ext cx="1592231" cy="1151498"/>
            <a:chOff x="251519" y="3530504"/>
            <a:chExt cx="1592231" cy="1266648"/>
          </a:xfrm>
        </p:grpSpPr>
        <p:pic>
          <p:nvPicPr>
            <p:cNvPr id="7" name="Объект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589" y="3530504"/>
              <a:ext cx="997904" cy="997904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251519" y="4427820"/>
              <a:ext cx="1592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POS-</a:t>
              </a:r>
              <a:r>
                <a:rPr lang="ru-RU" dirty="0" smtClean="0"/>
                <a:t>Терминал</a:t>
              </a:r>
              <a:endParaRPr lang="ru-RU" dirty="0"/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3318654" y="4359048"/>
            <a:ext cx="4320480" cy="1940119"/>
            <a:chOff x="4355976" y="4538482"/>
            <a:chExt cx="4320480" cy="1940119"/>
          </a:xfrm>
        </p:grpSpPr>
        <p:cxnSp>
          <p:nvCxnSpPr>
            <p:cNvPr id="39" name="Соединительная линия уступом 38"/>
            <p:cNvCxnSpPr>
              <a:endCxn id="21" idx="0"/>
            </p:cNvCxnSpPr>
            <p:nvPr/>
          </p:nvCxnSpPr>
          <p:spPr>
            <a:xfrm>
              <a:off x="5004049" y="4538482"/>
              <a:ext cx="1512167" cy="25867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Группа 69"/>
            <p:cNvGrpSpPr/>
            <p:nvPr/>
          </p:nvGrpSpPr>
          <p:grpSpPr>
            <a:xfrm>
              <a:off x="4355976" y="4538482"/>
              <a:ext cx="4320480" cy="1940119"/>
              <a:chOff x="4355976" y="4538482"/>
              <a:chExt cx="4320480" cy="1940119"/>
            </a:xfrm>
          </p:grpSpPr>
          <p:cxnSp>
            <p:nvCxnSpPr>
              <p:cNvPr id="41" name="Соединительная линия уступом 40"/>
              <p:cNvCxnSpPr/>
              <p:nvPr/>
            </p:nvCxnSpPr>
            <p:spPr>
              <a:xfrm>
                <a:off x="6516216" y="4538482"/>
                <a:ext cx="1512167" cy="25867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2" name="Группа 61"/>
              <p:cNvGrpSpPr/>
              <p:nvPr/>
            </p:nvGrpSpPr>
            <p:grpSpPr>
              <a:xfrm>
                <a:off x="4355976" y="4797152"/>
                <a:ext cx="4320480" cy="1681449"/>
                <a:chOff x="4355976" y="4797152"/>
                <a:chExt cx="4320480" cy="1681449"/>
              </a:xfrm>
            </p:grpSpPr>
            <p:pic>
              <p:nvPicPr>
                <p:cNvPr id="17" name="Рисунок 1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0312" y="4797152"/>
                  <a:ext cx="1296144" cy="1296144"/>
                </a:xfrm>
                <a:prstGeom prst="rect">
                  <a:avLst/>
                </a:prstGeom>
              </p:spPr>
            </p:pic>
            <p:pic>
              <p:nvPicPr>
                <p:cNvPr id="20" name="Рисунок 1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55976" y="4797152"/>
                  <a:ext cx="1296144" cy="1296144"/>
                </a:xfrm>
                <a:prstGeom prst="rect">
                  <a:avLst/>
                </a:prstGeom>
              </p:spPr>
            </p:pic>
            <p:pic>
              <p:nvPicPr>
                <p:cNvPr id="21" name="Рисунок 2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8144" y="4797152"/>
                  <a:ext cx="1296144" cy="1296144"/>
                </a:xfrm>
                <a:prstGeom prst="rect">
                  <a:avLst/>
                </a:prstGeom>
              </p:spPr>
            </p:pic>
            <p:sp>
              <p:nvSpPr>
                <p:cNvPr id="50" name="TextBox 49"/>
                <p:cNvSpPr txBox="1"/>
                <p:nvPr/>
              </p:nvSpPr>
              <p:spPr>
                <a:xfrm>
                  <a:off x="4355976" y="6093296"/>
                  <a:ext cx="11780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 smtClean="0"/>
                    <a:t>Эмитент 1</a:t>
                  </a:r>
                  <a:endParaRPr lang="ru-RU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868143" y="6101087"/>
                  <a:ext cx="11780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 smtClean="0"/>
                    <a:t>Эмитент 2</a:t>
                  </a:r>
                  <a:endParaRPr lang="ru-RU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361921" y="6109269"/>
                  <a:ext cx="11780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 smtClean="0"/>
                    <a:t>Эмитент 3</a:t>
                  </a:r>
                  <a:endParaRPr lang="ru-RU" dirty="0"/>
                </a:p>
              </p:txBody>
            </p:sp>
          </p:grpSp>
        </p:grpSp>
      </p:grpSp>
      <p:grpSp>
        <p:nvGrpSpPr>
          <p:cNvPr id="61" name="Группа 60"/>
          <p:cNvGrpSpPr/>
          <p:nvPr/>
        </p:nvGrpSpPr>
        <p:grpSpPr>
          <a:xfrm>
            <a:off x="4859109" y="1760336"/>
            <a:ext cx="1296144" cy="1652497"/>
            <a:chOff x="4830823" y="2060848"/>
            <a:chExt cx="1296144" cy="1817747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0823" y="2060848"/>
              <a:ext cx="1296144" cy="1296144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079257" y="3232264"/>
              <a:ext cx="10392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Premium</a:t>
              </a:r>
              <a:br>
                <a:rPr lang="en-US" dirty="0" smtClean="0"/>
              </a:br>
              <a:r>
                <a:rPr lang="ru-RU" dirty="0" err="1" smtClean="0"/>
                <a:t>эквайер</a:t>
              </a:r>
              <a:endParaRPr lang="ru-RU" dirty="0"/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6832534" y="974973"/>
            <a:ext cx="1296144" cy="1787003"/>
            <a:chOff x="6804248" y="1268760"/>
            <a:chExt cx="1296144" cy="1965703"/>
          </a:xfrm>
        </p:grpSpPr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1268760"/>
              <a:ext cx="1296144" cy="1296144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6823654" y="2588132"/>
              <a:ext cx="12573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Платёжная</a:t>
              </a:r>
              <a:br>
                <a:rPr lang="ru-RU" dirty="0" smtClean="0"/>
              </a:br>
              <a:r>
                <a:rPr lang="ru-RU" dirty="0" smtClean="0"/>
                <a:t>система</a:t>
              </a:r>
              <a:endParaRPr lang="ru-RU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091220" y="4083683"/>
            <a:ext cx="113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</a:t>
            </a:r>
            <a:endParaRPr lang="ru-RU" dirty="0"/>
          </a:p>
        </p:txBody>
      </p:sp>
      <p:cxnSp>
        <p:nvCxnSpPr>
          <p:cNvPr id="65" name="Соединительная линия уступом 64"/>
          <p:cNvCxnSpPr>
            <a:stCxn id="19" idx="3"/>
          </p:cNvCxnSpPr>
          <p:nvPr/>
        </p:nvCxnSpPr>
        <p:spPr>
          <a:xfrm>
            <a:off x="8128678" y="1618588"/>
            <a:ext cx="216024" cy="108916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Группа 73"/>
          <p:cNvGrpSpPr/>
          <p:nvPr/>
        </p:nvGrpSpPr>
        <p:grpSpPr>
          <a:xfrm>
            <a:off x="7696630" y="2782553"/>
            <a:ext cx="1296144" cy="1787003"/>
            <a:chOff x="6804248" y="1268760"/>
            <a:chExt cx="1296144" cy="1965703"/>
          </a:xfrm>
        </p:grpSpPr>
        <p:pic>
          <p:nvPicPr>
            <p:cNvPr id="75" name="Рисунок 7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1268760"/>
              <a:ext cx="1296144" cy="1296144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960263" y="2588132"/>
              <a:ext cx="984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Прочий</a:t>
              </a:r>
              <a:br>
                <a:rPr lang="ru-RU" dirty="0" smtClean="0"/>
              </a:br>
              <a:r>
                <a:rPr lang="ru-RU" dirty="0" smtClean="0"/>
                <a:t>эмитент</a:t>
              </a: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3346941" y="4256717"/>
            <a:ext cx="4184024" cy="202647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072996" y="3872793"/>
            <a:ext cx="275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Дружественные </a:t>
            </a:r>
            <a:r>
              <a:rPr lang="ru-RU" dirty="0" err="1" smtClean="0">
                <a:solidFill>
                  <a:srgbClr val="0070C0"/>
                </a:solidFill>
              </a:rPr>
              <a:t>эквайеры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0094" y="2888213"/>
            <a:ext cx="1240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rgbClr val="FF0000"/>
                </a:solidFill>
              </a:rPr>
              <a:t>Универсальный</a:t>
            </a:r>
          </a:p>
          <a:p>
            <a:pPr algn="ctr"/>
            <a:r>
              <a:rPr lang="ru-RU" sz="1200" b="1" dirty="0" smtClean="0">
                <a:solidFill>
                  <a:srgbClr val="FF0000"/>
                </a:solidFill>
              </a:rPr>
              <a:t>протокол</a:t>
            </a:r>
          </a:p>
        </p:txBody>
      </p:sp>
    </p:spTree>
    <p:extLst>
      <p:ext uri="{BB962C8B-B14F-4D97-AF65-F5344CB8AC3E}">
        <p14:creationId xmlns:p14="http://schemas.microsoft.com/office/powerpoint/2010/main" val="9395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Функционирование оператора</a:t>
            </a:r>
            <a:endParaRPr lang="ru-RU" dirty="0">
              <a:solidFill>
                <a:srgbClr val="00B050"/>
              </a:solidFill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410816" y="1655253"/>
            <a:ext cx="1656184" cy="3360593"/>
            <a:chOff x="395536" y="1364551"/>
            <a:chExt cx="1656184" cy="3360593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495400" y="2240868"/>
              <a:ext cx="1440160" cy="2304256"/>
              <a:chOff x="467544" y="2744924"/>
              <a:chExt cx="1440160" cy="2304256"/>
            </a:xfrm>
          </p:grpSpPr>
          <p:sp>
            <p:nvSpPr>
              <p:cNvPr id="6" name="Прямоугольник 5"/>
              <p:cNvSpPr/>
              <p:nvPr/>
            </p:nvSpPr>
            <p:spPr>
              <a:xfrm>
                <a:off x="467544" y="2744924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Терминал 1</a:t>
                </a:r>
                <a:endParaRPr lang="ru-RU" dirty="0"/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467544" y="3392996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Терминал 2</a:t>
                </a:r>
                <a:endParaRPr lang="ru-RU" dirty="0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467544" y="4041068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Терминал 3</a:t>
                </a:r>
                <a:endParaRPr lang="ru-RU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467544" y="4689140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Терминал 4</a:t>
                </a:r>
                <a:endParaRPr lang="ru-RU" dirty="0"/>
              </a:p>
            </p:txBody>
          </p:sp>
        </p:grpSp>
        <p:grpSp>
          <p:nvGrpSpPr>
            <p:cNvPr id="17" name="Группа 16"/>
            <p:cNvGrpSpPr/>
            <p:nvPr/>
          </p:nvGrpSpPr>
          <p:grpSpPr>
            <a:xfrm>
              <a:off x="395536" y="1364551"/>
              <a:ext cx="1656184" cy="3360593"/>
              <a:chOff x="395536" y="1364551"/>
              <a:chExt cx="1656184" cy="3360593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395536" y="1988840"/>
                <a:ext cx="1656184" cy="273630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16562" y="1364551"/>
                <a:ext cx="14798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dirty="0" smtClean="0"/>
                  <a:t>Виртуальные</a:t>
                </a:r>
                <a:br>
                  <a:rPr lang="ru-RU" dirty="0" smtClean="0"/>
                </a:br>
                <a:r>
                  <a:rPr lang="ru-RU" dirty="0" smtClean="0"/>
                  <a:t>оператора</a:t>
                </a:r>
                <a:endParaRPr lang="ru-RU" dirty="0"/>
              </a:p>
            </p:txBody>
          </p:sp>
        </p:grpSp>
      </p:grpSp>
      <p:grpSp>
        <p:nvGrpSpPr>
          <p:cNvPr id="38" name="Группа 37"/>
          <p:cNvGrpSpPr/>
          <p:nvPr/>
        </p:nvGrpSpPr>
        <p:grpSpPr>
          <a:xfrm>
            <a:off x="4868180" y="1335303"/>
            <a:ext cx="1664332" cy="4551395"/>
            <a:chOff x="3267708" y="1184531"/>
            <a:chExt cx="1664332" cy="4551395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3275856" y="1184531"/>
              <a:ext cx="1656184" cy="2064449"/>
              <a:chOff x="395536" y="1364551"/>
              <a:chExt cx="1656184" cy="2064449"/>
            </a:xfrm>
          </p:grpSpPr>
          <p:grpSp>
            <p:nvGrpSpPr>
              <p:cNvPr id="23" name="Группа 22"/>
              <p:cNvGrpSpPr/>
              <p:nvPr/>
            </p:nvGrpSpPr>
            <p:grpSpPr>
              <a:xfrm>
                <a:off x="495400" y="2240868"/>
                <a:ext cx="1440160" cy="1008112"/>
                <a:chOff x="467544" y="2744924"/>
                <a:chExt cx="1440160" cy="1008112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467544" y="2744924"/>
                  <a:ext cx="1440160" cy="3600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/>
                    <a:t>Терминал 1</a:t>
                  </a:r>
                  <a:endParaRPr lang="ru-RU" dirty="0"/>
                </a:p>
              </p:txBody>
            </p:sp>
            <p:sp>
              <p:nvSpPr>
                <p:cNvPr id="28" name="Прямоугольник 27"/>
                <p:cNvSpPr/>
                <p:nvPr/>
              </p:nvSpPr>
              <p:spPr>
                <a:xfrm>
                  <a:off x="467544" y="3392996"/>
                  <a:ext cx="1440160" cy="3600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/>
                    <a:t>Терминал 2</a:t>
                  </a:r>
                  <a:endParaRPr lang="ru-RU" dirty="0"/>
                </a:p>
              </p:txBody>
            </p:sp>
          </p:grpSp>
          <p:grpSp>
            <p:nvGrpSpPr>
              <p:cNvPr id="24" name="Группа 23"/>
              <p:cNvGrpSpPr/>
              <p:nvPr/>
            </p:nvGrpSpPr>
            <p:grpSpPr>
              <a:xfrm>
                <a:off x="395536" y="1364551"/>
                <a:ext cx="1656184" cy="2064449"/>
                <a:chOff x="395536" y="1364551"/>
                <a:chExt cx="1656184" cy="2064449"/>
              </a:xfrm>
            </p:grpSpPr>
            <p:sp>
              <p:nvSpPr>
                <p:cNvPr id="25" name="Прямоугольник 24"/>
                <p:cNvSpPr/>
                <p:nvPr/>
              </p:nvSpPr>
              <p:spPr>
                <a:xfrm>
                  <a:off x="395536" y="1988840"/>
                  <a:ext cx="1656184" cy="1440160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16562" y="1364551"/>
                  <a:ext cx="147989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dirty="0" smtClean="0"/>
                    <a:t>Виртуальные</a:t>
                  </a:r>
                  <a:br>
                    <a:rPr lang="ru-RU" dirty="0" smtClean="0"/>
                  </a:br>
                  <a:r>
                    <a:rPr lang="ru-RU" dirty="0" err="1" smtClean="0"/>
                    <a:t>эквайера</a:t>
                  </a:r>
                  <a:r>
                    <a:rPr lang="ru-RU" dirty="0" smtClean="0"/>
                    <a:t> 1</a:t>
                  </a:r>
                  <a:endParaRPr lang="ru-RU" dirty="0"/>
                </a:p>
              </p:txBody>
            </p:sp>
          </p:grpSp>
        </p:grpSp>
        <p:grpSp>
          <p:nvGrpSpPr>
            <p:cNvPr id="31" name="Группа 30"/>
            <p:cNvGrpSpPr/>
            <p:nvPr/>
          </p:nvGrpSpPr>
          <p:grpSpPr>
            <a:xfrm>
              <a:off x="3267708" y="3671477"/>
              <a:ext cx="1656184" cy="2064449"/>
              <a:chOff x="395536" y="1364551"/>
              <a:chExt cx="1656184" cy="2064449"/>
            </a:xfrm>
          </p:grpSpPr>
          <p:grpSp>
            <p:nvGrpSpPr>
              <p:cNvPr id="32" name="Группа 31"/>
              <p:cNvGrpSpPr/>
              <p:nvPr/>
            </p:nvGrpSpPr>
            <p:grpSpPr>
              <a:xfrm>
                <a:off x="495400" y="2240868"/>
                <a:ext cx="1440160" cy="1008112"/>
                <a:chOff x="467544" y="2744924"/>
                <a:chExt cx="1440160" cy="1008112"/>
              </a:xfrm>
            </p:grpSpPr>
            <p:sp>
              <p:nvSpPr>
                <p:cNvPr id="36" name="Прямоугольник 35"/>
                <p:cNvSpPr/>
                <p:nvPr/>
              </p:nvSpPr>
              <p:spPr>
                <a:xfrm>
                  <a:off x="467544" y="2744924"/>
                  <a:ext cx="1440160" cy="3600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/>
                    <a:t>Терминал 1</a:t>
                  </a:r>
                  <a:endParaRPr lang="ru-RU" dirty="0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467544" y="3392996"/>
                  <a:ext cx="1440160" cy="3600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/>
                    <a:t>Терминал 2</a:t>
                  </a:r>
                  <a:endParaRPr lang="ru-RU" dirty="0"/>
                </a:p>
              </p:txBody>
            </p:sp>
          </p:grpSp>
          <p:grpSp>
            <p:nvGrpSpPr>
              <p:cNvPr id="33" name="Группа 32"/>
              <p:cNvGrpSpPr/>
              <p:nvPr/>
            </p:nvGrpSpPr>
            <p:grpSpPr>
              <a:xfrm>
                <a:off x="395536" y="1364551"/>
                <a:ext cx="1656184" cy="2064449"/>
                <a:chOff x="395536" y="1364551"/>
                <a:chExt cx="1656184" cy="2064449"/>
              </a:xfrm>
            </p:grpSpPr>
            <p:sp>
              <p:nvSpPr>
                <p:cNvPr id="34" name="Прямоугольник 33"/>
                <p:cNvSpPr/>
                <p:nvPr/>
              </p:nvSpPr>
              <p:spPr>
                <a:xfrm>
                  <a:off x="395536" y="1988840"/>
                  <a:ext cx="1656184" cy="1440160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6562" y="1364551"/>
                  <a:ext cx="147989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dirty="0" smtClean="0"/>
                    <a:t>Виртуальные</a:t>
                  </a:r>
                  <a:br>
                    <a:rPr lang="ru-RU" dirty="0" smtClean="0"/>
                  </a:br>
                  <a:r>
                    <a:rPr lang="ru-RU" dirty="0" err="1" smtClean="0"/>
                    <a:t>эквайера</a:t>
                  </a:r>
                  <a:r>
                    <a:rPr lang="ru-RU" dirty="0" smtClean="0"/>
                    <a:t> 2</a:t>
                  </a:r>
                  <a:endParaRPr lang="ru-RU" dirty="0"/>
                </a:p>
              </p:txBody>
            </p:sp>
          </p:grpSp>
        </p:grpSp>
      </p:grpSp>
      <p:sp>
        <p:nvSpPr>
          <p:cNvPr id="39" name="Блок-схема: типовой процесс 38"/>
          <p:cNvSpPr/>
          <p:nvPr/>
        </p:nvSpPr>
        <p:spPr>
          <a:xfrm>
            <a:off x="2771800" y="1346403"/>
            <a:ext cx="1512167" cy="4657608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3600" dirty="0" err="1" smtClean="0">
                <a:solidFill>
                  <a:schemeClr val="tx1"/>
                </a:solidFill>
              </a:rPr>
              <a:t>Процессирование</a:t>
            </a:r>
            <a:r>
              <a:rPr lang="ru-RU" sz="3600" dirty="0">
                <a:solidFill>
                  <a:schemeClr val="tx1"/>
                </a:solidFill>
              </a:rPr>
              <a:t/>
            </a:r>
            <a:br>
              <a:rPr lang="ru-RU" sz="3600" dirty="0">
                <a:solidFill>
                  <a:schemeClr val="tx1"/>
                </a:solidFill>
              </a:rPr>
            </a:br>
            <a:r>
              <a:rPr lang="ru-RU" sz="3600" dirty="0" smtClean="0">
                <a:solidFill>
                  <a:schemeClr val="tx1"/>
                </a:solidFill>
              </a:rPr>
              <a:t>запроса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0" name="Блок-схема: типовой процесс 39"/>
          <p:cNvSpPr/>
          <p:nvPr/>
        </p:nvSpPr>
        <p:spPr>
          <a:xfrm>
            <a:off x="7020272" y="1346403"/>
            <a:ext cx="1512167" cy="4657608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Авторизация запроса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1950840" y="3279436"/>
            <a:ext cx="82096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5" idx="1"/>
          </p:cNvCxnSpPr>
          <p:nvPr/>
        </p:nvCxnSpPr>
        <p:spPr>
          <a:xfrm flipH="1">
            <a:off x="4283967" y="2679672"/>
            <a:ext cx="59236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4" idx="1"/>
          </p:cNvCxnSpPr>
          <p:nvPr/>
        </p:nvCxnSpPr>
        <p:spPr>
          <a:xfrm flipH="1">
            <a:off x="4283967" y="5166618"/>
            <a:ext cx="5842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Двойная стрелка влево/вправо 47"/>
          <p:cNvSpPr/>
          <p:nvPr/>
        </p:nvSpPr>
        <p:spPr>
          <a:xfrm>
            <a:off x="4283966" y="3433676"/>
            <a:ext cx="2736305" cy="4937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/>
          <p:nvPr/>
        </p:nvCxnSpPr>
        <p:spPr>
          <a:xfrm flipH="1">
            <a:off x="1950840" y="3446750"/>
            <a:ext cx="82096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543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Принцип «Одно окно» при подключении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92" y="2998694"/>
            <a:ext cx="3021835" cy="20162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29496"/>
            <a:ext cx="2661935" cy="24981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56" y="2550178"/>
            <a:ext cx="1976466" cy="12155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56" y="2550178"/>
            <a:ext cx="1275154" cy="12751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47" y="3428999"/>
            <a:ext cx="2119086" cy="16925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104624"/>
            <a:ext cx="2664295" cy="2033820"/>
          </a:xfrm>
          <a:prstGeom prst="rect">
            <a:avLst/>
          </a:prstGeom>
        </p:spPr>
      </p:pic>
      <p:sp>
        <p:nvSpPr>
          <p:cNvPr id="11" name="Умножение 10"/>
          <p:cNvSpPr/>
          <p:nvPr/>
        </p:nvSpPr>
        <p:spPr>
          <a:xfrm>
            <a:off x="1403648" y="1742103"/>
            <a:ext cx="6264696" cy="2066528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64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Повышение отказоустойчивости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952" y="2908043"/>
            <a:ext cx="1178313" cy="1178313"/>
          </a:xfrm>
          <a:prstGeom prst="rect">
            <a:avLst/>
          </a:prstGeom>
        </p:spPr>
      </p:pic>
      <p:cxnSp>
        <p:nvCxnSpPr>
          <p:cNvPr id="4" name="Соединительная линия уступом 3"/>
          <p:cNvCxnSpPr/>
          <p:nvPr/>
        </p:nvCxnSpPr>
        <p:spPr>
          <a:xfrm flipV="1">
            <a:off x="1467156" y="3466803"/>
            <a:ext cx="809760" cy="22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Группа 4"/>
          <p:cNvGrpSpPr/>
          <p:nvPr/>
        </p:nvGrpSpPr>
        <p:grpSpPr>
          <a:xfrm>
            <a:off x="279805" y="3204942"/>
            <a:ext cx="1592231" cy="1151498"/>
            <a:chOff x="251519" y="3530504"/>
            <a:chExt cx="1592231" cy="1266648"/>
          </a:xfrm>
        </p:grpSpPr>
        <p:pic>
          <p:nvPicPr>
            <p:cNvPr id="6" name="Объект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589" y="3530504"/>
              <a:ext cx="997904" cy="99790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1519" y="4427820"/>
              <a:ext cx="1592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POS-</a:t>
              </a:r>
              <a:r>
                <a:rPr lang="ru-RU" dirty="0" smtClean="0"/>
                <a:t>Терминал</a:t>
              </a:r>
              <a:endParaRPr lang="ru-RU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91220" y="4083683"/>
            <a:ext cx="113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12776"/>
            <a:ext cx="1178313" cy="11783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19" y="4112127"/>
            <a:ext cx="1178313" cy="11783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95250" y="259108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Эквайер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695250" y="535526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Эквайер</a:t>
            </a:r>
            <a:r>
              <a:rPr lang="ru-RU" dirty="0" smtClean="0"/>
              <a:t> 2</a:t>
            </a:r>
            <a:endParaRPr lang="ru-RU" dirty="0"/>
          </a:p>
        </p:txBody>
      </p:sp>
      <p:cxnSp>
        <p:nvCxnSpPr>
          <p:cNvPr id="14" name="Соединительная линия уступом 13"/>
          <p:cNvCxnSpPr>
            <a:stCxn id="3" idx="3"/>
          </p:cNvCxnSpPr>
          <p:nvPr/>
        </p:nvCxnSpPr>
        <p:spPr>
          <a:xfrm flipV="1">
            <a:off x="3290265" y="2001932"/>
            <a:ext cx="2577879" cy="1495268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Умножение 14"/>
          <p:cNvSpPr/>
          <p:nvPr/>
        </p:nvSpPr>
        <p:spPr>
          <a:xfrm>
            <a:off x="4122004" y="2278845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19" name="Соединительная линия уступом 18"/>
          <p:cNvCxnSpPr/>
          <p:nvPr/>
        </p:nvCxnSpPr>
        <p:spPr>
          <a:xfrm>
            <a:off x="3290265" y="3658534"/>
            <a:ext cx="2577879" cy="104275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82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Снижение издержек вхождения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4879" y="2132856"/>
            <a:ext cx="4762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Тиражирование типового решения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72681" y="2996952"/>
            <a:ext cx="6003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Минимизация расходов на лицензирование</a:t>
            </a:r>
          </a:p>
          <a:p>
            <a:r>
              <a:rPr lang="ru-RU" sz="2400" dirty="0" smtClean="0"/>
              <a:t>вспомогательного ПО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24879" y="4149080"/>
            <a:ext cx="7358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Отсутствие лицензионных отчислений на регистрацию</a:t>
            </a:r>
          </a:p>
          <a:p>
            <a:r>
              <a:rPr lang="ru-RU" sz="2400" dirty="0" smtClean="0"/>
              <a:t>точек в ПЦ </a:t>
            </a:r>
            <a:r>
              <a:rPr lang="ru-RU" sz="2400" dirty="0" err="1" smtClean="0"/>
              <a:t>эквайеров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2012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Консолидированная выгода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9" y="2636912"/>
            <a:ext cx="1043339" cy="65208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96752"/>
            <a:ext cx="2229443" cy="20922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2" y="4077072"/>
            <a:ext cx="2400268" cy="1800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29" y="3501008"/>
            <a:ext cx="3384376" cy="25382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077072"/>
            <a:ext cx="1731095" cy="1513275"/>
          </a:xfrm>
          <a:prstGeom prst="rect">
            <a:avLst/>
          </a:prstGeom>
        </p:spPr>
      </p:pic>
      <p:sp>
        <p:nvSpPr>
          <p:cNvPr id="9" name="Умножение 8"/>
          <p:cNvSpPr/>
          <p:nvPr/>
        </p:nvSpPr>
        <p:spPr>
          <a:xfrm>
            <a:off x="1907704" y="1052736"/>
            <a:ext cx="4176464" cy="2448272"/>
          </a:xfrm>
          <a:prstGeom prst="mathMultiply">
            <a:avLst/>
          </a:prstGeom>
          <a:solidFill>
            <a:srgbClr val="C00000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7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Команда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26876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CEO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30425"/>
            <a:ext cx="834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CTO </a:t>
            </a:r>
            <a:r>
              <a:rPr lang="ru-RU" sz="2400" dirty="0" smtClean="0"/>
              <a:t>в области обслуживания банковских карточных продуктов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4662" y="2594521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Бизнес-аналитик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4662" y="2132856"/>
            <a:ext cx="7764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CTO </a:t>
            </a:r>
            <a:r>
              <a:rPr lang="ru-RU" sz="2400" dirty="0" smtClean="0"/>
              <a:t>в области программирования карточных терминалов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4662" y="3056186"/>
            <a:ext cx="6605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Специалисты сопровождения кассовых решений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14662" y="3517851"/>
            <a:ext cx="3686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Программисты (6 человек)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09187" y="4149070"/>
            <a:ext cx="1924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00B050"/>
                </a:solidFill>
              </a:rPr>
              <a:t>Необходимо: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4662" y="4610735"/>
            <a:ext cx="1744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Маркетолог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24853" y="5072400"/>
            <a:ext cx="394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Системные администраторы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4853" y="5534065"/>
            <a:ext cx="407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Административный персонал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8841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379</Words>
  <Application>Microsoft Office PowerPoint</Application>
  <PresentationFormat>Экран (4:3)</PresentationFormat>
  <Paragraphs>91</Paragraphs>
  <Slides>13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Эквайринговый оператор</vt:lpstr>
      <vt:lpstr>Классическая схема эквайринга</vt:lpstr>
      <vt:lpstr>Эквайринг через оператора</vt:lpstr>
      <vt:lpstr>Функционирование оператора</vt:lpstr>
      <vt:lpstr>Принцип «Одно окно» при подключении</vt:lpstr>
      <vt:lpstr>Повышение отказоустойчивости</vt:lpstr>
      <vt:lpstr>Снижение издержек вхождения</vt:lpstr>
      <vt:lpstr>Консолидированная выгода</vt:lpstr>
      <vt:lpstr>Команда</vt:lpstr>
      <vt:lpstr>Конкуренты</vt:lpstr>
      <vt:lpstr>Бизнес</vt:lpstr>
      <vt:lpstr>Что дальше?</vt:lpstr>
      <vt:lpstr>Acquiring Operator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128</cp:revision>
  <dcterms:created xsi:type="dcterms:W3CDTF">2015-09-19T13:12:47Z</dcterms:created>
  <dcterms:modified xsi:type="dcterms:W3CDTF">2015-09-20T15:34:35Z</dcterms:modified>
</cp:coreProperties>
</file>