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9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4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8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8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6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5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1"/>
            </a:gs>
            <a:gs pos="7000">
              <a:srgbClr val="92D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9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</p:spPr>
        <p:txBody>
          <a:bodyPr/>
          <a:lstStyle/>
          <a:p>
            <a:r>
              <a:rPr lang="ru-RU" sz="6000" dirty="0" err="1" smtClean="0">
                <a:solidFill>
                  <a:srgbClr val="00B050"/>
                </a:solidFill>
              </a:rPr>
              <a:t>Эквайровый</a:t>
            </a:r>
            <a:r>
              <a:rPr lang="ru-RU" sz="6000" dirty="0" smtClean="0">
                <a:solidFill>
                  <a:srgbClr val="00B050"/>
                </a:solidFill>
              </a:rPr>
              <a:t> </a:t>
            </a:r>
            <a:r>
              <a:rPr lang="ru-RU" sz="6000" dirty="0" smtClean="0">
                <a:solidFill>
                  <a:srgbClr val="00B050"/>
                </a:solidFill>
              </a:rPr>
              <a:t>оператор</a:t>
            </a:r>
            <a:endParaRPr lang="ru-RU" sz="6000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Команда </a:t>
            </a:r>
            <a:r>
              <a:rPr lang="en-US" dirty="0" smtClean="0">
                <a:solidFill>
                  <a:schemeClr val="tx1"/>
                </a:solidFill>
              </a:rPr>
              <a:t>Consolidation Technologies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2" y="3278571"/>
            <a:ext cx="997903" cy="99790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Классическая схема </a:t>
            </a:r>
            <a:r>
              <a:rPr lang="ru-RU" dirty="0" err="1" smtClean="0">
                <a:solidFill>
                  <a:srgbClr val="00B050"/>
                </a:solidFill>
              </a:rPr>
              <a:t>эквайринга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76938"/>
            <a:ext cx="1197542" cy="1197542"/>
          </a:xfrm>
          <a:prstGeom prst="rect">
            <a:avLst/>
          </a:prstGeom>
        </p:spPr>
      </p:pic>
      <p:cxnSp>
        <p:nvCxnSpPr>
          <p:cNvPr id="11" name="Соединительная линия уступом 10"/>
          <p:cNvCxnSpPr/>
          <p:nvPr/>
        </p:nvCxnSpPr>
        <p:spPr>
          <a:xfrm flipV="1">
            <a:off x="1619672" y="3775709"/>
            <a:ext cx="1769431" cy="1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527634"/>
            <a:ext cx="1475770" cy="1354460"/>
          </a:xfrm>
          <a:prstGeom prst="rect">
            <a:avLst/>
          </a:prstGeom>
        </p:spPr>
      </p:pic>
      <p:cxnSp>
        <p:nvCxnSpPr>
          <p:cNvPr id="23" name="Соединительная линия уступом 22"/>
          <p:cNvCxnSpPr>
            <a:endCxn id="7" idx="0"/>
          </p:cNvCxnSpPr>
          <p:nvPr/>
        </p:nvCxnSpPr>
        <p:spPr>
          <a:xfrm rot="10800000" flipV="1">
            <a:off x="3874628" y="2204864"/>
            <a:ext cx="1489461" cy="9720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59" y="3140968"/>
            <a:ext cx="1197542" cy="1197542"/>
          </a:xfrm>
          <a:prstGeom prst="rect">
            <a:avLst/>
          </a:prstGeom>
        </p:spPr>
      </p:pic>
      <p:cxnSp>
        <p:nvCxnSpPr>
          <p:cNvPr id="33" name="Соединительная линия уступом 32"/>
          <p:cNvCxnSpPr>
            <a:endCxn id="32" idx="0"/>
          </p:cNvCxnSpPr>
          <p:nvPr/>
        </p:nvCxnSpPr>
        <p:spPr>
          <a:xfrm>
            <a:off x="6300192" y="2138455"/>
            <a:ext cx="1555638" cy="10025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2365" y="4322810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POS-</a:t>
            </a:r>
            <a:r>
              <a:rPr lang="ru-RU" dirty="0" smtClean="0"/>
              <a:t>терминал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332854" y="437527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351749" y="4375273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Эмитент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220072" y="2896360"/>
            <a:ext cx="125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Платёжная</a:t>
            </a:r>
            <a:br>
              <a:rPr lang="ru-RU" dirty="0" smtClean="0"/>
            </a:br>
            <a:r>
              <a:rPr lang="ru-RU" dirty="0" smtClean="0"/>
              <a:t>система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59133" y="3031853"/>
            <a:ext cx="1221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Частный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протокол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00B050"/>
                </a:solidFill>
              </a:rPr>
              <a:t>Эквайринг</a:t>
            </a:r>
            <a:r>
              <a:rPr lang="ru-RU" dirty="0" smtClean="0">
                <a:solidFill>
                  <a:srgbClr val="00B050"/>
                </a:solidFill>
              </a:rPr>
              <a:t> через оператора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52" y="2908043"/>
            <a:ext cx="1178313" cy="1178313"/>
          </a:xfrm>
          <a:prstGeom prst="rect">
            <a:avLst/>
          </a:prstGeom>
        </p:spPr>
      </p:pic>
      <p:cxnSp>
        <p:nvCxnSpPr>
          <p:cNvPr id="9" name="Соединительная линия уступом 8"/>
          <p:cNvCxnSpPr/>
          <p:nvPr/>
        </p:nvCxnSpPr>
        <p:spPr>
          <a:xfrm flipV="1">
            <a:off x="1467156" y="3466803"/>
            <a:ext cx="809760" cy="2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5" idx="0"/>
          </p:cNvCxnSpPr>
          <p:nvPr/>
        </p:nvCxnSpPr>
        <p:spPr>
          <a:xfrm rot="5400000" flipH="1" flipV="1">
            <a:off x="3613198" y="1413698"/>
            <a:ext cx="582256" cy="24064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2" idx="0"/>
          </p:cNvCxnSpPr>
          <p:nvPr/>
        </p:nvCxnSpPr>
        <p:spPr>
          <a:xfrm rot="5400000" flipH="1" flipV="1">
            <a:off x="6130218" y="977605"/>
            <a:ext cx="226636" cy="13388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5" idx="3"/>
            <a:endCxn id="20" idx="0"/>
          </p:cNvCxnSpPr>
          <p:nvPr/>
        </p:nvCxnSpPr>
        <p:spPr>
          <a:xfrm>
            <a:off x="3290265" y="3497200"/>
            <a:ext cx="676461" cy="11205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79805" y="3204942"/>
            <a:ext cx="1592231" cy="1151498"/>
            <a:chOff x="251519" y="3530504"/>
            <a:chExt cx="1592231" cy="1266648"/>
          </a:xfrm>
        </p:grpSpPr>
        <p:pic>
          <p:nvPicPr>
            <p:cNvPr id="7" name="Объект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89" y="3530504"/>
              <a:ext cx="997904" cy="99790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251519" y="4427820"/>
              <a:ext cx="159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POS-</a:t>
              </a:r>
              <a:r>
                <a:rPr lang="ru-RU" dirty="0" smtClean="0"/>
                <a:t>Терминал</a:t>
              </a:r>
              <a:endParaRPr lang="ru-RU" dirty="0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3318654" y="4359048"/>
            <a:ext cx="4320480" cy="1940119"/>
            <a:chOff x="4355976" y="4538482"/>
            <a:chExt cx="4320480" cy="1940119"/>
          </a:xfrm>
        </p:grpSpPr>
        <p:cxnSp>
          <p:nvCxnSpPr>
            <p:cNvPr id="39" name="Соединительная линия уступом 38"/>
            <p:cNvCxnSpPr>
              <a:endCxn id="21" idx="0"/>
            </p:cNvCxnSpPr>
            <p:nvPr/>
          </p:nvCxnSpPr>
          <p:spPr>
            <a:xfrm>
              <a:off x="5004049" y="4538482"/>
              <a:ext cx="1512167" cy="2586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Группа 69"/>
            <p:cNvGrpSpPr/>
            <p:nvPr/>
          </p:nvGrpSpPr>
          <p:grpSpPr>
            <a:xfrm>
              <a:off x="4355976" y="4538482"/>
              <a:ext cx="4320480" cy="1940119"/>
              <a:chOff x="4355976" y="4538482"/>
              <a:chExt cx="4320480" cy="1940119"/>
            </a:xfrm>
          </p:grpSpPr>
          <p:cxnSp>
            <p:nvCxnSpPr>
              <p:cNvPr id="41" name="Соединительная линия уступом 40"/>
              <p:cNvCxnSpPr/>
              <p:nvPr/>
            </p:nvCxnSpPr>
            <p:spPr>
              <a:xfrm>
                <a:off x="6516216" y="4538482"/>
                <a:ext cx="1512167" cy="25867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2" name="Группа 61"/>
              <p:cNvGrpSpPr/>
              <p:nvPr/>
            </p:nvGrpSpPr>
            <p:grpSpPr>
              <a:xfrm>
                <a:off x="4355976" y="4797152"/>
                <a:ext cx="4320480" cy="1681449"/>
                <a:chOff x="4355976" y="4797152"/>
                <a:chExt cx="4320480" cy="1681449"/>
              </a:xfrm>
            </p:grpSpPr>
            <p:pic>
              <p:nvPicPr>
                <p:cNvPr id="17" name="Рисунок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0312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0" name="Рисунок 1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76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1" name="Рисунок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8144" y="4797152"/>
                  <a:ext cx="1296144" cy="1296144"/>
                </a:xfrm>
                <a:prstGeom prst="rect">
                  <a:avLst/>
                </a:prstGeom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4355976" y="6093296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1</a:t>
                  </a:r>
                  <a:endParaRPr lang="ru-RU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868143" y="6101087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2</a:t>
                  </a:r>
                  <a:endParaRPr lang="ru-RU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361921" y="6109269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3</a:t>
                  </a:r>
                  <a:endParaRPr lang="ru-RU" dirty="0"/>
                </a:p>
              </p:txBody>
            </p:sp>
          </p:grpSp>
        </p:grpSp>
      </p:grpSp>
      <p:grpSp>
        <p:nvGrpSpPr>
          <p:cNvPr id="61" name="Группа 60"/>
          <p:cNvGrpSpPr/>
          <p:nvPr/>
        </p:nvGrpSpPr>
        <p:grpSpPr>
          <a:xfrm>
            <a:off x="4859109" y="1760336"/>
            <a:ext cx="1296144" cy="1652497"/>
            <a:chOff x="4830823" y="2060848"/>
            <a:chExt cx="1296144" cy="1817747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823" y="2060848"/>
              <a:ext cx="1296144" cy="129614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079257" y="3232264"/>
              <a:ext cx="10392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Premium</a:t>
              </a:r>
              <a:br>
                <a:rPr lang="en-US" dirty="0" smtClean="0"/>
              </a:br>
              <a:r>
                <a:rPr lang="ru-RU" dirty="0" err="1" smtClean="0"/>
                <a:t>эквайер</a:t>
              </a:r>
              <a:endParaRPr lang="ru-RU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32534" y="974973"/>
            <a:ext cx="1296144" cy="1787003"/>
            <a:chOff x="6804248" y="1268760"/>
            <a:chExt cx="1296144" cy="1965703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23654" y="2588132"/>
              <a:ext cx="1257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Платёжная</a:t>
              </a:r>
              <a:br>
                <a:rPr lang="ru-RU" dirty="0" smtClean="0"/>
              </a:br>
              <a:r>
                <a:rPr lang="ru-RU" dirty="0" smtClean="0"/>
                <a:t>система</a:t>
              </a:r>
              <a:endParaRPr lang="ru-RU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091220" y="4083683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cxnSp>
        <p:nvCxnSpPr>
          <p:cNvPr id="65" name="Соединительная линия уступом 64"/>
          <p:cNvCxnSpPr>
            <a:stCxn id="19" idx="3"/>
          </p:cNvCxnSpPr>
          <p:nvPr/>
        </p:nvCxnSpPr>
        <p:spPr>
          <a:xfrm>
            <a:off x="8128678" y="1618588"/>
            <a:ext cx="216024" cy="10891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Группа 73"/>
          <p:cNvGrpSpPr/>
          <p:nvPr/>
        </p:nvGrpSpPr>
        <p:grpSpPr>
          <a:xfrm>
            <a:off x="7696630" y="2782553"/>
            <a:ext cx="1296144" cy="1787003"/>
            <a:chOff x="6804248" y="1268760"/>
            <a:chExt cx="1296144" cy="1965703"/>
          </a:xfrm>
        </p:grpSpPr>
        <p:pic>
          <p:nvPicPr>
            <p:cNvPr id="75" name="Рисунок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960263" y="2588132"/>
              <a:ext cx="984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Прочий</a:t>
              </a:r>
              <a:br>
                <a:rPr lang="ru-RU" dirty="0" smtClean="0"/>
              </a:br>
              <a:r>
                <a:rPr lang="ru-RU" dirty="0" smtClean="0"/>
                <a:t>эмитент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3346941" y="4256717"/>
            <a:ext cx="4184024" cy="202647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72996" y="3872793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Дружественные </a:t>
            </a:r>
            <a:r>
              <a:rPr lang="ru-RU" dirty="0" err="1" smtClean="0">
                <a:solidFill>
                  <a:srgbClr val="0070C0"/>
                </a:solidFill>
              </a:rPr>
              <a:t>эквайеры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0094" y="2888213"/>
            <a:ext cx="124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Универсальный</a:t>
            </a:r>
          </a:p>
          <a:p>
            <a:pPr algn="ctr"/>
            <a:r>
              <a:rPr lang="ru-RU" sz="1200" b="1" dirty="0" smtClean="0">
                <a:solidFill>
                  <a:srgbClr val="FF0000"/>
                </a:solidFill>
              </a:rPr>
              <a:t>протокол</a:t>
            </a:r>
          </a:p>
        </p:txBody>
      </p:sp>
    </p:spTree>
    <p:extLst>
      <p:ext uri="{BB962C8B-B14F-4D97-AF65-F5344CB8AC3E}">
        <p14:creationId xmlns:p14="http://schemas.microsoft.com/office/powerpoint/2010/main" val="939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Функционирование оператора</a:t>
            </a:r>
            <a:endParaRPr lang="ru-RU" dirty="0">
              <a:solidFill>
                <a:srgbClr val="00B050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410816" y="1655253"/>
            <a:ext cx="1656184" cy="3360593"/>
            <a:chOff x="395536" y="1364551"/>
            <a:chExt cx="1656184" cy="3360593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95400" y="2240868"/>
              <a:ext cx="1440160" cy="2304256"/>
              <a:chOff x="467544" y="2744924"/>
              <a:chExt cx="1440160" cy="2304256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67544" y="2744924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1</a:t>
                </a:r>
                <a:endParaRPr lang="ru-RU" dirty="0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67544" y="3392996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2</a:t>
                </a:r>
                <a:endParaRPr lang="ru-RU" dirty="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67544" y="4041068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3</a:t>
                </a:r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467544" y="4689140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4</a:t>
                </a:r>
                <a:endParaRPr lang="ru-RU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395536" y="1364551"/>
              <a:ext cx="1656184" cy="3360593"/>
              <a:chOff x="395536" y="1364551"/>
              <a:chExt cx="1656184" cy="3360593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395536" y="1988840"/>
                <a:ext cx="1656184" cy="273630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6562" y="1364551"/>
                <a:ext cx="14798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 smtClean="0"/>
                  <a:t>Виртуальные</a:t>
                </a:r>
                <a:br>
                  <a:rPr lang="ru-RU" dirty="0" smtClean="0"/>
                </a:br>
                <a:r>
                  <a:rPr lang="ru-RU" dirty="0" smtClean="0"/>
                  <a:t>оператора</a:t>
                </a:r>
                <a:endParaRPr lang="ru-RU" dirty="0"/>
              </a:p>
            </p:txBody>
          </p:sp>
        </p:grpSp>
      </p:grpSp>
      <p:grpSp>
        <p:nvGrpSpPr>
          <p:cNvPr id="38" name="Группа 37"/>
          <p:cNvGrpSpPr/>
          <p:nvPr/>
        </p:nvGrpSpPr>
        <p:grpSpPr>
          <a:xfrm>
            <a:off x="4868180" y="1335303"/>
            <a:ext cx="1664332" cy="4551395"/>
            <a:chOff x="3267708" y="1184531"/>
            <a:chExt cx="1664332" cy="4551395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3275856" y="1184531"/>
              <a:ext cx="1656184" cy="2064449"/>
              <a:chOff x="395536" y="1364551"/>
              <a:chExt cx="1656184" cy="2064449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495400" y="2240868"/>
                <a:ext cx="1440160" cy="1008112"/>
                <a:chOff x="467544" y="2744924"/>
                <a:chExt cx="1440160" cy="1008112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467544" y="2744924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1</a:t>
                  </a:r>
                  <a:endParaRPr lang="ru-RU" dirty="0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467544" y="3392996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2</a:t>
                  </a:r>
                  <a:endParaRPr lang="ru-RU" dirty="0"/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395536" y="1364551"/>
                <a:ext cx="1656184" cy="2064449"/>
                <a:chOff x="395536" y="1364551"/>
                <a:chExt cx="1656184" cy="2064449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395536" y="1988840"/>
                  <a:ext cx="1656184" cy="144016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16562" y="1364551"/>
                  <a:ext cx="14798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dirty="0" smtClean="0"/>
                    <a:t>Виртуальные</a:t>
                  </a:r>
                  <a:br>
                    <a:rPr lang="ru-RU" dirty="0" smtClean="0"/>
                  </a:br>
                  <a:r>
                    <a:rPr lang="ru-RU" dirty="0" err="1" smtClean="0"/>
                    <a:t>эквайера</a:t>
                  </a:r>
                  <a:r>
                    <a:rPr lang="ru-RU" dirty="0" smtClean="0"/>
                    <a:t> 1</a:t>
                  </a:r>
                  <a:endParaRPr lang="ru-RU" dirty="0"/>
                </a:p>
              </p:txBody>
            </p:sp>
          </p:grpSp>
        </p:grpSp>
        <p:grpSp>
          <p:nvGrpSpPr>
            <p:cNvPr id="31" name="Группа 30"/>
            <p:cNvGrpSpPr/>
            <p:nvPr/>
          </p:nvGrpSpPr>
          <p:grpSpPr>
            <a:xfrm>
              <a:off x="3267708" y="3671477"/>
              <a:ext cx="1656184" cy="2064449"/>
              <a:chOff x="395536" y="1364551"/>
              <a:chExt cx="1656184" cy="2064449"/>
            </a:xfrm>
          </p:grpSpPr>
          <p:grpSp>
            <p:nvGrpSpPr>
              <p:cNvPr id="32" name="Группа 31"/>
              <p:cNvGrpSpPr/>
              <p:nvPr/>
            </p:nvGrpSpPr>
            <p:grpSpPr>
              <a:xfrm>
                <a:off x="495400" y="2240868"/>
                <a:ext cx="1440160" cy="1008112"/>
                <a:chOff x="467544" y="2744924"/>
                <a:chExt cx="1440160" cy="1008112"/>
              </a:xfrm>
            </p:grpSpPr>
            <p:sp>
              <p:nvSpPr>
                <p:cNvPr id="36" name="Прямоугольник 35"/>
                <p:cNvSpPr/>
                <p:nvPr/>
              </p:nvSpPr>
              <p:spPr>
                <a:xfrm>
                  <a:off x="467544" y="2744924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1</a:t>
                  </a:r>
                  <a:endParaRPr lang="ru-RU" dirty="0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467544" y="3392996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2</a:t>
                  </a:r>
                  <a:endParaRPr lang="ru-RU" dirty="0"/>
                </a:p>
              </p:txBody>
            </p:sp>
          </p:grpSp>
          <p:grpSp>
            <p:nvGrpSpPr>
              <p:cNvPr id="33" name="Группа 32"/>
              <p:cNvGrpSpPr/>
              <p:nvPr/>
            </p:nvGrpSpPr>
            <p:grpSpPr>
              <a:xfrm>
                <a:off x="395536" y="1364551"/>
                <a:ext cx="1656184" cy="2064449"/>
                <a:chOff x="395536" y="1364551"/>
                <a:chExt cx="1656184" cy="2064449"/>
              </a:xfrm>
            </p:grpSpPr>
            <p:sp>
              <p:nvSpPr>
                <p:cNvPr id="34" name="Прямоугольник 33"/>
                <p:cNvSpPr/>
                <p:nvPr/>
              </p:nvSpPr>
              <p:spPr>
                <a:xfrm>
                  <a:off x="395536" y="1988840"/>
                  <a:ext cx="1656184" cy="144016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6562" y="1364551"/>
                  <a:ext cx="14798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dirty="0" smtClean="0"/>
                    <a:t>Виртуальные</a:t>
                  </a:r>
                  <a:br>
                    <a:rPr lang="ru-RU" dirty="0" smtClean="0"/>
                  </a:br>
                  <a:r>
                    <a:rPr lang="ru-RU" dirty="0" err="1" smtClean="0"/>
                    <a:t>эквайера</a:t>
                  </a:r>
                  <a:r>
                    <a:rPr lang="ru-RU" dirty="0" smtClean="0"/>
                    <a:t> 2</a:t>
                  </a:r>
                  <a:endParaRPr lang="ru-RU" dirty="0"/>
                </a:p>
              </p:txBody>
            </p:sp>
          </p:grpSp>
        </p:grpSp>
      </p:grpSp>
      <p:sp>
        <p:nvSpPr>
          <p:cNvPr id="39" name="Блок-схема: типовой процесс 38"/>
          <p:cNvSpPr/>
          <p:nvPr/>
        </p:nvSpPr>
        <p:spPr>
          <a:xfrm>
            <a:off x="2771800" y="1346403"/>
            <a:ext cx="1512167" cy="465760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3600" dirty="0" err="1" smtClean="0">
                <a:solidFill>
                  <a:schemeClr val="tx1"/>
                </a:solidFill>
              </a:rPr>
              <a:t>Процессирование</a:t>
            </a:r>
            <a:r>
              <a:rPr lang="ru-RU" sz="3600" dirty="0">
                <a:solidFill>
                  <a:schemeClr val="tx1"/>
                </a:solidFill>
              </a:rPr>
              <a:t/>
            </a: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запроса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0" name="Блок-схема: типовой процесс 39"/>
          <p:cNvSpPr/>
          <p:nvPr/>
        </p:nvSpPr>
        <p:spPr>
          <a:xfrm>
            <a:off x="7020272" y="1346403"/>
            <a:ext cx="1512167" cy="465760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Авторизация запроса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1950840" y="3279436"/>
            <a:ext cx="82096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5" idx="1"/>
          </p:cNvCxnSpPr>
          <p:nvPr/>
        </p:nvCxnSpPr>
        <p:spPr>
          <a:xfrm flipH="1">
            <a:off x="4283967" y="2679672"/>
            <a:ext cx="5923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4" idx="1"/>
          </p:cNvCxnSpPr>
          <p:nvPr/>
        </p:nvCxnSpPr>
        <p:spPr>
          <a:xfrm flipH="1">
            <a:off x="4283967" y="5166618"/>
            <a:ext cx="5842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Двойная стрелка влево/вправо 47"/>
          <p:cNvSpPr/>
          <p:nvPr/>
        </p:nvSpPr>
        <p:spPr>
          <a:xfrm>
            <a:off x="4283966" y="3433676"/>
            <a:ext cx="2736305" cy="493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1950840" y="3446750"/>
            <a:ext cx="82096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Примерная процедура подключения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1" y="3972088"/>
            <a:ext cx="1452418" cy="9690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52906"/>
            <a:ext cx="2661935" cy="24981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24" y="3972088"/>
            <a:ext cx="1591776" cy="9789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16" y="3972088"/>
            <a:ext cx="952000" cy="952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972088"/>
            <a:ext cx="1172766" cy="9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Принцип «Одно окно» при </a:t>
            </a:r>
            <a:r>
              <a:rPr lang="ru-RU" b="1" dirty="0" smtClean="0">
                <a:solidFill>
                  <a:srgbClr val="00B050"/>
                </a:solidFill>
              </a:rPr>
              <a:t>подключении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05120"/>
            <a:ext cx="2747490" cy="18331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769901"/>
            <a:ext cx="1866326" cy="16314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2816032"/>
            <a:ext cx="1984902" cy="15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Повышение отказоустойчивости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52" y="2908043"/>
            <a:ext cx="1178313" cy="1178313"/>
          </a:xfrm>
          <a:prstGeom prst="rect">
            <a:avLst/>
          </a:prstGeom>
        </p:spPr>
      </p:pic>
      <p:cxnSp>
        <p:nvCxnSpPr>
          <p:cNvPr id="4" name="Соединительная линия уступом 3"/>
          <p:cNvCxnSpPr/>
          <p:nvPr/>
        </p:nvCxnSpPr>
        <p:spPr>
          <a:xfrm flipV="1">
            <a:off x="1467156" y="3466803"/>
            <a:ext cx="809760" cy="2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279805" y="3204942"/>
            <a:ext cx="1592231" cy="1151498"/>
            <a:chOff x="251519" y="3530504"/>
            <a:chExt cx="1592231" cy="1266648"/>
          </a:xfrm>
        </p:grpSpPr>
        <p:pic>
          <p:nvPicPr>
            <p:cNvPr id="6" name="Объект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89" y="3530504"/>
              <a:ext cx="997904" cy="9979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1519" y="4427820"/>
              <a:ext cx="159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POS-</a:t>
              </a:r>
              <a:r>
                <a:rPr lang="ru-RU" dirty="0" smtClean="0"/>
                <a:t>Терминал</a:t>
              </a:r>
              <a:endParaRPr lang="ru-RU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91220" y="4083683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1178313" cy="11783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4112127"/>
            <a:ext cx="1178313" cy="11783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5250" y="259108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95250" y="535526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r>
              <a:rPr lang="ru-RU" dirty="0" smtClean="0"/>
              <a:t> 2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3" idx="3"/>
          </p:cNvCxnSpPr>
          <p:nvPr/>
        </p:nvCxnSpPr>
        <p:spPr>
          <a:xfrm flipV="1">
            <a:off x="3290265" y="2001932"/>
            <a:ext cx="2577879" cy="1495268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Умножение 14"/>
          <p:cNvSpPr/>
          <p:nvPr/>
        </p:nvSpPr>
        <p:spPr>
          <a:xfrm>
            <a:off x="4122004" y="227884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19" name="Соединительная линия уступом 18"/>
          <p:cNvCxnSpPr/>
          <p:nvPr/>
        </p:nvCxnSpPr>
        <p:spPr>
          <a:xfrm>
            <a:off x="3290265" y="3658534"/>
            <a:ext cx="2577879" cy="104275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Снижение издержек вхождения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879" y="2132856"/>
            <a:ext cx="476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Тиражирование типового решения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4879" y="3140968"/>
            <a:ext cx="7711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Снижение трат на лицензирование вспомогательного ПО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4879" y="4149080"/>
            <a:ext cx="7358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Отсутствие лицензионных отчислений на регистрацию</a:t>
            </a:r>
          </a:p>
          <a:p>
            <a:r>
              <a:rPr lang="ru-RU" sz="2400" dirty="0" smtClean="0"/>
              <a:t>точек в ПЦ </a:t>
            </a:r>
            <a:r>
              <a:rPr lang="ru-RU" sz="2400" dirty="0" err="1" smtClean="0"/>
              <a:t>эквайеров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01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Консолидированная выгода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100</Words>
  <Application>Microsoft Office PowerPoint</Application>
  <PresentationFormat>Экран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Эквайровый оператор</vt:lpstr>
      <vt:lpstr>Классическая схема эквайринга</vt:lpstr>
      <vt:lpstr>Эквайринг через оператора</vt:lpstr>
      <vt:lpstr>Функционирование оператора</vt:lpstr>
      <vt:lpstr>Примерная процедура подключения</vt:lpstr>
      <vt:lpstr>Принцип «Одно окно» при подключении</vt:lpstr>
      <vt:lpstr>Повышение отказоустойчивости</vt:lpstr>
      <vt:lpstr>Снижение издержек вхождения</vt:lpstr>
      <vt:lpstr>Консолидированная выгода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63</cp:revision>
  <dcterms:created xsi:type="dcterms:W3CDTF">2015-09-19T13:12:47Z</dcterms:created>
  <dcterms:modified xsi:type="dcterms:W3CDTF">2015-09-19T22:40:18Z</dcterms:modified>
</cp:coreProperties>
</file>