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1" r:id="rId5"/>
    <p:sldId id="263" r:id="rId6"/>
    <p:sldId id="260" r:id="rId7"/>
    <p:sldId id="259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/>
    <p:restoredTop sz="94876"/>
  </p:normalViewPr>
  <p:slideViewPr>
    <p:cSldViewPr snapToGrid="0" snapToObjects="1">
      <p:cViewPr varScale="1">
        <p:scale>
          <a:sx n="61" d="100"/>
          <a:sy n="61" d="100"/>
        </p:scale>
        <p:origin x="2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80FD-D8E4-234F-A123-C024FF6B0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3531-E26D-DB40-BD55-6471380D6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0B157-2152-7B43-85EE-C721A67E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B1AC-47E7-4444-BBBC-C50E5B8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BA8B-8916-DB42-88C9-1FB181BB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17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EEF8-A48D-5F4D-9329-41A3E7C5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2208C-3078-C74E-896F-670105FFC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B755-8B90-A348-BD02-7DD730F2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9EC0-A8B8-6C4B-9DE5-D0141E7E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D455-E746-F74B-B9C7-32D07C16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83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46399-36A4-8A47-8D62-5411CAEBA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AF16F-E5F9-2042-84BF-23009F2B4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2A34-CD76-A146-8C1E-D945EFD9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9B11-152F-484E-B324-3C701460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D344-A71F-9E42-8E65-D6E40CC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81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D851-8026-B841-8310-935D9A2E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66C5-07B2-3148-8038-F50E1258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A86D-1EFC-DC4B-A16F-929A6BE5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D379-0881-474A-B8D4-4A671914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EE14-67EA-2A40-A03E-4D0D38F3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89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8B11-7027-CC42-B8B7-AD58A4B2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F7A12-53BA-FD4C-961E-60915A75E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FE48-8CA4-1649-AD1E-366B94BA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A88D-0D60-354C-B944-32126631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1FCA3-CFD2-4143-B8BA-4AD11F13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093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9DEB-39B3-B744-8209-F399A5F1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E7B-BBAF-B943-8F6C-D7E528DED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B220D-6052-5C40-A584-5461F130E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4BAB-9AC9-D145-9EA7-5C91B162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F52A3-E9D5-9143-89ED-EB4BAE6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1893C-C24E-B342-933A-53984AE3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91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4704-7C9D-6E40-9378-B62FDA29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D652-F78F-ED42-8D7D-568FCF62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97461-C488-0940-838B-47D26E37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1C641-70A1-DA44-9877-5B3E073FE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2F924-4908-5C49-A2F4-658878F33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2F6FD-1563-F24D-9E2D-80D392CA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4ED8A-BDE6-744F-B4F4-5445F391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B9A43-F181-7A48-8A8D-CC201DD8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41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C37D-D294-5641-BF63-A66F4739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BFD9A-78B6-B54B-83CC-802812E3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B9699-9557-F744-8509-D66E6327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43DA3-F96B-6F4C-9E6B-8AD9E6F3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08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A9E7-BDD3-534B-9D48-0CAD5722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C4F7E-2D6F-3F4D-8489-D0F15F29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E9DF6-613A-384E-A298-6077CDF7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9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23A9-BD86-E749-A217-5668FA4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C6C8-4EBD-674B-9256-43FCB1B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CDD38-5DB8-474E-BB4B-4460AE62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6FD4-0834-214A-BED2-3722BDDE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78227-7B48-B044-A750-5661A13E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BD62D-E428-CA40-AA4C-CD6CE021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2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D070-4BCE-4346-8D8F-03B4759C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C9545-BB33-9141-B8EB-EF291C81A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940E-D9DD-0047-AD82-DC2B451E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2BB3A-9145-F141-B6A7-72872C79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5F28A-C49B-9343-9A8D-C08BF1BD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24D6D-7635-C74E-B4E9-5EC1A2C4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6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A47CD-960B-2B45-8004-E26E1CC8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00D44-95DC-5242-8F8D-F95BB23F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AD07-2CDD-D644-90DD-57FE3F4F7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1770-9DF2-2D43-A49C-448DD891B112}" type="datetimeFigureOut">
              <a:rPr lang="tr-TR" smtClean="0"/>
              <a:t>19.06.2019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237F-EBAB-F344-BD51-997A9E4A1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590A-6620-C549-80A4-765300DC2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3A0C-DF4E-1D43-9CDC-BDF5302ED9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631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papers/w11040.pdf" TargetMode="External"/><Relationship Id="rId2" Type="http://schemas.openxmlformats.org/officeDocument/2006/relationships/hyperlink" Target="http://www.cepii.fr/PDF_PUB/wp/2010/wp2010-2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F09C-6DC6-5249-AADF-D2CE3586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585" y="2552252"/>
            <a:ext cx="5578099" cy="6729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000" b="1" dirty="0"/>
              <a:t>GLOBAL VALUE CHAINS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3B7C6-2C9B-0E48-A1A0-9D7FB85F6FB8}"/>
              </a:ext>
            </a:extLst>
          </p:cNvPr>
          <p:cNvSpPr txBox="1"/>
          <p:nvPr/>
        </p:nvSpPr>
        <p:spPr>
          <a:xfrm>
            <a:off x="3218171" y="3429000"/>
            <a:ext cx="5313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ea typeface="Ayuthaya" pitchFamily="2" charset="-34"/>
                <a:cs typeface="Ayuthaya" pitchFamily="2" charset="-34"/>
              </a:rPr>
              <a:t>Mert Yazal</a:t>
            </a:r>
          </a:p>
          <a:p>
            <a:pPr algn="ctr"/>
            <a:r>
              <a:rPr lang="tr-TR" sz="2500" b="1" dirty="0" err="1">
                <a:ea typeface="Ayuthaya" pitchFamily="2" charset="-34"/>
                <a:cs typeface="Ayuthaya" pitchFamily="2" charset="-34"/>
              </a:rPr>
              <a:t>Cigdem</a:t>
            </a:r>
            <a:r>
              <a:rPr lang="tr-TR" sz="2500" b="1" dirty="0">
                <a:ea typeface="Ayuthaya" pitchFamily="2" charset="-34"/>
                <a:cs typeface="Ayuthaya" pitchFamily="2" charset="-34"/>
              </a:rPr>
              <a:t> Ekiz</a:t>
            </a:r>
          </a:p>
          <a:p>
            <a:pPr algn="ctr"/>
            <a:r>
              <a:rPr lang="tr-TR" sz="2500" b="1" dirty="0" err="1">
                <a:ea typeface="Ayuthaya" pitchFamily="2" charset="-34"/>
                <a:cs typeface="Ayuthaya" pitchFamily="2" charset="-34"/>
              </a:rPr>
              <a:t>Ozgen</a:t>
            </a:r>
            <a:r>
              <a:rPr lang="tr-TR" sz="2500" b="1" dirty="0">
                <a:ea typeface="Ayuthaya" pitchFamily="2" charset="-34"/>
                <a:cs typeface="Ayuthaya" pitchFamily="2" charset="-34"/>
              </a:rPr>
              <a:t> </a:t>
            </a:r>
            <a:r>
              <a:rPr lang="tr-TR" sz="2500" b="1" dirty="0" err="1">
                <a:ea typeface="Ayuthaya" pitchFamily="2" charset="-34"/>
                <a:cs typeface="Ayuthaya" pitchFamily="2" charset="-34"/>
              </a:rPr>
              <a:t>Topcuoglu</a:t>
            </a:r>
            <a:endParaRPr lang="tr-TR" sz="2500" b="1" dirty="0">
              <a:ea typeface="Ayuthaya" pitchFamily="2" charset="-34"/>
              <a:cs typeface="Ayuthaya" pitchFamily="2" charset="-34"/>
            </a:endParaRPr>
          </a:p>
          <a:p>
            <a:pPr algn="ctr"/>
            <a:r>
              <a:rPr lang="tr-TR" sz="2500" b="1" dirty="0" err="1">
                <a:ea typeface="Ayuthaya" pitchFamily="2" charset="-34"/>
                <a:cs typeface="Ayuthaya" pitchFamily="2" charset="-34"/>
              </a:rPr>
              <a:t>Kubra</a:t>
            </a:r>
            <a:r>
              <a:rPr lang="tr-TR" sz="2500" b="1" dirty="0">
                <a:ea typeface="Ayuthaya" pitchFamily="2" charset="-34"/>
                <a:cs typeface="Ayuthaya" pitchFamily="2" charset="-34"/>
              </a:rPr>
              <a:t> </a:t>
            </a:r>
            <a:r>
              <a:rPr lang="tr-TR" sz="2500" b="1" dirty="0" err="1">
                <a:ea typeface="Ayuthaya" pitchFamily="2" charset="-34"/>
                <a:cs typeface="Ayuthaya" pitchFamily="2" charset="-34"/>
              </a:rPr>
              <a:t>Gurallar</a:t>
            </a:r>
            <a:endParaRPr lang="tr-TR" sz="2500" b="1" dirty="0"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3D1B27-C6A3-1845-A3D9-79C883B4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43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0535-D9E7-0B46-AF09-7932ECFB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GLOBAL VALUE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6B81-FF72-D041-BD7F-7D579121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9374"/>
            <a:ext cx="10515600" cy="967845"/>
          </a:xfrm>
        </p:spPr>
        <p:txBody>
          <a:bodyPr>
            <a:normAutofit/>
          </a:bodyPr>
          <a:lstStyle/>
          <a:p>
            <a:r>
              <a:rPr lang="tr-TR" sz="2000" i="1" dirty="0">
                <a:highlight>
                  <a:srgbClr val="FFFF00"/>
                </a:highlight>
              </a:rPr>
              <a:t>‘</a:t>
            </a:r>
            <a:r>
              <a:rPr lang="tr-TR" sz="2000" i="1" dirty="0" err="1">
                <a:highlight>
                  <a:srgbClr val="FFFF00"/>
                </a:highlight>
              </a:rPr>
              <a:t>the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full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range</a:t>
            </a:r>
            <a:r>
              <a:rPr lang="tr-TR" sz="2000" i="1" dirty="0">
                <a:highlight>
                  <a:srgbClr val="FFFF00"/>
                </a:highlight>
              </a:rPr>
              <a:t> of </a:t>
            </a:r>
            <a:r>
              <a:rPr lang="tr-TR" sz="2000" i="1" dirty="0" err="1">
                <a:highlight>
                  <a:srgbClr val="FFFF00"/>
                </a:highlight>
              </a:rPr>
              <a:t>activities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that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are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required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to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bring</a:t>
            </a:r>
            <a:r>
              <a:rPr lang="tr-TR" sz="2000" i="1" dirty="0">
                <a:highlight>
                  <a:srgbClr val="FFFF00"/>
                </a:highlight>
              </a:rPr>
              <a:t> a </a:t>
            </a:r>
            <a:r>
              <a:rPr lang="tr-TR" sz="2000" i="1" dirty="0" err="1">
                <a:highlight>
                  <a:srgbClr val="FFFF00"/>
                </a:highlight>
              </a:rPr>
              <a:t>product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from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its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conception</a:t>
            </a:r>
            <a:r>
              <a:rPr lang="tr-TR" sz="2000" i="1" dirty="0">
                <a:highlight>
                  <a:srgbClr val="FFFF00"/>
                </a:highlight>
              </a:rPr>
              <a:t>, </a:t>
            </a:r>
            <a:r>
              <a:rPr lang="tr-TR" sz="2000" i="1" dirty="0" err="1">
                <a:highlight>
                  <a:srgbClr val="FFFF00"/>
                </a:highlight>
              </a:rPr>
              <a:t>through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its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design</a:t>
            </a:r>
            <a:r>
              <a:rPr lang="tr-TR" sz="2000" i="1" dirty="0">
                <a:highlight>
                  <a:srgbClr val="FFFF00"/>
                </a:highlight>
              </a:rPr>
              <a:t>, </a:t>
            </a:r>
            <a:r>
              <a:rPr lang="tr-TR" sz="2000" i="1" dirty="0" err="1">
                <a:highlight>
                  <a:srgbClr val="FFFF00"/>
                </a:highlight>
              </a:rPr>
              <a:t>its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sourced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raw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materials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and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intermediate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inputs</a:t>
            </a:r>
            <a:r>
              <a:rPr lang="tr-TR" sz="2000" i="1" dirty="0">
                <a:highlight>
                  <a:srgbClr val="FFFF00"/>
                </a:highlight>
              </a:rPr>
              <a:t>, </a:t>
            </a:r>
            <a:r>
              <a:rPr lang="tr-TR" sz="2000" i="1" dirty="0" err="1">
                <a:highlight>
                  <a:srgbClr val="FFFF00"/>
                </a:highlight>
              </a:rPr>
              <a:t>its</a:t>
            </a:r>
            <a:r>
              <a:rPr lang="tr-TR" sz="2000" i="1" dirty="0">
                <a:highlight>
                  <a:srgbClr val="FFFF00"/>
                </a:highlight>
              </a:rPr>
              <a:t> marketing, </a:t>
            </a:r>
            <a:r>
              <a:rPr lang="tr-TR" sz="2000" i="1" dirty="0" err="1">
                <a:highlight>
                  <a:srgbClr val="FFFF00"/>
                </a:highlight>
              </a:rPr>
              <a:t>its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distribution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and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its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support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to</a:t>
            </a:r>
            <a:r>
              <a:rPr lang="tr-TR" sz="2000" i="1" dirty="0">
                <a:highlight>
                  <a:srgbClr val="FFFF00"/>
                </a:highlight>
              </a:rPr>
              <a:t> </a:t>
            </a:r>
            <a:r>
              <a:rPr lang="tr-TR" sz="2000" i="1" dirty="0" err="1">
                <a:highlight>
                  <a:srgbClr val="FFFF00"/>
                </a:highlight>
              </a:rPr>
              <a:t>the</a:t>
            </a:r>
            <a:r>
              <a:rPr lang="tr-TR" sz="2000" i="1" dirty="0">
                <a:highlight>
                  <a:srgbClr val="FFFF00"/>
                </a:highlight>
              </a:rPr>
              <a:t> final </a:t>
            </a:r>
            <a:r>
              <a:rPr lang="tr-TR" sz="2000" i="1" dirty="0" err="1">
                <a:highlight>
                  <a:srgbClr val="FFFF00"/>
                </a:highlight>
              </a:rPr>
              <a:t>consumer</a:t>
            </a:r>
            <a:r>
              <a:rPr lang="tr-TR" sz="2000" i="1" dirty="0">
                <a:highlight>
                  <a:srgbClr val="FFFF00"/>
                </a:highlight>
              </a:rPr>
              <a:t>.’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5EBF7-390B-C647-9963-1A1979101004}"/>
              </a:ext>
            </a:extLst>
          </p:cNvPr>
          <p:cNvSpPr/>
          <p:nvPr/>
        </p:nvSpPr>
        <p:spPr>
          <a:xfrm>
            <a:off x="838200" y="6440370"/>
            <a:ext cx="10972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500" b="1" i="1" dirty="0" err="1">
                <a:solidFill>
                  <a:srgbClr val="222222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Harmonized</a:t>
            </a:r>
            <a:r>
              <a:rPr lang="tr-TR" sz="1500" b="1" i="1" dirty="0">
                <a:solidFill>
                  <a:srgbClr val="222222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b="1" i="1" dirty="0" err="1">
                <a:solidFill>
                  <a:srgbClr val="222222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tr-TR" sz="1500" b="1" i="1" dirty="0">
                <a:solidFill>
                  <a:srgbClr val="222222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(HS): ‘’…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internationally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traded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b="0" i="1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tr-TR" sz="1500" b="0" i="1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.’’</a:t>
            </a:r>
            <a:endParaRPr lang="tr-TR" sz="1500" i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D08205-10BA-D24A-A263-D2BBA4BE5C31}"/>
              </a:ext>
            </a:extLst>
          </p:cNvPr>
          <p:cNvSpPr/>
          <p:nvPr/>
        </p:nvSpPr>
        <p:spPr>
          <a:xfrm>
            <a:off x="838200" y="2696122"/>
            <a:ext cx="3153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 – 8703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CED0E-DEC2-384A-9863-C80E30FB3F30}"/>
              </a:ext>
            </a:extLst>
          </p:cNvPr>
          <p:cNvSpPr/>
          <p:nvPr/>
        </p:nvSpPr>
        <p:spPr>
          <a:xfrm>
            <a:off x="4519286" y="2679703"/>
            <a:ext cx="2999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 – 8409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DDDA2-EA51-974F-9AC6-67FD0F6EF382}"/>
              </a:ext>
            </a:extLst>
          </p:cNvPr>
          <p:cNvSpPr txBox="1"/>
          <p:nvPr/>
        </p:nvSpPr>
        <p:spPr>
          <a:xfrm>
            <a:off x="907846" y="3561468"/>
            <a:ext cx="3061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highlight>
                  <a:srgbClr val="FFFF00"/>
                </a:highlight>
              </a:rPr>
              <a:t>HS 8703xx </a:t>
            </a:r>
            <a:r>
              <a:rPr lang="tr-TR" b="1" dirty="0" err="1">
                <a:highlight>
                  <a:srgbClr val="FFFF00"/>
                </a:highlight>
              </a:rPr>
              <a:t>group</a:t>
            </a:r>
            <a:r>
              <a:rPr lang="tr-TR" dirty="0">
                <a:highlight>
                  <a:srgbClr val="FFFF00"/>
                </a:highlight>
              </a:rPr>
              <a:t>: </a:t>
            </a:r>
            <a:r>
              <a:rPr lang="tr-TR" dirty="0" err="1">
                <a:highlight>
                  <a:srgbClr val="FFFF00"/>
                </a:highlight>
              </a:rPr>
              <a:t>Vehicles</a:t>
            </a:r>
            <a:r>
              <a:rPr lang="tr-TR" dirty="0">
                <a:highlight>
                  <a:srgbClr val="FFFF00"/>
                </a:highlight>
              </a:rPr>
              <a:t>; </a:t>
            </a:r>
            <a:r>
              <a:rPr lang="tr-TR" dirty="0" err="1">
                <a:highlight>
                  <a:srgbClr val="FFFF00"/>
                </a:highlight>
              </a:rPr>
              <a:t>with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both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spark-ignition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internal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combustion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reciprocating</a:t>
            </a:r>
            <a:r>
              <a:rPr lang="tr-TR" dirty="0">
                <a:highlight>
                  <a:srgbClr val="FFFF00"/>
                </a:highlight>
              </a:rPr>
              <a:t> …</a:t>
            </a:r>
          </a:p>
          <a:p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91C65-FA1F-6145-993E-DC5534B75052}"/>
              </a:ext>
            </a:extLst>
          </p:cNvPr>
          <p:cNvSpPr txBox="1"/>
          <p:nvPr/>
        </p:nvSpPr>
        <p:spPr>
          <a:xfrm>
            <a:off x="4472719" y="3619452"/>
            <a:ext cx="3947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tr-TR" b="1" dirty="0">
                <a:highlight>
                  <a:srgbClr val="FFFF00"/>
                </a:highlight>
              </a:rPr>
              <a:t>HS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b="1" dirty="0">
                <a:highlight>
                  <a:srgbClr val="FFFF00"/>
                </a:highlight>
              </a:rPr>
              <a:t>840991: </a:t>
            </a:r>
            <a:r>
              <a:rPr lang="tr-TR" dirty="0" err="1">
                <a:highlight>
                  <a:srgbClr val="FFFF00"/>
                </a:highlight>
              </a:rPr>
              <a:t>Engines</a:t>
            </a:r>
            <a:r>
              <a:rPr lang="tr-TR" dirty="0">
                <a:highlight>
                  <a:srgbClr val="FFFF00"/>
                </a:highlight>
              </a:rPr>
              <a:t>; </a:t>
            </a:r>
            <a:r>
              <a:rPr lang="tr-TR" dirty="0" err="1">
                <a:highlight>
                  <a:srgbClr val="FFFF00"/>
                </a:highlight>
              </a:rPr>
              <a:t>parts</a:t>
            </a:r>
            <a:r>
              <a:rPr lang="tr-TR" dirty="0">
                <a:highlight>
                  <a:srgbClr val="FFFF00"/>
                </a:highlight>
              </a:rPr>
              <a:t>, </a:t>
            </a:r>
            <a:r>
              <a:rPr lang="tr-TR" dirty="0" err="1">
                <a:highlight>
                  <a:srgbClr val="FFFF00"/>
                </a:highlight>
              </a:rPr>
              <a:t>suitable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for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use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solely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or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principally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with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spark-ignition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internal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combustion</a:t>
            </a:r>
            <a:r>
              <a:rPr lang="tr-TR" dirty="0">
                <a:highlight>
                  <a:srgbClr val="FFFF00"/>
                </a:highlight>
              </a:rPr>
              <a:t> piston </a:t>
            </a:r>
            <a:r>
              <a:rPr lang="tr-TR" dirty="0" err="1">
                <a:highlight>
                  <a:srgbClr val="FFFF00"/>
                </a:highlight>
              </a:rPr>
              <a:t>engines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for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other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than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aircraft</a:t>
            </a:r>
            <a:r>
              <a:rPr lang="tr-TR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93E54-F3F1-C944-87DD-A2D633EF2836}"/>
              </a:ext>
            </a:extLst>
          </p:cNvPr>
          <p:cNvSpPr/>
          <p:nvPr/>
        </p:nvSpPr>
        <p:spPr>
          <a:xfrm>
            <a:off x="8718752" y="2628727"/>
            <a:ext cx="3153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 – 8708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F1533-2BE7-2343-8A0F-0BCB36165295}"/>
              </a:ext>
            </a:extLst>
          </p:cNvPr>
          <p:cNvSpPr txBox="1"/>
          <p:nvPr/>
        </p:nvSpPr>
        <p:spPr>
          <a:xfrm>
            <a:off x="8923867" y="3603033"/>
            <a:ext cx="2887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highlight>
                  <a:srgbClr val="FFFF00"/>
                </a:highlight>
              </a:rPr>
              <a:t>HS 8708880: </a:t>
            </a:r>
            <a:r>
              <a:rPr lang="tr-TR" dirty="0" err="1">
                <a:highlight>
                  <a:srgbClr val="FFFF00"/>
                </a:highlight>
              </a:rPr>
              <a:t>Suspension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systems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and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parts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for</a:t>
            </a:r>
            <a:r>
              <a:rPr lang="tr-TR" dirty="0">
                <a:highlight>
                  <a:srgbClr val="FFFF00"/>
                </a:highlight>
              </a:rPr>
              <a:t> motor </a:t>
            </a:r>
            <a:r>
              <a:rPr lang="tr-TR" dirty="0" err="1">
                <a:highlight>
                  <a:srgbClr val="FFFF00"/>
                </a:highlight>
              </a:rPr>
              <a:t>vehicles</a:t>
            </a:r>
            <a:r>
              <a:rPr lang="tr-TR" dirty="0">
                <a:highlight>
                  <a:srgbClr val="FFFF00"/>
                </a:highlight>
              </a:rPr>
              <a:t>.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highlight>
                  <a:srgbClr val="FFFF00"/>
                </a:highlight>
              </a:rPr>
              <a:t>HS 870840: </a:t>
            </a:r>
            <a:r>
              <a:rPr lang="tr-TR" dirty="0" err="1">
                <a:highlight>
                  <a:srgbClr val="FFFF00"/>
                </a:highlight>
              </a:rPr>
              <a:t>Transmission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for</a:t>
            </a:r>
            <a:r>
              <a:rPr lang="tr-TR" dirty="0">
                <a:highlight>
                  <a:srgbClr val="FFFF00"/>
                </a:highlight>
              </a:rPr>
              <a:t> motor </a:t>
            </a:r>
            <a:r>
              <a:rPr lang="tr-TR" dirty="0" err="1">
                <a:highlight>
                  <a:srgbClr val="FFFF00"/>
                </a:highlight>
              </a:rPr>
              <a:t>vehicles</a:t>
            </a:r>
            <a:endParaRPr lang="tr-T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874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58CE-E14B-4149-898F-AF5ED321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249"/>
            <a:ext cx="10515600" cy="1325563"/>
          </a:xfrm>
        </p:spPr>
        <p:txBody>
          <a:bodyPr/>
          <a:lstStyle/>
          <a:p>
            <a:r>
              <a:rPr lang="tr-TR" b="1" dirty="0" err="1"/>
              <a:t>Classification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07B6-D0E2-C14F-A645-930686AB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5"/>
            <a:ext cx="10515600" cy="4351338"/>
          </a:xfrm>
        </p:spPr>
        <p:txBody>
          <a:bodyPr/>
          <a:lstStyle/>
          <a:p>
            <a:r>
              <a:rPr lang="tr-TR" dirty="0"/>
              <a:t>SITC (</a:t>
            </a:r>
            <a:r>
              <a:rPr lang="tr-TR" dirty="0" err="1"/>
              <a:t>Standard</a:t>
            </a:r>
            <a:r>
              <a:rPr lang="tr-TR" dirty="0"/>
              <a:t> International </a:t>
            </a:r>
            <a:r>
              <a:rPr lang="tr-TR" dirty="0" err="1"/>
              <a:t>Trade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) </a:t>
            </a:r>
          </a:p>
          <a:p>
            <a:r>
              <a:rPr lang="tr-TR" dirty="0"/>
              <a:t>HS (</a:t>
            </a:r>
            <a:r>
              <a:rPr lang="tr-TR" dirty="0" err="1"/>
              <a:t>Harmonized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 – HS96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BACII data - Data </a:t>
            </a:r>
            <a:r>
              <a:rPr lang="tr-TR" dirty="0" err="1"/>
              <a:t>cleansing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methodology of harmonization</a:t>
            </a:r>
            <a:endParaRPr lang="tr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82E9CC-B70F-6847-8D8B-BB1E9C983394}"/>
              </a:ext>
            </a:extLst>
          </p:cNvPr>
          <p:cNvSpPr txBox="1">
            <a:spLocks/>
          </p:cNvSpPr>
          <p:nvPr/>
        </p:nvSpPr>
        <p:spPr>
          <a:xfrm>
            <a:off x="838200" y="2417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/>
              <a:t>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68A885-D3B7-C245-A671-259D156BC961}"/>
              </a:ext>
            </a:extLst>
          </p:cNvPr>
          <p:cNvSpPr txBox="1">
            <a:spLocks/>
          </p:cNvSpPr>
          <p:nvPr/>
        </p:nvSpPr>
        <p:spPr>
          <a:xfrm>
            <a:off x="838200" y="474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9300" b="1" dirty="0" err="1"/>
              <a:t>References</a:t>
            </a:r>
            <a:endParaRPr lang="tr-TR" sz="9300" b="1" dirty="0"/>
          </a:p>
          <a:p>
            <a:pPr marL="571500" indent="-571500" fontAlgn="t">
              <a:buFont typeface="Arial" panose="020B0604020202020204" pitchFamily="34" charset="0"/>
              <a:buChar char="•"/>
            </a:pPr>
            <a:r>
              <a:rPr lang="tr-TR" dirty="0" err="1">
                <a:latin typeface="+mn-lt"/>
                <a:hlinkClick r:id="rId3"/>
              </a:rPr>
              <a:t>Feenstra</a:t>
            </a:r>
            <a:r>
              <a:rPr lang="tr-TR" dirty="0">
                <a:latin typeface="+mn-lt"/>
                <a:hlinkClick r:id="rId3"/>
              </a:rPr>
              <a:t>, R. C., et al. (2005). World </a:t>
            </a:r>
            <a:r>
              <a:rPr lang="tr-TR" dirty="0" err="1">
                <a:latin typeface="+mn-lt"/>
                <a:hlinkClick r:id="rId3"/>
              </a:rPr>
              <a:t>Trade</a:t>
            </a:r>
            <a:r>
              <a:rPr lang="tr-TR" dirty="0">
                <a:latin typeface="+mn-lt"/>
                <a:hlinkClick r:id="rId3"/>
              </a:rPr>
              <a:t> </a:t>
            </a:r>
            <a:r>
              <a:rPr lang="tr-TR" dirty="0" err="1">
                <a:latin typeface="+mn-lt"/>
                <a:hlinkClick r:id="rId3"/>
              </a:rPr>
              <a:t>Flows</a:t>
            </a:r>
            <a:r>
              <a:rPr lang="tr-TR" dirty="0">
                <a:latin typeface="+mn-lt"/>
                <a:hlinkClick r:id="rId3"/>
              </a:rPr>
              <a:t>, 1962–2000. NBER </a:t>
            </a:r>
            <a:r>
              <a:rPr lang="tr-TR" dirty="0" err="1">
                <a:latin typeface="+mn-lt"/>
                <a:hlinkClick r:id="rId3"/>
              </a:rPr>
              <a:t>working</a:t>
            </a:r>
            <a:r>
              <a:rPr lang="tr-TR" dirty="0">
                <a:latin typeface="+mn-lt"/>
                <a:hlinkClick r:id="rId3"/>
              </a:rPr>
              <a:t> </a:t>
            </a:r>
            <a:r>
              <a:rPr lang="tr-TR" dirty="0" err="1">
                <a:latin typeface="+mn-lt"/>
                <a:hlinkClick r:id="rId3"/>
              </a:rPr>
              <a:t>paper</a:t>
            </a:r>
            <a:r>
              <a:rPr lang="tr-TR" dirty="0">
                <a:latin typeface="+mn-lt"/>
                <a:hlinkClick r:id="rId3"/>
              </a:rPr>
              <a:t> 11040</a:t>
            </a:r>
            <a:endParaRPr lang="tr-TR" dirty="0">
              <a:latin typeface="+mn-lt"/>
            </a:endParaRPr>
          </a:p>
          <a:p>
            <a:br>
              <a:rPr lang="tr-TR" dirty="0"/>
            </a:b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2053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8365-0C15-864D-955C-D4BCB1B7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Cars</a:t>
            </a:r>
            <a:r>
              <a:rPr lang="tr-TR" b="1" dirty="0"/>
              <a:t>, </a:t>
            </a:r>
            <a:r>
              <a:rPr lang="tr-TR" b="1" dirty="0" err="1"/>
              <a:t>or</a:t>
            </a:r>
            <a:r>
              <a:rPr lang="tr-TR" b="1" dirty="0"/>
              <a:t> HS8703!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55F53-4AD7-4443-B39B-5B88F6B6A7A1}"/>
              </a:ext>
            </a:extLst>
          </p:cNvPr>
          <p:cNvSpPr txBox="1"/>
          <p:nvPr/>
        </p:nvSpPr>
        <p:spPr>
          <a:xfrm>
            <a:off x="1180407" y="1865075"/>
            <a:ext cx="46218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/>
              <a:t>Top </a:t>
            </a:r>
            <a:r>
              <a:rPr lang="tr-TR" sz="2500" b="1" dirty="0" err="1"/>
              <a:t>exporter</a:t>
            </a:r>
            <a:r>
              <a:rPr lang="tr-TR" sz="2500" b="1" dirty="0"/>
              <a:t> - DEU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D8143-8D60-5943-90DD-41B8D734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23" y="1865075"/>
            <a:ext cx="787400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70D951-8B16-4D45-BEC2-B1A6C128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83" y="2516516"/>
            <a:ext cx="9338402" cy="3860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D79478-BCE9-CD48-BACD-C36355398E8E}"/>
              </a:ext>
            </a:extLst>
          </p:cNvPr>
          <p:cNvSpPr txBox="1"/>
          <p:nvPr/>
        </p:nvSpPr>
        <p:spPr>
          <a:xfrm>
            <a:off x="648393" y="1377702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/>
              <a:t>Example</a:t>
            </a:r>
            <a:r>
              <a:rPr lang="tr-TR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3812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6BE6-DB15-3C4F-B384-297C4591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Process</a:t>
            </a:r>
            <a:endParaRPr lang="tr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BD4C8-9B44-1A48-B397-C654FD96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447"/>
            <a:ext cx="10063942" cy="31790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CCA21-F7E2-B14A-9A0C-CB1A45A078B4}"/>
              </a:ext>
            </a:extLst>
          </p:cNvPr>
          <p:cNvCxnSpPr>
            <a:cxnSpLocks/>
          </p:cNvCxnSpPr>
          <p:nvPr/>
        </p:nvCxnSpPr>
        <p:spPr>
          <a:xfrm flipV="1">
            <a:off x="3674225" y="3645985"/>
            <a:ext cx="0" cy="542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3E7D17-FB7C-D149-A7F8-29C391DC6F9A}"/>
              </a:ext>
            </a:extLst>
          </p:cNvPr>
          <p:cNvSpPr txBox="1"/>
          <p:nvPr/>
        </p:nvSpPr>
        <p:spPr>
          <a:xfrm>
            <a:off x="2576946" y="3865203"/>
            <a:ext cx="1512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 err="1">
                <a:solidFill>
                  <a:srgbClr val="FF0000"/>
                </a:solidFill>
              </a:rPr>
              <a:t>we</a:t>
            </a:r>
            <a:r>
              <a:rPr lang="tr-TR" sz="1500" dirty="0">
                <a:solidFill>
                  <a:srgbClr val="FF0000"/>
                </a:solidFill>
              </a:rPr>
              <a:t> </a:t>
            </a:r>
            <a:r>
              <a:rPr lang="tr-TR" sz="1500" dirty="0" err="1">
                <a:solidFill>
                  <a:srgbClr val="FF0000"/>
                </a:solidFill>
              </a:rPr>
              <a:t>are</a:t>
            </a:r>
            <a:r>
              <a:rPr lang="tr-TR" sz="1500" dirty="0">
                <a:solidFill>
                  <a:srgbClr val="FF0000"/>
                </a:solidFill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2735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0FCCAB-23A9-974D-B2B3-540F5C9EA0EA}"/>
              </a:ext>
            </a:extLst>
          </p:cNvPr>
          <p:cNvSpPr/>
          <p:nvPr/>
        </p:nvSpPr>
        <p:spPr>
          <a:xfrm>
            <a:off x="1005023" y="372979"/>
            <a:ext cx="2494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 8703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5C827-446A-9E4D-9189-BF4D68D8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64" y="3195177"/>
            <a:ext cx="6157735" cy="1210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19C127-9321-B849-8E9D-216A39D6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55" y="1653946"/>
            <a:ext cx="4122680" cy="47731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A3665D-5686-3040-A759-4A9DA2D943B0}"/>
              </a:ext>
            </a:extLst>
          </p:cNvPr>
          <p:cNvSpPr txBox="1"/>
          <p:nvPr/>
        </p:nvSpPr>
        <p:spPr>
          <a:xfrm>
            <a:off x="5897360" y="2110263"/>
            <a:ext cx="59295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500" dirty="0" err="1"/>
              <a:t>Raw</a:t>
            </a:r>
            <a:r>
              <a:rPr lang="tr-TR" sz="2500" dirty="0"/>
              <a:t> data </a:t>
            </a:r>
            <a:r>
              <a:rPr lang="tr-TR" sz="2500" dirty="0" err="1"/>
              <a:t>might</a:t>
            </a:r>
            <a:r>
              <a:rPr lang="tr-TR" sz="2500" dirty="0"/>
              <a:t> be </a:t>
            </a:r>
            <a:r>
              <a:rPr lang="tr-TR" sz="2500" dirty="0" err="1"/>
              <a:t>misleading</a:t>
            </a:r>
            <a:endParaRPr lang="tr-T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500" dirty="0" err="1"/>
              <a:t>Check</a:t>
            </a:r>
            <a:r>
              <a:rPr lang="tr-TR" sz="2500" dirty="0"/>
              <a:t> </a:t>
            </a:r>
            <a:r>
              <a:rPr lang="tr-TR" sz="2500" dirty="0" err="1"/>
              <a:t>validity</a:t>
            </a:r>
            <a:r>
              <a:rPr lang="tr-TR" sz="2500" dirty="0"/>
              <a:t> </a:t>
            </a:r>
            <a:r>
              <a:rPr lang="tr-TR" sz="2500" dirty="0" err="1"/>
              <a:t>and</a:t>
            </a:r>
            <a:r>
              <a:rPr lang="tr-TR" sz="2500" dirty="0"/>
              <a:t> </a:t>
            </a:r>
            <a:r>
              <a:rPr lang="tr-TR" sz="2500" dirty="0" err="1"/>
              <a:t>integrity</a:t>
            </a:r>
            <a:endParaRPr lang="tr-TR" sz="2500" dirty="0"/>
          </a:p>
          <a:p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19194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8065-B110-7F44-AC2D-54E97D0F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Methods</a:t>
            </a:r>
            <a:r>
              <a:rPr lang="tr-TR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EF60-796F-E04E-A3C0-3B2AE0F3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chart</a:t>
            </a:r>
            <a:endParaRPr lang="tr-TR" dirty="0"/>
          </a:p>
          <a:p>
            <a:r>
              <a:rPr lang="tr-TR" dirty="0"/>
              <a:t>Bar </a:t>
            </a:r>
            <a:r>
              <a:rPr lang="tr-TR" dirty="0" err="1"/>
              <a:t>chart</a:t>
            </a:r>
            <a:endParaRPr lang="tr-TR" dirty="0"/>
          </a:p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chart</a:t>
            </a:r>
            <a:r>
              <a:rPr lang="tr-TR" dirty="0"/>
              <a:t> </a:t>
            </a:r>
          </a:p>
          <a:p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map</a:t>
            </a:r>
            <a:endParaRPr lang="tr-TR" dirty="0"/>
          </a:p>
          <a:p>
            <a:r>
              <a:rPr lang="tr-TR" dirty="0" err="1"/>
              <a:t>Scatter</a:t>
            </a:r>
            <a:r>
              <a:rPr lang="tr-TR" dirty="0"/>
              <a:t> </a:t>
            </a:r>
            <a:r>
              <a:rPr lang="tr-TR" dirty="0" err="1"/>
              <a:t>plots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CACF89-E9D5-044C-99B6-D81C055B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43" y="2141813"/>
            <a:ext cx="6439867" cy="31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6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209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GLOBAL VALUE CHAIN</vt:lpstr>
      <vt:lpstr>Classification</vt:lpstr>
      <vt:lpstr>Cars, or HS8703!</vt:lpstr>
      <vt:lpstr>Process</vt:lpstr>
      <vt:lpstr>PowerPoint Presentation</vt:lpstr>
      <vt:lpstr>Methods: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413 – GROUP 5</dc:title>
  <dc:creator>Mert Yazal</dc:creator>
  <cp:lastModifiedBy>Mert Yazal</cp:lastModifiedBy>
  <cp:revision>16</cp:revision>
  <dcterms:created xsi:type="dcterms:W3CDTF">2019-04-18T09:33:22Z</dcterms:created>
  <dcterms:modified xsi:type="dcterms:W3CDTF">2019-06-19T10:56:27Z</dcterms:modified>
</cp:coreProperties>
</file>