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1e3706ee4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1e3706ee4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1e3706ee4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1e3706ee4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1e3706ee4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1e3706ee4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1e3706ee4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1e3706ee4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1e3706ee4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a1e3706ee4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a1e3706ee4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a1e3706ee4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1e3706ee4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1e3706ee4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a1e3706ee4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a1e3706ee4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1e3706ee4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1e3706ee4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1e3706ee4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a1e3706ee4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1e3706ee4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1e3706ee4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1e3706ee4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1e3706ee4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1e3706ee4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1e3706ee4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1e3706ee4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1e3706ee4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55"/>
              <a:t>The Ethics of Data Visualization</a:t>
            </a:r>
            <a:endParaRPr sz="43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453" y="468072"/>
            <a:ext cx="5855100" cy="32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 of truncated axis deception. Replica of graph shown on major news network.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3"/>
          <p:cNvPicPr preferRelativeResize="0"/>
          <p:nvPr/>
        </p:nvPicPr>
        <p:blipFill rotWithShape="1">
          <a:blip r:embed="rId3">
            <a:alphaModFix/>
          </a:blip>
          <a:srcRect b="0" l="0" r="49423" t="0"/>
          <a:stretch/>
        </p:blipFill>
        <p:spPr>
          <a:xfrm>
            <a:off x="2787125" y="690563"/>
            <a:ext cx="3569751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28025" y="4163500"/>
            <a:ext cx="8475600" cy="6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By using the radius over the area, the perceived difference in values is much larger than in the data.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2"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650" y="632100"/>
            <a:ext cx="6346700" cy="33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4607"/>
          <a:stretch/>
        </p:blipFill>
        <p:spPr>
          <a:xfrm>
            <a:off x="1591988" y="1103975"/>
            <a:ext cx="5960025" cy="305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328025" y="4163500"/>
            <a:ext cx="78804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</a:t>
            </a:r>
            <a:r>
              <a:rPr lang="en" sz="1600"/>
              <a:t>otice that the slope is in fact the same although the angle of the graphs may be different.</a:t>
            </a:r>
            <a:endParaRPr sz="1600"/>
          </a:p>
        </p:txBody>
      </p:sp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675" y="417475"/>
            <a:ext cx="3252649" cy="1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4350" y="2306550"/>
            <a:ext cx="5155300" cy="1629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these deception techniques </a:t>
            </a:r>
            <a:r>
              <a:rPr b="1" lang="en"/>
              <a:t>actually </a:t>
            </a:r>
            <a:r>
              <a:rPr lang="en"/>
              <a:t>influence the viewer’s views of the message.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66">
                <a:solidFill>
                  <a:srgbClr val="999999"/>
                </a:solidFill>
              </a:rPr>
              <a:t> This has been shown by an empirical study </a:t>
            </a:r>
            <a:r>
              <a:rPr lang="en" sz="2866">
                <a:solidFill>
                  <a:srgbClr val="999999"/>
                </a:solidFill>
              </a:rPr>
              <a:t>performed</a:t>
            </a:r>
            <a:r>
              <a:rPr lang="en" sz="2866">
                <a:solidFill>
                  <a:srgbClr val="999999"/>
                </a:solidFill>
              </a:rPr>
              <a:t> by Pandey, et al (2015).</a:t>
            </a:r>
            <a:endParaRPr sz="2866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941650"/>
            <a:ext cx="7620000" cy="3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ethical responsibilities of a data scientist are present in </a:t>
            </a:r>
            <a:r>
              <a:rPr lang="en" sz="1900" u="sng"/>
              <a:t>every step</a:t>
            </a:r>
            <a:r>
              <a:rPr lang="en" sz="1900"/>
              <a:t> of the workflow of a particular data set. </a:t>
            </a:r>
            <a:endParaRPr sz="1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For example, during data analysis several questions may arise: Should I delete this entry during data clean-up? Does my analysis unfairly bias a certain group?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</a:t>
            </a:r>
            <a:r>
              <a:rPr b="1" lang="en" sz="1900"/>
              <a:t>delivery and presentation</a:t>
            </a:r>
            <a:r>
              <a:rPr lang="en" sz="1900"/>
              <a:t> of results, most particularly through data visualization is a step where a data scientist may behave unethically </a:t>
            </a:r>
            <a:r>
              <a:rPr b="1" lang="en" sz="1900"/>
              <a:t>without even realizing it</a:t>
            </a:r>
            <a:r>
              <a:rPr lang="en" sz="1900"/>
              <a:t>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388554" y="1967371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/>
              <a:t>There are two main ways a figure with accurate data could delude a viewer by delivering a an </a:t>
            </a:r>
            <a:r>
              <a:rPr b="1" lang="en" sz="2540"/>
              <a:t>exaggerated/understated </a:t>
            </a:r>
            <a:r>
              <a:rPr lang="en" sz="2540"/>
              <a:t>message or by </a:t>
            </a:r>
            <a:r>
              <a:rPr b="1" lang="en" sz="2540"/>
              <a:t>communicating</a:t>
            </a:r>
            <a:r>
              <a:rPr b="1" lang="en" sz="2540"/>
              <a:t> </a:t>
            </a:r>
            <a:r>
              <a:rPr b="1" lang="en" sz="2540"/>
              <a:t>the reverse of the message </a:t>
            </a:r>
            <a:r>
              <a:rPr lang="en" sz="2540"/>
              <a:t>contained in the data.</a:t>
            </a:r>
            <a:endParaRPr sz="25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845600"/>
            <a:ext cx="75057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00"/>
              <a:t>common ways a visualization can exaggerate or understate:</a:t>
            </a:r>
            <a:endParaRPr sz="2100"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560550" y="1563500"/>
            <a:ext cx="8022900" cy="29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Truncated </a:t>
            </a:r>
            <a:r>
              <a:rPr b="1" lang="en" sz="1900"/>
              <a:t>axes: </a:t>
            </a:r>
            <a:r>
              <a:rPr lang="en" sz="1900"/>
              <a:t>has a y axis that does not start at 0. These graphs can create the impression of important change where there is relatively little change.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Aspect ratio</a:t>
            </a:r>
            <a:r>
              <a:rPr lang="en" sz="1900"/>
              <a:t> (particularly true for line graphs)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Portraying quantity in less than obvious ways</a:t>
            </a:r>
            <a:r>
              <a:rPr lang="en" sz="1900"/>
              <a:t> (e.g. using the radius vs. area of a circle in a bubble plot)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Examples of bad </a:t>
            </a:r>
            <a:r>
              <a:rPr lang="en" sz="3700"/>
              <a:t>visualizations</a:t>
            </a:r>
            <a:endParaRPr sz="3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50" y="382000"/>
            <a:ext cx="5056951" cy="446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401" y="330075"/>
            <a:ext cx="3540999" cy="195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8401" y="2571757"/>
            <a:ext cx="3540999" cy="208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75" y="152400"/>
            <a:ext cx="3442166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616" y="410025"/>
            <a:ext cx="4702759" cy="407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1225648" y="1574850"/>
            <a:ext cx="6692700" cy="19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Class Activity: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What is the issue with the </a:t>
            </a:r>
            <a:r>
              <a:rPr lang="en" sz="3800"/>
              <a:t>following</a:t>
            </a:r>
            <a:r>
              <a:rPr lang="en" sz="3800"/>
              <a:t> graphs? </a:t>
            </a:r>
            <a:endParaRPr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 b="0" l="0" r="50000" t="6699"/>
          <a:stretch/>
        </p:blipFill>
        <p:spPr>
          <a:xfrm>
            <a:off x="2520951" y="448300"/>
            <a:ext cx="4102100" cy="42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