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407aad32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407aad32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07aad3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07aad3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07aad32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07aad32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07aad32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407aad32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407aad322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407aad322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407aad322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407aad322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07aad322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07aad322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07aad32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07aad32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07aad322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407aad322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905450" y="1521275"/>
            <a:ext cx="53331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 220: Week 4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185133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Learn the </a:t>
            </a:r>
            <a:r>
              <a:rPr lang="en" sz="2200"/>
              <a:t>principles</a:t>
            </a:r>
            <a:r>
              <a:rPr lang="en" sz="2200"/>
              <a:t> basic </a:t>
            </a:r>
            <a:r>
              <a:rPr lang="en" sz="2200"/>
              <a:t>visualizations </a:t>
            </a:r>
            <a:r>
              <a:rPr lang="en" sz="2200"/>
              <a:t>and when to use them.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 what we learn on the Monkeypox data set. 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43975" y="720525"/>
            <a:ext cx="37092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Bar graphs</a:t>
            </a:r>
            <a:endParaRPr sz="2700"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13150" y="1372125"/>
            <a:ext cx="3518100" cy="3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Bar graphs are used to compare things between different groups or to track changes over 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</a:rPr>
              <a:t>For example, we previously used bar graphs to </a:t>
            </a:r>
            <a:r>
              <a:rPr b="1" lang="en" sz="1900">
                <a:solidFill>
                  <a:schemeClr val="accent5"/>
                </a:solidFill>
              </a:rPr>
              <a:t>compare the number of monkeypox cases between countries</a:t>
            </a:r>
            <a:r>
              <a:rPr lang="en" sz="1900">
                <a:solidFill>
                  <a:schemeClr val="accent5"/>
                </a:solidFill>
              </a:rPr>
              <a:t>.</a:t>
            </a:r>
            <a:r>
              <a:rPr lang="en" sz="1700">
                <a:solidFill>
                  <a:schemeClr val="accent5"/>
                </a:solidFill>
              </a:rPr>
              <a:t> </a:t>
            </a:r>
            <a:endParaRPr sz="1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175" y="1560150"/>
            <a:ext cx="4299352" cy="27181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543975" y="720525"/>
            <a:ext cx="37092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Lines</a:t>
            </a:r>
            <a:endParaRPr sz="2700"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613150" y="1372125"/>
            <a:ext cx="3926700" cy="3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Line graphs are used to track changes over short and long periods of 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</a:rPr>
              <a:t>For example, we created time series graphs to track the </a:t>
            </a:r>
            <a:r>
              <a:rPr b="1" lang="en" sz="1900">
                <a:solidFill>
                  <a:schemeClr val="accent5"/>
                </a:solidFill>
              </a:rPr>
              <a:t>progress of Monkeypox over this year.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463" y="1372125"/>
            <a:ext cx="3813238" cy="253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543975" y="720525"/>
            <a:ext cx="37092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Scatter Plots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613150" y="1269225"/>
            <a:ext cx="3926700" cy="3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Scatter plots are used to show relationships. It shows the strength of the linear relationship between two variables.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Correlation ≠ Causation!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5"/>
                </a:solidFill>
              </a:rPr>
              <a:t>For example, we can examine the </a:t>
            </a:r>
            <a:r>
              <a:rPr b="1" lang="en" sz="1900">
                <a:solidFill>
                  <a:schemeClr val="accent5"/>
                </a:solidFill>
              </a:rPr>
              <a:t>correlation between Confirmed Monkeypox Cases and Deaths over time.</a:t>
            </a:r>
            <a:endParaRPr b="1" sz="17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50" y="1083050"/>
            <a:ext cx="3368700" cy="336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idx="4294967295" type="title"/>
          </p:nvPr>
        </p:nvSpPr>
        <p:spPr>
          <a:xfrm>
            <a:off x="532350" y="534350"/>
            <a:ext cx="37092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Scatter Plots in </a:t>
            </a:r>
            <a:r>
              <a:rPr b="1" lang="en" sz="2700"/>
              <a:t>Tableau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00731"/>
            <a:ext cx="3991676" cy="235796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3" name="Google Shape;163;p18"/>
          <p:cNvSpPr txBox="1"/>
          <p:nvPr/>
        </p:nvSpPr>
        <p:spPr>
          <a:xfrm>
            <a:off x="447750" y="1351000"/>
            <a:ext cx="3878400" cy="29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</a:rPr>
              <a:t>Plot the </a:t>
            </a:r>
            <a:r>
              <a:rPr b="1" lang="en" sz="1600">
                <a:solidFill>
                  <a:srgbClr val="0E101A"/>
                </a:solidFill>
              </a:rPr>
              <a:t>Sum of Total Deaths</a:t>
            </a:r>
            <a:r>
              <a:rPr lang="en" sz="1600">
                <a:solidFill>
                  <a:srgbClr val="0E101A"/>
                </a:solidFill>
              </a:rPr>
              <a:t> vs. the</a:t>
            </a:r>
            <a:r>
              <a:rPr b="1" lang="en" sz="1600">
                <a:solidFill>
                  <a:srgbClr val="0E101A"/>
                </a:solidFill>
              </a:rPr>
              <a:t> Sum of Total Cases</a:t>
            </a:r>
            <a:r>
              <a:rPr lang="en" sz="1600">
                <a:solidFill>
                  <a:srgbClr val="0E101A"/>
                </a:solidFill>
              </a:rPr>
              <a:t> each day. </a:t>
            </a:r>
            <a:endParaRPr sz="16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</a:rPr>
              <a:t>Use Date(day) for </a:t>
            </a:r>
            <a:r>
              <a:rPr lang="en" sz="1600" u="sng">
                <a:solidFill>
                  <a:srgbClr val="0E101A"/>
                </a:solidFill>
              </a:rPr>
              <a:t>Detail,</a:t>
            </a:r>
            <a:r>
              <a:rPr lang="en" sz="1600">
                <a:solidFill>
                  <a:srgbClr val="0E101A"/>
                </a:solidFill>
              </a:rPr>
              <a:t> which is </a:t>
            </a:r>
            <a:r>
              <a:rPr b="1" lang="en" sz="1600">
                <a:solidFill>
                  <a:srgbClr val="0E101A"/>
                </a:solidFill>
              </a:rPr>
              <a:t>defined by the dimensions you use to segment your measures</a:t>
            </a:r>
            <a:r>
              <a:rPr lang="en" sz="1600">
                <a:solidFill>
                  <a:srgbClr val="0E101A"/>
                </a:solidFill>
              </a:rPr>
              <a:t>. </a:t>
            </a:r>
            <a:endParaRPr sz="16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We see that as the number of cases increases, the death total also increases.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* We can add a trend line from Analytics!</a:t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4294967295" type="title"/>
          </p:nvPr>
        </p:nvSpPr>
        <p:spPr>
          <a:xfrm>
            <a:off x="532350" y="534350"/>
            <a:ext cx="37092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Scatter Plots in </a:t>
            </a:r>
            <a:r>
              <a:rPr b="1" lang="en" sz="2700"/>
              <a:t>Tableau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69" name="Google Shape;169;p19"/>
          <p:cNvSpPr txBox="1"/>
          <p:nvPr/>
        </p:nvSpPr>
        <p:spPr>
          <a:xfrm>
            <a:off x="447750" y="1560663"/>
            <a:ext cx="38784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</a:rPr>
              <a:t>We can also detect counties that are outliers by using Location for </a:t>
            </a:r>
            <a:r>
              <a:rPr lang="en" sz="1600" u="sng">
                <a:solidFill>
                  <a:srgbClr val="0E101A"/>
                </a:solidFill>
              </a:rPr>
              <a:t>Detail.</a:t>
            </a:r>
            <a:endParaRPr sz="16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E101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What are the outliers in this graph?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09166"/>
            <a:ext cx="3543825" cy="349828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543975" y="720525"/>
            <a:ext cx="37092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Box </a:t>
            </a:r>
            <a:r>
              <a:rPr lang="en" sz="2700"/>
              <a:t>Plots 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613150" y="1372125"/>
            <a:ext cx="3926700" cy="3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Box plots are used to show distributions of numeric data values, especially when you want to compare them between multiple groups.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accent5"/>
                </a:solidFill>
              </a:rPr>
              <a:t>For example, we can use it to detect countries with unusual numbers of new Monkeypox cases.</a:t>
            </a:r>
            <a:endParaRPr sz="1900">
              <a:solidFill>
                <a:schemeClr val="accent5"/>
              </a:solidFill>
            </a:endParaRPr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00" y="1170250"/>
            <a:ext cx="3066225" cy="31589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idx="4294967295" type="title"/>
          </p:nvPr>
        </p:nvSpPr>
        <p:spPr>
          <a:xfrm>
            <a:off x="532350" y="534350"/>
            <a:ext cx="37092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Box Plots</a:t>
            </a:r>
            <a:r>
              <a:rPr lang="en" sz="2700"/>
              <a:t> in </a:t>
            </a:r>
            <a:r>
              <a:rPr b="1" lang="en" sz="2700"/>
              <a:t>Tableau</a:t>
            </a:r>
            <a:endParaRPr b="1"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Drop </a:t>
            </a:r>
            <a:r>
              <a:rPr b="1"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Sum of New Cases</a:t>
            </a: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in Rows.</a:t>
            </a:r>
            <a:endParaRPr sz="16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Location </a:t>
            </a: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" sz="1600" u="sng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Detail,</a:t>
            </a: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Chose a </a:t>
            </a:r>
            <a:r>
              <a:rPr lang="en" sz="1600" u="sng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Box plot</a:t>
            </a: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i="1"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show me</a:t>
            </a: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 in on the right. </a:t>
            </a:r>
            <a:endParaRPr sz="16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Exclude </a:t>
            </a:r>
            <a:r>
              <a:rPr b="1"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World </a:t>
            </a:r>
            <a:r>
              <a:rPr lang="en" sz="1600">
                <a:solidFill>
                  <a:srgbClr val="0E101A"/>
                </a:solidFill>
                <a:latin typeface="Arial"/>
                <a:ea typeface="Arial"/>
                <a:cs typeface="Arial"/>
                <a:sym typeface="Arial"/>
              </a:rPr>
              <a:t>from the plot. </a:t>
            </a:r>
            <a:endParaRPr sz="16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10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We find the U.S. to be an extreme outlier.  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275" y="942750"/>
            <a:ext cx="2895624" cy="3503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