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68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EE8"/>
    <a:srgbClr val="B3C7EB"/>
    <a:srgbClr val="943C06"/>
    <a:srgbClr val="FFFFCC"/>
    <a:srgbClr val="DC8506"/>
    <a:srgbClr val="F2BF04"/>
    <a:srgbClr val="FFE05B"/>
    <a:srgbClr val="E0890A"/>
    <a:srgbClr val="FFD629"/>
    <a:srgbClr val="D29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>
        <p:scale>
          <a:sx n="64" d="100"/>
          <a:sy n="64" d="100"/>
        </p:scale>
        <p:origin x="1590" y="300"/>
      </p:cViewPr>
      <p:guideLst>
        <p:guide orient="horz" pos="2160"/>
        <p:guide orient="horz" pos="2304"/>
        <p:guide orient="horz" pos="26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8/25/2013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3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gif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ver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140" y="0"/>
            <a:ext cx="91377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124" y="2514600"/>
            <a:ext cx="4333876" cy="1085850"/>
          </a:xfrm>
        </p:spPr>
        <p:txBody>
          <a:bodyPr>
            <a:normAutofit/>
          </a:bodyPr>
          <a:lstStyle>
            <a:lvl1pPr algn="l" rtl="0">
              <a:defRPr sz="4200">
                <a:ln w="9525">
                  <a:solidFill>
                    <a:schemeClr val="bg1"/>
                  </a:solidFill>
                </a:ln>
                <a:gradFill>
                  <a:gsLst>
                    <a:gs pos="4000">
                      <a:srgbClr val="943C06"/>
                    </a:gs>
                    <a:gs pos="31000">
                      <a:srgbClr val="E4A738"/>
                    </a:gs>
                    <a:gs pos="50000">
                      <a:srgbClr val="D07D02"/>
                    </a:gs>
                    <a:gs pos="70000">
                      <a:srgbClr val="602708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0684" y="3643314"/>
            <a:ext cx="4347556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>
              <a:buNone/>
              <a:defRPr lang="en-US" sz="2800" b="0" kern="1200" dirty="0" smtClean="0">
                <a:ln w="3175">
                  <a:solidFill>
                    <a:srgbClr val="FFFFCC">
                      <a:alpha val="84000"/>
                    </a:srgbClr>
                  </a:solidFill>
                </a:ln>
                <a:gradFill>
                  <a:gsLst>
                    <a:gs pos="0">
                      <a:srgbClr val="DC8506"/>
                    </a:gs>
                    <a:gs pos="48000">
                      <a:srgbClr val="F2BF04"/>
                    </a:gs>
                    <a:gs pos="59000">
                      <a:srgbClr val="FFFFCC"/>
                    </a:gs>
                    <a:gs pos="65000">
                      <a:srgbClr val="F2BF04"/>
                    </a:gs>
                    <a:gs pos="71000">
                      <a:srgbClr val="DC8506"/>
                    </a:gs>
                  </a:gsLst>
                  <a:lin ang="5400000" scaled="0"/>
                </a:gradFill>
                <a:effectLst>
                  <a:outerShdw blurRad="127000" algn="ctr" rotWithShape="0">
                    <a:prstClr val="black">
                      <a:alpha val="94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609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" y="6475422"/>
            <a:ext cx="8556567" cy="157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09600" y="6477000"/>
            <a:ext cx="800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Copyright SELA software &amp; Education Labs Ltd. 14-18 Baruch Hirsch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St.Bnei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Brak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51202 Israel</a:t>
            </a:r>
            <a:b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www.sela.co.il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6597" y="698268"/>
            <a:ext cx="1904528" cy="615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3786190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5214950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8148" y="5000636"/>
            <a:ext cx="1428760" cy="55703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3786190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5214949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85733" y="1276354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76208" y="2705114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57158" y="1276354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6554" y="2705113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15240" y="2571744"/>
            <a:ext cx="1428760" cy="557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s_sm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ummary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58388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371600"/>
            <a:ext cx="5851294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SzPct val="75000"/>
              <a:buFontTx/>
              <a:buBlip>
                <a:blip r:embed="rId3"/>
              </a:buBlip>
              <a:defRPr sz="2800" b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odule_agenda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40100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4195" y="1371600"/>
            <a:ext cx="4031674" cy="4648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Tx/>
              <a:buBlip>
                <a:blip r:embed="rId3"/>
              </a:buBlip>
              <a:defRPr sz="2000"/>
            </a:lvl1pPr>
            <a:lvl2pPr algn="l" rtl="0">
              <a:buFontTx/>
              <a:buBlip>
                <a:blip r:embed="rId3"/>
              </a:buBlip>
              <a:defRPr sz="1800"/>
            </a:lvl2pPr>
            <a:lvl3pPr algn="l" rtl="0">
              <a:buNone/>
              <a:defRPr sz="1600"/>
            </a:lvl3pPr>
            <a:lvl4pPr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ps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04800" y="1371600"/>
            <a:ext cx="655320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2514600"/>
            <a:ext cx="1676400" cy="457200"/>
          </a:xfrm>
          <a:prstGeom prst="rect">
            <a:avLst/>
          </a:prstGeom>
        </p:spPr>
        <p:txBody>
          <a:bodyPr/>
          <a:lstStyle>
            <a:lvl1pPr marL="233363" indent="339725">
              <a:buNone/>
              <a:defRPr sz="2000" b="1"/>
            </a:lvl1pPr>
            <a:lvl2pPr marL="233363" indent="-233363">
              <a:buFontTx/>
              <a:buBlip>
                <a:blip r:embed="rId3"/>
              </a:buBlip>
              <a:defRPr sz="1600" baseline="0"/>
            </a:lvl2pPr>
          </a:lstStyle>
          <a:p>
            <a:pPr lvl="0"/>
            <a:r>
              <a:rPr lang="en-US" dirty="0" smtClean="0"/>
              <a:t>Tips</a:t>
            </a:r>
          </a:p>
          <a:p>
            <a:pPr lvl="1"/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62800" y="3048000"/>
            <a:ext cx="18288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115888" indent="-115888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304800" y="1371600"/>
            <a:ext cx="6553200" cy="47244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4"/>
              </a:buBlip>
              <a:defRPr/>
            </a:lvl2pPr>
            <a:lvl3pPr algn="l" rtl="0">
              <a:buFontTx/>
              <a:buBlip>
                <a:blip r:embed="rId4"/>
              </a:buBlip>
              <a:defRPr/>
            </a:lvl3pPr>
            <a:lvl4pPr algn="l" rtl="0">
              <a:buFontTx/>
              <a:buBlip>
                <a:blip r:embed="rId4"/>
              </a:buBlip>
              <a:defRPr/>
            </a:lvl4pPr>
            <a:lvl5pPr algn="l" rtl="0">
              <a:buFontTx/>
              <a:buBlip>
                <a:blip r:embed="rId4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534400" cy="4648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955" y="6356350"/>
            <a:ext cx="478763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mo_page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52" y="6356350"/>
            <a:ext cx="520616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9102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5720" y="3500446"/>
            <a:ext cx="4714908" cy="17145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clusion_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</p:spPr>
      </p:pic>
      <p:pic>
        <p:nvPicPr>
          <p:cNvPr id="10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7602" y="-6920"/>
            <a:ext cx="9237333" cy="6876000"/>
          </a:xfrm>
          <a:prstGeom prst="rect">
            <a:avLst/>
          </a:prstGeom>
          <a:noFill/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de_1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429625" cy="472440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428736"/>
            <a:ext cx="8382029" cy="464347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None/>
              <a:defRPr sz="1600" b="0">
                <a:latin typeface="Consolas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0" y="1295400"/>
            <a:ext cx="2514600" cy="980375"/>
          </a:xfrm>
          <a:prstGeom prst="rect">
            <a:avLst/>
          </a:prstGeom>
        </p:spPr>
      </p:pic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228600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867150"/>
            <a:ext cx="8515349" cy="22860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10400" y="3817938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22860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Blip>
                <a:blip r:embed="rId6"/>
              </a:buBlip>
              <a:defRPr/>
            </a:lvl4pPr>
            <a:lvl5pPr algn="l" rtl="0">
              <a:buFontTx/>
              <a:buBlip>
                <a:blip r:embed="rId6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873731"/>
            <a:ext cx="8515004" cy="227768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8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1485896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071810"/>
            <a:ext cx="8515349" cy="308134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00892" y="2643182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1485896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071811"/>
            <a:ext cx="8515004" cy="3079608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de_small.jpg"/>
          <p:cNvPicPr>
            <a:picLocks noChangeAspect="1"/>
          </p:cNvPicPr>
          <p:nvPr userDrawn="1"/>
        </p:nvPicPr>
        <p:blipFill>
          <a:blip r:embed="rId17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96" y="0"/>
            <a:ext cx="66100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046" y="6356350"/>
            <a:ext cx="520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</p:sldLayoutIdLst>
  <p:hf hdr="0" dt="0"/>
  <p:txStyles>
    <p:titleStyle>
      <a:lvl1pPr algn="l" defTabSz="914400" rtl="1" eaLnBrk="1" latinLnBrk="0" hangingPunct="1">
        <a:spcBef>
          <a:spcPct val="0"/>
        </a:spcBef>
        <a:buNone/>
        <a:defRPr sz="3200" b="0" kern="1200">
          <a:ln w="3175">
            <a:solidFill>
              <a:srgbClr val="FFFFCC">
                <a:alpha val="84000"/>
              </a:srgbClr>
            </a:solidFill>
          </a:ln>
          <a:gradFill>
            <a:gsLst>
              <a:gs pos="0">
                <a:srgbClr val="DC8506"/>
              </a:gs>
              <a:gs pos="48000">
                <a:srgbClr val="F2BF04"/>
              </a:gs>
              <a:gs pos="59000">
                <a:srgbClr val="FFFFCC"/>
              </a:gs>
              <a:gs pos="65000">
                <a:srgbClr val="F2BF04"/>
              </a:gs>
              <a:gs pos="71000">
                <a:srgbClr val="DC8506"/>
              </a:gs>
            </a:gsLst>
            <a:lin ang="5400000" scaled="0"/>
          </a:gradFill>
          <a:effectLst>
            <a:outerShdw blurRad="127000" algn="ctr" rotWithShape="0">
              <a:prstClr val="black">
                <a:alpha val="94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ACPI Overview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063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Power Management (APM)</a:t>
            </a:r>
          </a:p>
          <a:p>
            <a:pPr lvl="1"/>
            <a:r>
              <a:rPr lang="en-US" dirty="0" smtClean="0"/>
              <a:t>BIOS based</a:t>
            </a:r>
          </a:p>
          <a:p>
            <a:pPr lvl="1"/>
            <a:r>
              <a:rPr lang="en-US" dirty="0" smtClean="0"/>
              <a:t>CPU and device</a:t>
            </a:r>
          </a:p>
          <a:p>
            <a:pPr lvl="1"/>
            <a:r>
              <a:rPr lang="en-US" dirty="0" smtClean="0"/>
              <a:t>Uses device activity</a:t>
            </a:r>
          </a:p>
          <a:p>
            <a:pPr lvl="1"/>
            <a:r>
              <a:rPr lang="en-US" dirty="0" smtClean="0"/>
              <a:t>OS has no knowledge what APM does</a:t>
            </a:r>
          </a:p>
          <a:p>
            <a:pPr lvl="1"/>
            <a:r>
              <a:rPr lang="en-US" dirty="0" smtClean="0"/>
              <a:t>Each Bios Vendor has its own version</a:t>
            </a:r>
          </a:p>
          <a:p>
            <a:pPr lvl="1"/>
            <a:r>
              <a:rPr lang="en-US" dirty="0" smtClean="0"/>
              <a:t>Many implementations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0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ACPI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Advanced Configuration and Power Interface</a:t>
            </a:r>
          </a:p>
          <a:p>
            <a:pPr lvl="1"/>
            <a:r>
              <a:rPr lang="en-US" sz="1800" dirty="0" smtClean="0"/>
              <a:t>Intel, Microsoft, Toshiba, HP, Phoenix</a:t>
            </a:r>
          </a:p>
          <a:p>
            <a:r>
              <a:rPr lang="en-US" sz="2000" dirty="0" smtClean="0"/>
              <a:t>An Interface specification</a:t>
            </a:r>
          </a:p>
          <a:p>
            <a:pPr lvl="1"/>
            <a:r>
              <a:rPr lang="en-US" sz="1800" dirty="0" smtClean="0"/>
              <a:t>ACPI/OSPM replaces APM, MPS and PnP Bios</a:t>
            </a:r>
          </a:p>
          <a:p>
            <a:r>
              <a:rPr lang="en-US" sz="2000" dirty="0" smtClean="0"/>
              <a:t>Allow OS directed power management (OSPM)</a:t>
            </a:r>
          </a:p>
          <a:p>
            <a:r>
              <a:rPr lang="en-US" sz="2000" dirty="0" smtClean="0"/>
              <a:t>Defines</a:t>
            </a:r>
          </a:p>
          <a:p>
            <a:pPr lvl="1"/>
            <a:r>
              <a:rPr lang="en-US" sz="1800" dirty="0" smtClean="0"/>
              <a:t>Hardware registers</a:t>
            </a:r>
          </a:p>
          <a:p>
            <a:pPr lvl="1"/>
            <a:r>
              <a:rPr lang="en-US" sz="1800" dirty="0" smtClean="0"/>
              <a:t>BIOS Interface</a:t>
            </a:r>
          </a:p>
          <a:p>
            <a:pPr lvl="2"/>
            <a:r>
              <a:rPr lang="en-US" sz="1600" dirty="0" smtClean="0"/>
              <a:t>Configuration tables (many)</a:t>
            </a:r>
          </a:p>
          <a:p>
            <a:pPr lvl="2"/>
            <a:r>
              <a:rPr lang="en-US" sz="1600" dirty="0" smtClean="0"/>
              <a:t>Executable function interface</a:t>
            </a:r>
          </a:p>
          <a:p>
            <a:pPr lvl="2"/>
            <a:r>
              <a:rPr lang="en-US" sz="1600" dirty="0" smtClean="0"/>
              <a:t>Motherboard device enumeration and configuration</a:t>
            </a:r>
          </a:p>
          <a:p>
            <a:pPr lvl="1"/>
            <a:r>
              <a:rPr lang="en-US" dirty="0" smtClean="0"/>
              <a:t>System and device power states</a:t>
            </a:r>
          </a:p>
          <a:p>
            <a:pPr lvl="1"/>
            <a:r>
              <a:rPr lang="en-US" dirty="0" smtClean="0"/>
              <a:t>ACPI Thermal model</a:t>
            </a:r>
          </a:p>
          <a:p>
            <a:pPr lvl="2"/>
            <a:endParaRPr lang="he-IL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States and transition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3" y="1086633"/>
            <a:ext cx="7821562" cy="53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6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089042"/>
            <a:ext cx="6192688" cy="52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2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ACPI Subsystem</a:t>
            </a:r>
          </a:p>
          <a:p>
            <a:pPr lvl="1"/>
            <a:r>
              <a:rPr lang="en-US" dirty="0" smtClean="0"/>
              <a:t>Consumes ACPI BIOS</a:t>
            </a:r>
          </a:p>
          <a:p>
            <a:pPr lvl="1"/>
            <a:r>
              <a:rPr lang="en-US" dirty="0" smtClean="0"/>
              <a:t>Interfaces with Hardware</a:t>
            </a:r>
          </a:p>
          <a:p>
            <a:r>
              <a:rPr lang="en-US" dirty="0" smtClean="0"/>
              <a:t>Policy Manager (OSPM)</a:t>
            </a:r>
          </a:p>
          <a:p>
            <a:pPr lvl="1"/>
            <a:r>
              <a:rPr lang="en-US" dirty="0" smtClean="0"/>
              <a:t>Sets Policies</a:t>
            </a:r>
          </a:p>
          <a:p>
            <a:pPr lvl="1"/>
            <a:r>
              <a:rPr lang="en-US" dirty="0" smtClean="0"/>
              <a:t>User Interface</a:t>
            </a:r>
          </a:p>
          <a:p>
            <a:r>
              <a:rPr lang="en-US" dirty="0" smtClean="0"/>
              <a:t>Device Drivers</a:t>
            </a:r>
          </a:p>
          <a:p>
            <a:pPr lvl="1"/>
            <a:r>
              <a:rPr lang="en-US" dirty="0" smtClean="0"/>
              <a:t>EC, SM Bus, CM Battery, Smart Battery</a:t>
            </a:r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0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73424"/>
            <a:ext cx="5716779" cy="521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9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History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ACPI 1.0 – December 1996</a:t>
            </a:r>
          </a:p>
          <a:p>
            <a:r>
              <a:rPr lang="en-US" dirty="0" smtClean="0"/>
              <a:t>ACPI 1.0a – July 1998</a:t>
            </a:r>
          </a:p>
          <a:p>
            <a:r>
              <a:rPr lang="en-US" dirty="0" smtClean="0"/>
              <a:t>ACPI 2.0 – July 2000</a:t>
            </a:r>
          </a:p>
          <a:p>
            <a:r>
              <a:rPr lang="en-US" dirty="0" smtClean="0"/>
              <a:t>ACPI </a:t>
            </a:r>
            <a:r>
              <a:rPr lang="en-US" smtClean="0"/>
              <a:t>4.0a – April 2010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98908"/>
      </p:ext>
    </p:extLst>
  </p:cSld>
  <p:clrMapOvr>
    <a:masterClrMapping/>
  </p:clrMapOvr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ClassroomTemplate_EN_v1</Template>
  <TotalTime>177</TotalTime>
  <Words>271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Times New Roman</vt:lpstr>
      <vt:lpstr>Sela_Template_Ver_01</vt:lpstr>
      <vt:lpstr>ACPI Overview</vt:lpstr>
      <vt:lpstr>History</vt:lpstr>
      <vt:lpstr>ACPI</vt:lpstr>
      <vt:lpstr>Global States and transition</vt:lpstr>
      <vt:lpstr>System</vt:lpstr>
      <vt:lpstr>Components</vt:lpstr>
      <vt:lpstr>System Overview</vt:lpstr>
      <vt:lpstr>Specification History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ACPI Overview</dc:title>
  <dc:creator>uri</dc:creator>
  <cp:lastModifiedBy>uri</cp:lastModifiedBy>
  <cp:revision>11</cp:revision>
  <dcterms:created xsi:type="dcterms:W3CDTF">2013-08-25T17:53:50Z</dcterms:created>
  <dcterms:modified xsi:type="dcterms:W3CDTF">2013-08-25T20:51:15Z</dcterms:modified>
</cp:coreProperties>
</file>