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68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EE8"/>
    <a:srgbClr val="B3C7EB"/>
    <a:srgbClr val="943C06"/>
    <a:srgbClr val="FFFFCC"/>
    <a:srgbClr val="DC8506"/>
    <a:srgbClr val="F2BF04"/>
    <a:srgbClr val="FFE05B"/>
    <a:srgbClr val="E0890A"/>
    <a:srgbClr val="FFD629"/>
    <a:srgbClr val="D29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howGuides="1">
      <p:cViewPr varScale="1">
        <p:scale>
          <a:sx n="74" d="100"/>
          <a:sy n="74" d="100"/>
        </p:scale>
        <p:origin x="1248" y="72"/>
      </p:cViewPr>
      <p:guideLst>
        <p:guide orient="horz" pos="2160"/>
        <p:guide orient="horz" pos="2304"/>
        <p:guide orient="horz" pos="26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3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ver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140" y="0"/>
            <a:ext cx="91377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124" y="2514600"/>
            <a:ext cx="4333876" cy="1085850"/>
          </a:xfrm>
        </p:spPr>
        <p:txBody>
          <a:bodyPr>
            <a:normAutofit/>
          </a:bodyPr>
          <a:lstStyle>
            <a:lvl1pPr algn="l" rtl="0">
              <a:defRPr sz="4200">
                <a:ln w="9525">
                  <a:solidFill>
                    <a:schemeClr val="bg1"/>
                  </a:solidFill>
                </a:ln>
                <a:gradFill>
                  <a:gsLst>
                    <a:gs pos="4000">
                      <a:srgbClr val="943C06"/>
                    </a:gs>
                    <a:gs pos="31000">
                      <a:srgbClr val="E4A738"/>
                    </a:gs>
                    <a:gs pos="50000">
                      <a:srgbClr val="D07D02"/>
                    </a:gs>
                    <a:gs pos="70000">
                      <a:srgbClr val="602708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684" y="3643314"/>
            <a:ext cx="4347556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>
              <a:buNone/>
              <a:defRPr lang="en-US" sz="2800" b="0" kern="1200" dirty="0" smtClean="0">
                <a:ln w="3175">
                  <a:solidFill>
                    <a:srgbClr val="FFFFCC">
                      <a:alpha val="84000"/>
                    </a:srgbClr>
                  </a:solidFill>
                </a:ln>
                <a:gradFill>
                  <a:gsLst>
                    <a:gs pos="0">
                      <a:srgbClr val="DC8506"/>
                    </a:gs>
                    <a:gs pos="48000">
                      <a:srgbClr val="F2BF04"/>
                    </a:gs>
                    <a:gs pos="59000">
                      <a:srgbClr val="FFFFCC"/>
                    </a:gs>
                    <a:gs pos="65000">
                      <a:srgbClr val="F2BF04"/>
                    </a:gs>
                    <a:gs pos="71000">
                      <a:srgbClr val="DC8506"/>
                    </a:gs>
                  </a:gsLst>
                  <a:lin ang="5400000" scaled="0"/>
                </a:gradFill>
                <a:effectLst>
                  <a:outerShdw blurRad="127000" algn="ctr" rotWithShape="0">
                    <a:prstClr val="black">
                      <a:alpha val="94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609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" y="6475422"/>
            <a:ext cx="8556567" cy="157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09600" y="6477000"/>
            <a:ext cx="8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Copyright SELA software &amp; Education Labs Ltd. 14-18 Baruch Hirsch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St.Bnei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51202 Israel</a:t>
            </a:r>
            <a:b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www.sela.co.il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6597" y="698268"/>
            <a:ext cx="1904528" cy="615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3786190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5214950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5000636"/>
            <a:ext cx="1428760" cy="55703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3786190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5214949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85733" y="1276354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76208" y="2705114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57158" y="1276354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6554" y="2705113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5240" y="2571744"/>
            <a:ext cx="1428760" cy="557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s_sm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mmary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58388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371600"/>
            <a:ext cx="5851294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SzPct val="75000"/>
              <a:buFontTx/>
              <a:buBlip>
                <a:blip r:embed="rId3"/>
              </a:buBlip>
              <a:defRPr sz="2800" b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dule_agenda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40100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4195" y="1371600"/>
            <a:ext cx="4031674" cy="4648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Tx/>
              <a:buBlip>
                <a:blip r:embed="rId3"/>
              </a:buBlip>
              <a:defRPr sz="2000"/>
            </a:lvl1pPr>
            <a:lvl2pPr algn="l" rtl="0">
              <a:buFontTx/>
              <a:buBlip>
                <a:blip r:embed="rId3"/>
              </a:buBlip>
              <a:defRPr sz="1800"/>
            </a:lvl2pPr>
            <a:lvl3pPr algn="l" rtl="0">
              <a:buNone/>
              <a:defRPr sz="1600"/>
            </a:lvl3pPr>
            <a:lvl4pPr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ps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04800" y="1371600"/>
            <a:ext cx="655320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2514600"/>
            <a:ext cx="1676400" cy="457200"/>
          </a:xfrm>
          <a:prstGeom prst="rect">
            <a:avLst/>
          </a:prstGeom>
        </p:spPr>
        <p:txBody>
          <a:bodyPr/>
          <a:lstStyle>
            <a:lvl1pPr marL="233363" indent="339725">
              <a:buNone/>
              <a:defRPr sz="2000" b="1"/>
            </a:lvl1pPr>
            <a:lvl2pPr marL="233363" indent="-233363">
              <a:buFontTx/>
              <a:buBlip>
                <a:blip r:embed="rId3"/>
              </a:buBlip>
              <a:defRPr sz="1600" baseline="0"/>
            </a:lvl2pPr>
          </a:lstStyle>
          <a:p>
            <a:pPr lvl="0"/>
            <a:r>
              <a:rPr lang="en-US" dirty="0" smtClean="0"/>
              <a:t>Tips</a:t>
            </a:r>
          </a:p>
          <a:p>
            <a:pPr lvl="1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62800" y="3048000"/>
            <a:ext cx="18288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115888" indent="-115888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04800" y="1371600"/>
            <a:ext cx="6553200" cy="47244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4"/>
              </a:buBlip>
              <a:defRPr/>
            </a:lvl2pPr>
            <a:lvl3pPr algn="l" rtl="0">
              <a:buFontTx/>
              <a:buBlip>
                <a:blip r:embed="rId4"/>
              </a:buBlip>
              <a:defRPr/>
            </a:lvl3pPr>
            <a:lvl4pPr algn="l" rtl="0">
              <a:buFontTx/>
              <a:buBlip>
                <a:blip r:embed="rId4"/>
              </a:buBlip>
              <a:defRPr/>
            </a:lvl4pPr>
            <a:lvl5pPr algn="l" rtl="0">
              <a:buFontTx/>
              <a:buBlip>
                <a:blip r:embed="rId4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4648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55" y="6356350"/>
            <a:ext cx="478763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_page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52" y="6356350"/>
            <a:ext cx="520616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9102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5720" y="3500446"/>
            <a:ext cx="4714908" cy="1714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clusion_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</p:spPr>
      </p:pic>
      <p:pic>
        <p:nvPicPr>
          <p:cNvPr id="10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7602" y="-6920"/>
            <a:ext cx="9237333" cy="6876000"/>
          </a:xfrm>
          <a:prstGeom prst="rect">
            <a:avLst/>
          </a:prstGeom>
          <a:noFill/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de_1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429625" cy="472440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428736"/>
            <a:ext cx="8382029" cy="46434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None/>
              <a:defRPr sz="1600" b="0">
                <a:latin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0" y="1295400"/>
            <a:ext cx="2514600" cy="980375"/>
          </a:xfrm>
          <a:prstGeom prst="rect">
            <a:avLst/>
          </a:prstGeom>
        </p:spPr>
      </p:pic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228600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867150"/>
            <a:ext cx="8515349" cy="22860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10400" y="3817938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22860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Blip>
                <a:blip r:embed="rId6"/>
              </a:buBlip>
              <a:defRPr/>
            </a:lvl4pPr>
            <a:lvl5pPr algn="l" rtl="0">
              <a:buFontTx/>
              <a:buBlip>
                <a:blip r:embed="rId6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873731"/>
            <a:ext cx="8515004" cy="227768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8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1485896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071810"/>
            <a:ext cx="8515349" cy="308134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00892" y="2643182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1485896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071811"/>
            <a:ext cx="8515004" cy="3079608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de_small.jpg"/>
          <p:cNvPicPr>
            <a:picLocks noChangeAspect="1"/>
          </p:cNvPicPr>
          <p:nvPr userDrawn="1"/>
        </p:nvPicPr>
        <p:blipFill>
          <a:blip r:embed="rId17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96" y="0"/>
            <a:ext cx="66100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046" y="6356350"/>
            <a:ext cx="52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sz="3200" b="0" kern="1200">
          <a:ln w="3175">
            <a:solidFill>
              <a:srgbClr val="FFFFCC">
                <a:alpha val="84000"/>
              </a:srgbClr>
            </a:solidFill>
          </a:ln>
          <a:gradFill>
            <a:gsLst>
              <a:gs pos="0">
                <a:srgbClr val="DC8506"/>
              </a:gs>
              <a:gs pos="48000">
                <a:srgbClr val="F2BF04"/>
              </a:gs>
              <a:gs pos="59000">
                <a:srgbClr val="FFFFCC"/>
              </a:gs>
              <a:gs pos="65000">
                <a:srgbClr val="F2BF04"/>
              </a:gs>
              <a:gs pos="71000">
                <a:srgbClr val="DC8506"/>
              </a:gs>
            </a:gsLst>
            <a:lin ang="5400000" scaled="0"/>
          </a:gradFill>
          <a:effectLst>
            <a:outerShdw blurRad="127000" algn="ctr" rotWithShape="0">
              <a:prstClr val="black">
                <a:alpha val="9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WDP Driver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Preparing Fast Startup in shutdown:</a:t>
            </a:r>
          </a:p>
          <a:p>
            <a:pPr lvl="1"/>
            <a:r>
              <a:rPr lang="en-US" dirty="0" smtClean="0"/>
              <a:t>Windows closes all user mode application</a:t>
            </a:r>
          </a:p>
          <a:p>
            <a:pPr lvl="1"/>
            <a:r>
              <a:rPr lang="en-US" dirty="0" smtClean="0"/>
              <a:t>Window logout all users</a:t>
            </a:r>
          </a:p>
          <a:p>
            <a:pPr lvl="1"/>
            <a:r>
              <a:rPr lang="en-US" dirty="0" smtClean="0"/>
              <a:t>Sends power IRP preparing for hibernate</a:t>
            </a:r>
          </a:p>
          <a:p>
            <a:pPr lvl="1"/>
            <a:r>
              <a:rPr lang="en-US" dirty="0" smtClean="0"/>
              <a:t>Save memory in hiberfil.sys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5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 Vista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IoCallDriver</a:t>
            </a:r>
            <a:r>
              <a:rPr lang="en-US" dirty="0"/>
              <a:t> vs. </a:t>
            </a:r>
            <a:r>
              <a:rPr lang="en-US" dirty="0" err="1"/>
              <a:t>PoCallDriver</a:t>
            </a:r>
            <a:endParaRPr lang="en-US" dirty="0" smtClean="0"/>
          </a:p>
          <a:p>
            <a:pPr lvl="1"/>
            <a:r>
              <a:rPr lang="en-US" dirty="0" smtClean="0"/>
              <a:t>Vista and above: use </a:t>
            </a:r>
            <a:r>
              <a:rPr lang="en-US" dirty="0" err="1" smtClean="0"/>
              <a:t>IoCallDriver</a:t>
            </a:r>
            <a:endParaRPr lang="en-US" dirty="0" smtClean="0"/>
          </a:p>
          <a:p>
            <a:pPr lvl="1"/>
            <a:r>
              <a:rPr lang="en-US" dirty="0" smtClean="0"/>
              <a:t>2003 and XP: synchronized</a:t>
            </a:r>
          </a:p>
          <a:p>
            <a:r>
              <a:rPr lang="en-US" dirty="0" err="1" smtClean="0"/>
              <a:t>PoStartNextPowerIrp</a:t>
            </a:r>
            <a:endParaRPr lang="en-US" dirty="0" smtClean="0"/>
          </a:p>
          <a:p>
            <a:pPr lvl="1"/>
            <a:r>
              <a:rPr lang="en-US" dirty="0" smtClean="0"/>
              <a:t>2003 and XP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IRP_MJ_POWER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IoCopyCurrentIrpStackLocationToNext</a:t>
            </a:r>
            <a:r>
              <a:rPr lang="en-US" dirty="0" smtClean="0"/>
              <a:t> (or Skip)</a:t>
            </a:r>
          </a:p>
          <a:p>
            <a:r>
              <a:rPr lang="en-US" dirty="0" err="1" smtClean="0"/>
              <a:t>IoSetCompletionRoutine</a:t>
            </a:r>
            <a:endParaRPr lang="en-US" dirty="0" smtClean="0"/>
          </a:p>
          <a:p>
            <a:r>
              <a:rPr lang="en-US" dirty="0" err="1" smtClean="0"/>
              <a:t>IoCallDriver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3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WDM Power Device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645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Device Power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enumeration: </a:t>
            </a:r>
          </a:p>
          <a:p>
            <a:pPr lvl="1"/>
            <a:r>
              <a:rPr lang="en-US" dirty="0" smtClean="0"/>
              <a:t>IRP_MN_QUERY_CAPABILITIES</a:t>
            </a:r>
            <a:endParaRPr lang="en-US" dirty="0"/>
          </a:p>
          <a:p>
            <a:pPr lvl="1"/>
            <a:r>
              <a:rPr lang="en-US" dirty="0" smtClean="0"/>
              <a:t>DEVICE_CAPABILITIES structure</a:t>
            </a:r>
          </a:p>
          <a:p>
            <a:r>
              <a:rPr lang="en-US" dirty="0" smtClean="0"/>
              <a:t>Higher level drivers:</a:t>
            </a:r>
          </a:p>
          <a:p>
            <a:pPr lvl="1"/>
            <a:r>
              <a:rPr lang="en-US" dirty="0" smtClean="0"/>
              <a:t>can set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IoCompletion</a:t>
            </a:r>
            <a:r>
              <a:rPr lang="en-US" dirty="0" smtClean="0"/>
              <a:t> routine</a:t>
            </a:r>
          </a:p>
          <a:p>
            <a:pPr lvl="1"/>
            <a:r>
              <a:rPr lang="en-US" dirty="0" smtClean="0"/>
              <a:t>May be more restrictive</a:t>
            </a:r>
          </a:p>
          <a:p>
            <a:r>
              <a:rPr lang="en-US" dirty="0" smtClean="0"/>
              <a:t>Flags: DO_POWER_INRUSH, DO_POWER_PAGABLE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2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DEVICE_CAPABILITIES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now on WDM.H</a:t>
            </a:r>
          </a:p>
          <a:p>
            <a:r>
              <a:rPr lang="en-US" dirty="0" smtClean="0"/>
              <a:t>DeviceD1, DeviceD2</a:t>
            </a:r>
          </a:p>
          <a:p>
            <a:r>
              <a:rPr lang="en-US" dirty="0" smtClean="0"/>
              <a:t>WakeFromD0, WakeFromD1, WakeFromD2, WakeFromd3</a:t>
            </a:r>
          </a:p>
          <a:p>
            <a:r>
              <a:rPr lang="en-US" dirty="0" err="1" smtClean="0"/>
              <a:t>DeviceState</a:t>
            </a:r>
            <a:r>
              <a:rPr lang="en-US" dirty="0" smtClean="0"/>
              <a:t> – mapping between System State and highest possible Device State</a:t>
            </a:r>
          </a:p>
          <a:p>
            <a:r>
              <a:rPr lang="en-US" dirty="0" err="1" smtClean="0"/>
              <a:t>SystemWake</a:t>
            </a:r>
            <a:r>
              <a:rPr lang="en-US" dirty="0" smtClean="0"/>
              <a:t>, </a:t>
            </a:r>
            <a:r>
              <a:rPr lang="en-US" dirty="0" err="1" smtClean="0"/>
              <a:t>DeviceWake</a:t>
            </a:r>
            <a:r>
              <a:rPr lang="en-US" dirty="0"/>
              <a:t> </a:t>
            </a:r>
            <a:r>
              <a:rPr lang="en-US" dirty="0" smtClean="0"/>
              <a:t>(least powered)</a:t>
            </a:r>
          </a:p>
          <a:p>
            <a:r>
              <a:rPr lang="en-US" dirty="0" smtClean="0"/>
              <a:t>D1Latency, D2Latency, D3Latency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2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IRP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IRP_MJ_POWER</a:t>
            </a:r>
          </a:p>
          <a:p>
            <a:pPr lvl="1"/>
            <a:r>
              <a:rPr lang="en-US" dirty="0" smtClean="0"/>
              <a:t>IRP_MN_QUERY_POWER</a:t>
            </a:r>
          </a:p>
          <a:p>
            <a:pPr lvl="1"/>
            <a:r>
              <a:rPr lang="en-US" dirty="0" smtClean="0"/>
              <a:t>IRP_MN_SET_POWER</a:t>
            </a:r>
          </a:p>
          <a:p>
            <a:pPr lvl="1"/>
            <a:r>
              <a:rPr lang="en-US" dirty="0" smtClean="0"/>
              <a:t>IRP_MN_WAIT_WAKE</a:t>
            </a:r>
          </a:p>
          <a:p>
            <a:pPr lvl="1"/>
            <a:r>
              <a:rPr lang="en-US" dirty="0" smtClean="0"/>
              <a:t>IRP_MN_POWER_SEQUENCE</a:t>
            </a:r>
          </a:p>
          <a:p>
            <a:r>
              <a:rPr lang="en-US" dirty="0" smtClean="0"/>
              <a:t>Sent only by Power Manager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295400"/>
            <a:ext cx="5806680" cy="491652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2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52" y="1371600"/>
            <a:ext cx="3053747" cy="488268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0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Up and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IRP_MJ_PNP</a:t>
            </a:r>
          </a:p>
          <a:p>
            <a:r>
              <a:rPr lang="en-US" dirty="0" smtClean="0"/>
              <a:t>No Power IRP for D0 and D3:</a:t>
            </a:r>
          </a:p>
          <a:p>
            <a:pPr lvl="1"/>
            <a:r>
              <a:rPr lang="en-US" dirty="0" smtClean="0"/>
              <a:t>Up: IRP_MN_START_DEVICE</a:t>
            </a:r>
          </a:p>
          <a:p>
            <a:pPr lvl="1"/>
            <a:r>
              <a:rPr lang="en-US" dirty="0" smtClean="0"/>
              <a:t>Down: IRP_MN_REMOVE_DEVICE</a:t>
            </a:r>
          </a:p>
          <a:p>
            <a:pPr lvl="1"/>
            <a:r>
              <a:rPr lang="en-US" dirty="0" smtClean="0"/>
              <a:t>Surprise removal: IRP_MN_SURPRISE_REMOVAL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PoSetPowerState</a:t>
            </a:r>
            <a:endParaRPr lang="en-US" dirty="0" smtClean="0"/>
          </a:p>
          <a:p>
            <a:r>
              <a:rPr lang="en-US" dirty="0" smtClean="0"/>
              <a:t>Shutdown: IRP_MN_SET_POWER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7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Wake/Wait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1143000"/>
            <a:ext cx="5268093" cy="517008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2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Wake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 Owner calls </a:t>
            </a:r>
            <a:r>
              <a:rPr lang="en-US" smtClean="0"/>
              <a:t>PoRequestPowerIrp</a:t>
            </a:r>
          </a:p>
          <a:p>
            <a:r>
              <a:rPr lang="en-US" dirty="0" smtClean="0"/>
              <a:t>Sends IRP_MJ_POWER/IRP_MN_WAIT_WAKE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69286"/>
      </p:ext>
    </p:extLst>
  </p:cSld>
  <p:clrMapOvr>
    <a:masterClrMapping/>
  </p:clrMapOvr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ClassroomTemplate_EN_v1</Template>
  <TotalTime>345</TotalTime>
  <Words>387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Times New Roman</vt:lpstr>
      <vt:lpstr>Sela_Template_Ver_01</vt:lpstr>
      <vt:lpstr>Implementing WDP Driver</vt:lpstr>
      <vt:lpstr>Reporting Device Power Capabilities</vt:lpstr>
      <vt:lpstr>DEVICE_CAPABILITIES</vt:lpstr>
      <vt:lpstr>Power IRP</vt:lpstr>
      <vt:lpstr>PowerPoint Presentation</vt:lpstr>
      <vt:lpstr>PowerPoint Presentation</vt:lpstr>
      <vt:lpstr>Power Up and Down</vt:lpstr>
      <vt:lpstr>Wake/Wait overview</vt:lpstr>
      <vt:lpstr>Enabling Wake Up</vt:lpstr>
      <vt:lpstr>Fast Startup</vt:lpstr>
      <vt:lpstr>Before and After Vista</vt:lpstr>
      <vt:lpstr>Passing IRP_MJ_POWER</vt:lpstr>
      <vt:lpstr>WDM Power Device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London</dc:creator>
  <cp:lastModifiedBy>uri</cp:lastModifiedBy>
  <cp:revision>18</cp:revision>
  <dcterms:created xsi:type="dcterms:W3CDTF">2013-08-20T13:16:58Z</dcterms:created>
  <dcterms:modified xsi:type="dcterms:W3CDTF">2013-08-26T04:32:42Z</dcterms:modified>
</cp:coreProperties>
</file>