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8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304">
          <p15:clr>
            <a:srgbClr val="A4A3A4"/>
          </p15:clr>
        </p15:guide>
        <p15:guide id="3" orient="horz" pos="2688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BEE8"/>
    <a:srgbClr val="B3C7EB"/>
    <a:srgbClr val="943C06"/>
    <a:srgbClr val="FFFFCC"/>
    <a:srgbClr val="DC8506"/>
    <a:srgbClr val="F2BF04"/>
    <a:srgbClr val="FFE05B"/>
    <a:srgbClr val="E0890A"/>
    <a:srgbClr val="FFD629"/>
    <a:srgbClr val="D299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1386" y="72"/>
      </p:cViewPr>
      <p:guideLst>
        <p:guide orient="horz" pos="2160"/>
        <p:guide orient="horz" pos="2304"/>
        <p:guide orient="horz" pos="26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381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A33BB-5012-4FA9-BC94-2423B0F96BF0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343ED-3762-4D46-A439-B4D407E13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17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6D0F59-C368-4D37-B30E-7187B9781EF4}" type="slidenum">
              <a:rPr lang="de-DE"/>
              <a:pPr/>
              <a:t>9</a:t>
            </a:fld>
            <a:endParaRPr lang="de-DE"/>
          </a:p>
        </p:txBody>
      </p:sp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303213" y="57150"/>
            <a:ext cx="846931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Chapter 5: Demand Paging Virtual Memory Architecture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-1588" y="6513513"/>
            <a:ext cx="39354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© 2007 datronicsoft, Inc., Manila, Philippines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133850" y="6513513"/>
            <a:ext cx="19161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-</a:t>
            </a:r>
            <a:fld id="{7B1E4776-50EA-491D-97DA-FD12AC0662B0}" type="slidenum"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pPr algn="ctr">
                <a:buClrTx/>
                <a:buFontTx/>
                <a:buNone/>
              </a:pPr>
              <a:t>9</a:t>
            </a:fld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21508" name="Rectangle 4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30513" y="517525"/>
            <a:ext cx="3417887" cy="25638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9" name="Rectangle 5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2519363" y="3255963"/>
            <a:ext cx="5845175" cy="30845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7284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5765E7-D67A-4640-890E-43CD87E61285}" type="slidenum">
              <a:rPr lang="de-DE"/>
              <a:pPr/>
              <a:t>10</a:t>
            </a:fld>
            <a:endParaRPr lang="de-DE"/>
          </a:p>
        </p:txBody>
      </p:sp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303213" y="57150"/>
            <a:ext cx="846931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Chapter 5: Demand Paging Virtual Memory Architecture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-1588" y="6513513"/>
            <a:ext cx="39354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© 2007 datronicsoft, Inc., Manila, Philippines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133850" y="6513513"/>
            <a:ext cx="19161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-</a:t>
            </a:r>
            <a:fld id="{B62C7C3E-0147-44B2-90C7-A2FA78CBFF40}" type="slidenum"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pPr algn="ctr">
                <a:buClrTx/>
                <a:buFontTx/>
                <a:buNone/>
              </a:pPr>
              <a:t>10</a:t>
            </a:fld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22532" name="Rectangle 4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30513" y="517525"/>
            <a:ext cx="3417887" cy="25638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3" name="Rectangle 5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2519363" y="3255963"/>
            <a:ext cx="5845175" cy="30845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977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gi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gif"/><Relationship Id="rId4" Type="http://schemas.openxmlformats.org/officeDocument/2006/relationships/image" Target="../media/image1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gi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gi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over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3140" y="0"/>
            <a:ext cx="913772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124" y="2514600"/>
            <a:ext cx="4333876" cy="1085850"/>
          </a:xfrm>
        </p:spPr>
        <p:txBody>
          <a:bodyPr>
            <a:normAutofit/>
          </a:bodyPr>
          <a:lstStyle>
            <a:lvl1pPr algn="l" rtl="0">
              <a:defRPr sz="4200">
                <a:ln w="9525">
                  <a:solidFill>
                    <a:schemeClr val="bg1"/>
                  </a:solidFill>
                </a:ln>
                <a:gradFill>
                  <a:gsLst>
                    <a:gs pos="4000">
                      <a:srgbClr val="943C06"/>
                    </a:gs>
                    <a:gs pos="31000">
                      <a:srgbClr val="E4A738"/>
                    </a:gs>
                    <a:gs pos="50000">
                      <a:srgbClr val="D07D02"/>
                    </a:gs>
                    <a:gs pos="70000">
                      <a:srgbClr val="602708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0684" y="3643314"/>
            <a:ext cx="4347556" cy="10715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rtl="0">
              <a:buNone/>
              <a:defRPr lang="en-US" sz="2800" b="0" kern="1200" dirty="0" smtClean="0">
                <a:ln w="3175">
                  <a:solidFill>
                    <a:srgbClr val="FFFFCC">
                      <a:alpha val="84000"/>
                    </a:srgbClr>
                  </a:solidFill>
                </a:ln>
                <a:gradFill>
                  <a:gsLst>
                    <a:gs pos="0">
                      <a:srgbClr val="DC8506"/>
                    </a:gs>
                    <a:gs pos="48000">
                      <a:srgbClr val="F2BF04"/>
                    </a:gs>
                    <a:gs pos="59000">
                      <a:srgbClr val="FFFFCC"/>
                    </a:gs>
                    <a:gs pos="65000">
                      <a:srgbClr val="F2BF04"/>
                    </a:gs>
                    <a:gs pos="71000">
                      <a:srgbClr val="DC8506"/>
                    </a:gs>
                  </a:gsLst>
                  <a:lin ang="5400000" scaled="0"/>
                </a:gradFill>
                <a:effectLst>
                  <a:outerShdw blurRad="127000" algn="ctr" rotWithShape="0">
                    <a:prstClr val="black">
                      <a:alpha val="94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492875"/>
            <a:ext cx="6096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04800" y="6475422"/>
            <a:ext cx="8556567" cy="157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609600" y="6477000"/>
            <a:ext cx="800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Copyright SELA software &amp; Education Labs Ltd. 14-18 Baruch Hirsch </a:t>
            </a:r>
            <a:r>
              <a:rPr lang="en-US" sz="11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St.Bnei</a:t>
            </a: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Brak</a:t>
            </a: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51202 Israel</a:t>
            </a:r>
            <a:b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www.sela.co.il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3" name="Picture 12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06597" y="698268"/>
            <a:ext cx="1904528" cy="6151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3786190"/>
            <a:ext cx="8505825" cy="127158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5214950"/>
            <a:ext cx="8515349" cy="9382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858148" y="5000636"/>
            <a:ext cx="1428760" cy="55703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3786190"/>
            <a:ext cx="8534400" cy="1271582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5214949"/>
            <a:ext cx="8515004" cy="93646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385733" y="1276354"/>
            <a:ext cx="8505825" cy="127158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376208" y="2705114"/>
            <a:ext cx="8515349" cy="9382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357158" y="1276354"/>
            <a:ext cx="8534400" cy="1271582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376554" y="2705113"/>
            <a:ext cx="8515004" cy="93646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1" name="Picture 20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715240" y="2571744"/>
            <a:ext cx="1428760" cy="5570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uestions_sm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ummary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5838825" cy="4648200"/>
          </a:xfrm>
          <a:prstGeom prst="rect">
            <a:avLst/>
          </a:prstGeom>
          <a:solidFill>
            <a:schemeClr val="bg1">
              <a:alpha val="59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3375" y="1371600"/>
            <a:ext cx="5851294" cy="4572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SzPct val="75000"/>
              <a:buFontTx/>
              <a:buBlip>
                <a:blip r:embed="rId3"/>
              </a:buBlip>
              <a:defRPr sz="2800" b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odule_agenda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4010025" cy="4648200"/>
          </a:xfrm>
          <a:prstGeom prst="rect">
            <a:avLst/>
          </a:prstGeom>
          <a:solidFill>
            <a:schemeClr val="bg1">
              <a:alpha val="59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4195" y="1371600"/>
            <a:ext cx="4031674" cy="4648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Tx/>
              <a:buBlip>
                <a:blip r:embed="rId3"/>
              </a:buBlip>
              <a:defRPr sz="2000"/>
            </a:lvl1pPr>
            <a:lvl2pPr algn="l" rtl="0">
              <a:buFontTx/>
              <a:buBlip>
                <a:blip r:embed="rId3"/>
              </a:buBlip>
              <a:defRPr sz="1800"/>
            </a:lvl2pPr>
            <a:lvl3pPr algn="l" rtl="0">
              <a:buNone/>
              <a:defRPr sz="1600"/>
            </a:lvl3pPr>
            <a:lvl4pPr>
              <a:buNone/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ps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304800" y="1371600"/>
            <a:ext cx="6553200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162800" y="2514600"/>
            <a:ext cx="1676400" cy="457200"/>
          </a:xfrm>
          <a:prstGeom prst="rect">
            <a:avLst/>
          </a:prstGeom>
        </p:spPr>
        <p:txBody>
          <a:bodyPr/>
          <a:lstStyle>
            <a:lvl1pPr marL="233363" indent="339725">
              <a:buNone/>
              <a:defRPr sz="2000" b="1"/>
            </a:lvl1pPr>
            <a:lvl2pPr marL="233363" indent="-233363">
              <a:buFontTx/>
              <a:buBlip>
                <a:blip r:embed="rId3"/>
              </a:buBlip>
              <a:defRPr sz="1600" baseline="0"/>
            </a:lvl2pPr>
          </a:lstStyle>
          <a:p>
            <a:pPr lvl="0"/>
            <a:r>
              <a:rPr lang="en-US" dirty="0" smtClean="0"/>
              <a:t>Tips</a:t>
            </a:r>
          </a:p>
          <a:p>
            <a:pPr lvl="1"/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7162800" y="3048000"/>
            <a:ext cx="1828800" cy="1676400"/>
          </a:xfrm>
          <a:prstGeom prst="rect">
            <a:avLst/>
          </a:prstGeom>
        </p:spPr>
        <p:txBody>
          <a:bodyPr>
            <a:normAutofit/>
          </a:bodyPr>
          <a:lstStyle>
            <a:lvl1pPr marL="115888" indent="-115888">
              <a:buFont typeface="Arial" pitchFamily="34" charset="0"/>
              <a:buChar char="•"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304800" y="1371600"/>
            <a:ext cx="6553200" cy="4724400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4"/>
              </a:buBlip>
              <a:defRPr/>
            </a:lvl2pPr>
            <a:lvl3pPr algn="l" rtl="0">
              <a:buFontTx/>
              <a:buBlip>
                <a:blip r:embed="rId4"/>
              </a:buBlip>
              <a:defRPr/>
            </a:lvl3pPr>
            <a:lvl4pPr algn="l" rtl="0">
              <a:buFontTx/>
              <a:buBlip>
                <a:blip r:embed="rId4"/>
              </a:buBlip>
              <a:defRPr/>
            </a:lvl4pPr>
            <a:lvl5pPr algn="l" rtl="0">
              <a:buFontTx/>
              <a:buBlip>
                <a:blip r:embed="rId4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 descr="logo_sela_college_shad6CM.gif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</a:t>
            </a:r>
            <a:fld id="{8577588D-86B4-4125-9767-982B1F6E61B5}" type="slidenum">
              <a:rPr lang="en-US"/>
              <a:pPr/>
              <a:t>‹#›</a:t>
            </a:fld>
            <a:r>
              <a:rPr lang="en-US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9237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pic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1"/>
            <a:ext cx="8534400" cy="4648200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0955" y="6356350"/>
            <a:ext cx="478763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emo_page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52" y="6356350"/>
            <a:ext cx="520616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b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9102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5720" y="3500446"/>
            <a:ext cx="4714908" cy="17145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nclusion_lab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0540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2844" y="4214818"/>
            <a:ext cx="4519448" cy="17859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K:\tmp\Eyal\Untitled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9525" y="-9525"/>
            <a:ext cx="9163050" cy="6877050"/>
          </a:xfrm>
          <a:prstGeom prst="rect">
            <a:avLst/>
          </a:prstGeom>
          <a:noFill/>
        </p:spPr>
      </p:pic>
      <p:pic>
        <p:nvPicPr>
          <p:cNvPr id="10" name="Picture 2" descr="K:\tmp\Eyal\Untitled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77602" y="-6920"/>
            <a:ext cx="9237333" cy="6876000"/>
          </a:xfrm>
          <a:prstGeom prst="rect">
            <a:avLst/>
          </a:prstGeom>
          <a:noFill/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0540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2844" y="4214818"/>
            <a:ext cx="4519448" cy="17859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k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de_1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-24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429625" cy="4724400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3375" y="1428736"/>
            <a:ext cx="8382029" cy="464347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None/>
              <a:defRPr sz="1600" b="0">
                <a:latin typeface="Consolas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16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58000" y="1295400"/>
            <a:ext cx="2514600" cy="980375"/>
          </a:xfrm>
          <a:prstGeom prst="rect">
            <a:avLst/>
          </a:prstGeom>
        </p:spPr>
      </p:pic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505825" cy="2286000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3867150"/>
            <a:ext cx="8515349" cy="22860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10400" y="3817938"/>
            <a:ext cx="2345379" cy="9144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8534400" cy="2286000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Blip>
                <a:blip r:embed="rId6"/>
              </a:buBlip>
              <a:defRPr/>
            </a:lvl4pPr>
            <a:lvl5pPr algn="l" rtl="0">
              <a:buFontTx/>
              <a:buBlip>
                <a:blip r:embed="rId6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3873731"/>
            <a:ext cx="8515004" cy="2277687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8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505825" cy="1485896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3071810"/>
            <a:ext cx="8515349" cy="308134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00892" y="2643182"/>
            <a:ext cx="2345379" cy="9144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8534400" cy="1485896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3071811"/>
            <a:ext cx="8515004" cy="3079608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de_small.jpg"/>
          <p:cNvPicPr>
            <a:picLocks noChangeAspect="1"/>
          </p:cNvPicPr>
          <p:nvPr userDrawn="1"/>
        </p:nvPicPr>
        <p:blipFill>
          <a:blip r:embed="rId18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196" y="0"/>
            <a:ext cx="66100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8046" y="6356350"/>
            <a:ext cx="5206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8" r:id="rId4"/>
    <p:sldLayoutId id="2147483669" r:id="rId5"/>
    <p:sldLayoutId id="2147483672" r:id="rId6"/>
    <p:sldLayoutId id="2147483660" r:id="rId7"/>
    <p:sldLayoutId id="2147483661" r:id="rId8"/>
    <p:sldLayoutId id="2147483670" r:id="rId9"/>
    <p:sldLayoutId id="2147483671" r:id="rId10"/>
    <p:sldLayoutId id="2147483662" r:id="rId11"/>
    <p:sldLayoutId id="2147483663" r:id="rId12"/>
    <p:sldLayoutId id="2147483666" r:id="rId13"/>
    <p:sldLayoutId id="2147483665" r:id="rId14"/>
    <p:sldLayoutId id="2147483654" r:id="rId15"/>
    <p:sldLayoutId id="2147483673" r:id="rId16"/>
  </p:sldLayoutIdLst>
  <p:hf hdr="0" dt="0"/>
  <p:txStyles>
    <p:titleStyle>
      <a:lvl1pPr algn="l" defTabSz="914400" rtl="1" eaLnBrk="1" latinLnBrk="0" hangingPunct="1">
        <a:spcBef>
          <a:spcPct val="0"/>
        </a:spcBef>
        <a:buNone/>
        <a:defRPr sz="3200" b="0" kern="1200">
          <a:ln w="3175">
            <a:solidFill>
              <a:srgbClr val="FFFFCC">
                <a:alpha val="84000"/>
              </a:srgbClr>
            </a:solidFill>
          </a:ln>
          <a:gradFill>
            <a:gsLst>
              <a:gs pos="0">
                <a:srgbClr val="DC8506"/>
              </a:gs>
              <a:gs pos="48000">
                <a:srgbClr val="F2BF04"/>
              </a:gs>
              <a:gs pos="59000">
                <a:srgbClr val="FFFFCC"/>
              </a:gs>
              <a:gs pos="65000">
                <a:srgbClr val="F2BF04"/>
              </a:gs>
              <a:gs pos="71000">
                <a:srgbClr val="DC8506"/>
              </a:gs>
            </a:gsLst>
            <a:lin ang="5400000" scaled="0"/>
          </a:gradFill>
          <a:effectLst>
            <a:outerShdw blurRad="127000" algn="ctr" rotWithShape="0">
              <a:prstClr val="black">
                <a:alpha val="94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 State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19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7391400" y="381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de-DE" sz="1200">
                <a:solidFill>
                  <a:srgbClr val="646464"/>
                </a:solidFill>
              </a:rPr>
              <a:t>[</a:t>
            </a:r>
            <a:fld id="{9EB859AD-EEC8-4ED6-B3A1-723D89B06C8D}" type="slidenum">
              <a:rPr lang="de-DE" sz="1200">
                <a:solidFill>
                  <a:srgbClr val="646464"/>
                </a:solidFill>
              </a:rPr>
              <a:pPr algn="r">
                <a:buClrTx/>
                <a:buFontTx/>
                <a:buNone/>
              </a:pPr>
              <a:t>10</a:t>
            </a:fld>
            <a:r>
              <a:rPr lang="de-DE" sz="1200">
                <a:solidFill>
                  <a:srgbClr val="646464"/>
                </a:solidFill>
              </a:rPr>
              <a:t>]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6948488" y="1196975"/>
            <a:ext cx="20161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1200">
                <a:solidFill>
                  <a:srgbClr val="646464"/>
                </a:solidFill>
              </a:rPr>
              <a:t>Chapter 8: Power Management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85800" y="2122488"/>
            <a:ext cx="5867400" cy="467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295275" indent="-295275"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>
                <a:solidFill>
                  <a:srgbClr val="646464"/>
                </a:solidFill>
              </a:rPr>
              <a:t>No limits for state transitions</a:t>
            </a:r>
          </a:p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>
                <a:solidFill>
                  <a:srgbClr val="646464"/>
                </a:solidFill>
              </a:rPr>
              <a:t>Implementation of D0 and D3 (other states optional)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>
              <a:solidFill>
                <a:srgbClr val="646464"/>
              </a:solidFill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>
              <a:solidFill>
                <a:srgbClr val="646464"/>
              </a:solidFill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>
              <a:solidFill>
                <a:srgbClr val="646464"/>
              </a:solidFill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>
              <a:solidFill>
                <a:srgbClr val="646464"/>
              </a:solidFill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>
              <a:solidFill>
                <a:srgbClr val="646464"/>
              </a:solidFill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>
              <a:solidFill>
                <a:srgbClr val="646464"/>
              </a:solidFill>
            </a:endParaRPr>
          </a:p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>
                <a:solidFill>
                  <a:srgbClr val="646464"/>
                </a:solidFill>
              </a:rPr>
              <a:t>D0	= Fully Powered on</a:t>
            </a:r>
          </a:p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>
                <a:solidFill>
                  <a:srgbClr val="646464"/>
                </a:solidFill>
              </a:rPr>
              <a:t>D1  = Sleeping (almost on) </a:t>
            </a:r>
          </a:p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>
                <a:solidFill>
                  <a:srgbClr val="646464"/>
                </a:solidFill>
              </a:rPr>
              <a:t>D2	= Sleeping (almost off)</a:t>
            </a:r>
          </a:p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>
                <a:solidFill>
                  <a:srgbClr val="646464"/>
                </a:solidFill>
              </a:rPr>
              <a:t>D3	= Off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>
              <a:solidFill>
                <a:srgbClr val="646464"/>
              </a:solidFill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>
              <a:solidFill>
                <a:srgbClr val="646464"/>
              </a:solidFill>
            </a:endParaRP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1073150" y="3128963"/>
            <a:ext cx="4302125" cy="1317625"/>
            <a:chOff x="676" y="1971"/>
            <a:chExt cx="2710" cy="830"/>
          </a:xfrm>
        </p:grpSpPr>
        <p:grpSp>
          <p:nvGrpSpPr>
            <p:cNvPr id="8197" name="Group 5"/>
            <p:cNvGrpSpPr>
              <a:grpSpLocks/>
            </p:cNvGrpSpPr>
            <p:nvPr/>
          </p:nvGrpSpPr>
          <p:grpSpPr bwMode="auto">
            <a:xfrm>
              <a:off x="676" y="1971"/>
              <a:ext cx="1414" cy="830"/>
              <a:chOff x="676" y="1971"/>
              <a:chExt cx="1414" cy="830"/>
            </a:xfrm>
          </p:grpSpPr>
          <p:sp>
            <p:nvSpPr>
              <p:cNvPr id="8198" name="AutoShape 6"/>
              <p:cNvSpPr>
                <a:spLocks noChangeArrowheads="1"/>
              </p:cNvSpPr>
              <p:nvPr/>
            </p:nvSpPr>
            <p:spPr bwMode="auto">
              <a:xfrm>
                <a:off x="676" y="2547"/>
                <a:ext cx="1411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PowerDeviceD3</a:t>
                </a:r>
              </a:p>
            </p:txBody>
          </p:sp>
          <p:sp>
            <p:nvSpPr>
              <p:cNvPr id="8199" name="AutoShape 7"/>
              <p:cNvSpPr>
                <a:spLocks noChangeArrowheads="1"/>
              </p:cNvSpPr>
              <p:nvPr/>
            </p:nvSpPr>
            <p:spPr bwMode="auto">
              <a:xfrm>
                <a:off x="676" y="2355"/>
                <a:ext cx="1411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PowerDeviceD2</a:t>
                </a:r>
              </a:p>
            </p:txBody>
          </p:sp>
          <p:sp>
            <p:nvSpPr>
              <p:cNvPr id="8200" name="AutoShape 8"/>
              <p:cNvSpPr>
                <a:spLocks noChangeArrowheads="1"/>
              </p:cNvSpPr>
              <p:nvPr/>
            </p:nvSpPr>
            <p:spPr bwMode="auto">
              <a:xfrm>
                <a:off x="676" y="2183"/>
                <a:ext cx="1412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PowerDeviceD1</a:t>
                </a:r>
              </a:p>
            </p:txBody>
          </p:sp>
          <p:sp>
            <p:nvSpPr>
              <p:cNvPr id="8201" name="AutoShape 9"/>
              <p:cNvSpPr>
                <a:spLocks noChangeArrowheads="1"/>
              </p:cNvSpPr>
              <p:nvPr/>
            </p:nvSpPr>
            <p:spPr bwMode="auto">
              <a:xfrm>
                <a:off x="679" y="1971"/>
                <a:ext cx="1411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PowerDeviceD0</a:t>
                </a:r>
              </a:p>
            </p:txBody>
          </p:sp>
        </p:grpSp>
        <p:grpSp>
          <p:nvGrpSpPr>
            <p:cNvPr id="8202" name="Group 10"/>
            <p:cNvGrpSpPr>
              <a:grpSpLocks/>
            </p:cNvGrpSpPr>
            <p:nvPr/>
          </p:nvGrpSpPr>
          <p:grpSpPr bwMode="auto">
            <a:xfrm>
              <a:off x="2644" y="1971"/>
              <a:ext cx="742" cy="830"/>
              <a:chOff x="2644" y="1971"/>
              <a:chExt cx="742" cy="830"/>
            </a:xfrm>
          </p:grpSpPr>
          <p:sp>
            <p:nvSpPr>
              <p:cNvPr id="8203" name="AutoShape 11"/>
              <p:cNvSpPr>
                <a:spLocks noChangeArrowheads="1"/>
              </p:cNvSpPr>
              <p:nvPr/>
            </p:nvSpPr>
            <p:spPr bwMode="auto">
              <a:xfrm>
                <a:off x="2644" y="2547"/>
                <a:ext cx="739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D3</a:t>
                </a:r>
              </a:p>
            </p:txBody>
          </p:sp>
          <p:sp>
            <p:nvSpPr>
              <p:cNvPr id="8204" name="AutoShape 12"/>
              <p:cNvSpPr>
                <a:spLocks noChangeArrowheads="1"/>
              </p:cNvSpPr>
              <p:nvPr/>
            </p:nvSpPr>
            <p:spPr bwMode="auto">
              <a:xfrm>
                <a:off x="2644" y="2355"/>
                <a:ext cx="739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D2</a:t>
                </a:r>
              </a:p>
            </p:txBody>
          </p:sp>
          <p:sp>
            <p:nvSpPr>
              <p:cNvPr id="8205" name="AutoShape 13"/>
              <p:cNvSpPr>
                <a:spLocks noChangeArrowheads="1"/>
              </p:cNvSpPr>
              <p:nvPr/>
            </p:nvSpPr>
            <p:spPr bwMode="auto">
              <a:xfrm>
                <a:off x="2646" y="2183"/>
                <a:ext cx="739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D1</a:t>
                </a:r>
              </a:p>
            </p:txBody>
          </p:sp>
          <p:sp>
            <p:nvSpPr>
              <p:cNvPr id="8206" name="AutoShape 14"/>
              <p:cNvSpPr>
                <a:spLocks noChangeArrowheads="1"/>
              </p:cNvSpPr>
              <p:nvPr/>
            </p:nvSpPr>
            <p:spPr bwMode="auto">
              <a:xfrm>
                <a:off x="2647" y="1971"/>
                <a:ext cx="739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D0</a:t>
                </a:r>
              </a:p>
            </p:txBody>
          </p:sp>
        </p:grpSp>
      </p:grp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687388" y="1116013"/>
            <a:ext cx="58674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2800" b="1">
                <a:solidFill>
                  <a:srgbClr val="007814"/>
                </a:solidFill>
              </a:rPr>
              <a:t>WDM device power states</a:t>
            </a:r>
          </a:p>
        </p:txBody>
      </p:sp>
    </p:spTree>
    <p:extLst>
      <p:ext uri="{BB962C8B-B14F-4D97-AF65-F5344CB8AC3E}">
        <p14:creationId xmlns:p14="http://schemas.microsoft.com/office/powerpoint/2010/main" val="17742097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off</a:t>
            </a:r>
          </a:p>
          <a:p>
            <a:r>
              <a:rPr lang="en-US" dirty="0" smtClean="0"/>
              <a:t>Reboot required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17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Schemas.</a:t>
            </a:r>
            <a:endParaRPr lang="en-US" dirty="0"/>
          </a:p>
          <a:p>
            <a:r>
              <a:rPr lang="en-US" dirty="0" smtClean="0"/>
              <a:t>Each Schema has two </a:t>
            </a:r>
            <a:r>
              <a:rPr lang="en-US" dirty="0" smtClean="0"/>
              <a:t>policies: AC and batteries</a:t>
            </a:r>
          </a:p>
          <a:p>
            <a:pPr lvl="1"/>
            <a:r>
              <a:rPr lang="en-US" dirty="0" smtClean="0"/>
              <a:t>Select power source</a:t>
            </a:r>
          </a:p>
          <a:p>
            <a:r>
              <a:rPr lang="en-US" dirty="0" smtClean="0"/>
              <a:t>Sends </a:t>
            </a:r>
            <a:r>
              <a:rPr lang="en-US" dirty="0" smtClean="0"/>
              <a:t>IRP_MJ_POWER</a:t>
            </a:r>
          </a:p>
          <a:p>
            <a:r>
              <a:rPr lang="en-US" dirty="0" smtClean="0"/>
              <a:t>Powercfg.exe</a:t>
            </a:r>
          </a:p>
          <a:p>
            <a:pPr lvl="1"/>
            <a:r>
              <a:rPr lang="en-US" sz="1600" dirty="0" smtClean="0"/>
              <a:t>/list</a:t>
            </a:r>
          </a:p>
          <a:p>
            <a:pPr lvl="1"/>
            <a:r>
              <a:rPr lang="en-US" sz="1600" dirty="0" smtClean="0"/>
              <a:t>/</a:t>
            </a:r>
            <a:r>
              <a:rPr lang="en-US" sz="1600" dirty="0" err="1" smtClean="0"/>
              <a:t>getactivescheme</a:t>
            </a:r>
            <a:endParaRPr lang="en-US" sz="1600" dirty="0" smtClean="0"/>
          </a:p>
          <a:p>
            <a:pPr lvl="1"/>
            <a:r>
              <a:rPr lang="en-US" sz="1600" dirty="0" smtClean="0"/>
              <a:t>/query &lt;</a:t>
            </a:r>
            <a:r>
              <a:rPr lang="en-US" sz="1600" dirty="0" err="1" smtClean="0"/>
              <a:t>guid</a:t>
            </a:r>
            <a:r>
              <a:rPr lang="en-US" sz="1600" dirty="0" smtClean="0"/>
              <a:t>&gt;</a:t>
            </a:r>
          </a:p>
          <a:p>
            <a:pPr lvl="1"/>
            <a:r>
              <a:rPr lang="en-US" sz="1600" dirty="0" smtClean="0"/>
              <a:t>/</a:t>
            </a:r>
            <a:r>
              <a:rPr lang="en-US" sz="1600" dirty="0" err="1" smtClean="0"/>
              <a:t>batteryreport</a:t>
            </a:r>
            <a:endParaRPr lang="en-US" sz="1600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8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Gobal</a:t>
            </a:r>
            <a:r>
              <a:rPr lang="en-US" dirty="0" smtClean="0"/>
              <a:t> Power State</a:t>
            </a:r>
          </a:p>
          <a:p>
            <a:pPr lvl="1"/>
            <a:r>
              <a:rPr lang="en-US" dirty="0" smtClean="0"/>
              <a:t>G0, G1, G2, G3</a:t>
            </a:r>
          </a:p>
          <a:p>
            <a:r>
              <a:rPr lang="en-US" dirty="0" smtClean="0"/>
              <a:t>System Power State</a:t>
            </a:r>
          </a:p>
          <a:p>
            <a:pPr lvl="1"/>
            <a:r>
              <a:rPr lang="en-US" dirty="0" smtClean="0"/>
              <a:t>S0, S1, S2, S3, S4, S5</a:t>
            </a:r>
          </a:p>
          <a:p>
            <a:r>
              <a:rPr lang="en-US" dirty="0" smtClean="0"/>
              <a:t>CPU Power State</a:t>
            </a:r>
          </a:p>
          <a:p>
            <a:pPr lvl="1"/>
            <a:r>
              <a:rPr lang="en-US" dirty="0" smtClean="0"/>
              <a:t>C0, C1, C2, C3</a:t>
            </a:r>
          </a:p>
          <a:p>
            <a:r>
              <a:rPr lang="en-US" dirty="0" smtClean="0"/>
              <a:t>Bus Power State</a:t>
            </a:r>
          </a:p>
          <a:p>
            <a:pPr lvl="1"/>
            <a:r>
              <a:rPr lang="en-US" dirty="0" smtClean="0"/>
              <a:t>B0, B1, B2, B3</a:t>
            </a:r>
          </a:p>
          <a:p>
            <a:r>
              <a:rPr lang="en-US" dirty="0" smtClean="0"/>
              <a:t>Device Power State</a:t>
            </a:r>
          </a:p>
          <a:p>
            <a:pPr lvl="1"/>
            <a:r>
              <a:rPr lang="en-US" dirty="0" smtClean="0"/>
              <a:t>D0, D1, D2, D3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2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D0, D1, D2,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Consumption</a:t>
            </a:r>
          </a:p>
          <a:p>
            <a:r>
              <a:rPr lang="en-US" dirty="0" smtClean="0"/>
              <a:t>Functionality</a:t>
            </a:r>
          </a:p>
          <a:p>
            <a:r>
              <a:rPr lang="en-US" dirty="0" smtClean="0"/>
              <a:t>Restore time</a:t>
            </a:r>
          </a:p>
          <a:p>
            <a:r>
              <a:rPr lang="en-US" dirty="0" smtClean="0"/>
              <a:t>Wakeup capabilities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4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 is fully on and operational</a:t>
            </a:r>
          </a:p>
          <a:p>
            <a:r>
              <a:rPr lang="en-US" dirty="0" smtClean="0"/>
              <a:t>Can access memory and IO ports</a:t>
            </a:r>
          </a:p>
          <a:p>
            <a:r>
              <a:rPr lang="en-US" dirty="0" err="1" smtClean="0"/>
              <a:t>PoRequestPowerIrp</a:t>
            </a:r>
            <a:r>
              <a:rPr lang="en-US" dirty="0" smtClean="0"/>
              <a:t> – transit to other states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0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D1 –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Power:</a:t>
            </a:r>
          </a:p>
          <a:p>
            <a:pPr lvl="1"/>
            <a:r>
              <a:rPr lang="en-US" dirty="0" smtClean="0"/>
              <a:t>D1 less than D0</a:t>
            </a:r>
          </a:p>
          <a:p>
            <a:pPr lvl="1"/>
            <a:r>
              <a:rPr lang="en-US" dirty="0" smtClean="0"/>
              <a:t>D2 less than D1</a:t>
            </a:r>
          </a:p>
          <a:p>
            <a:pPr lvl="1"/>
            <a:r>
              <a:rPr lang="en-US" dirty="0" smtClean="0"/>
              <a:t>D3hot – Power mostly detached.</a:t>
            </a:r>
          </a:p>
          <a:p>
            <a:pPr lvl="1"/>
            <a:r>
              <a:rPr lang="en-US" dirty="0" smtClean="0"/>
              <a:t>D3cold – presence cannot be detected. Power detached.</a:t>
            </a:r>
          </a:p>
          <a:p>
            <a:r>
              <a:rPr lang="en-US" dirty="0" smtClean="0"/>
              <a:t>Context:</a:t>
            </a:r>
          </a:p>
          <a:p>
            <a:pPr lvl="1"/>
            <a:r>
              <a:rPr lang="en-US" dirty="0" smtClean="0"/>
              <a:t>D1 context stored by hardware</a:t>
            </a:r>
          </a:p>
          <a:p>
            <a:pPr lvl="1"/>
            <a:r>
              <a:rPr lang="en-US" dirty="0" smtClean="0"/>
              <a:t>D3hot context stored by driver (or re-initialize)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6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D0 and D3 are required</a:t>
            </a:r>
          </a:p>
          <a:p>
            <a:r>
              <a:rPr lang="en-US" dirty="0" smtClean="0"/>
              <a:t>Specifics for NDIS, SCSI, Video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75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State S0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 Power</a:t>
            </a:r>
          </a:p>
          <a:p>
            <a:r>
              <a:rPr lang="en-US" dirty="0" smtClean="0"/>
              <a:t>Individual devices may be powered down and up.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S1, S2, S3, S4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Appears to be off</a:t>
            </a:r>
          </a:p>
          <a:p>
            <a:r>
              <a:rPr lang="en-US" dirty="0" smtClean="0"/>
              <a:t>Memory preserved (in memory or disk)</a:t>
            </a:r>
          </a:p>
          <a:p>
            <a:r>
              <a:rPr lang="en-US" dirty="0" smtClean="0"/>
              <a:t>S1 – no clock</a:t>
            </a:r>
          </a:p>
          <a:p>
            <a:r>
              <a:rPr lang="en-US" dirty="0" smtClean="0"/>
              <a:t>S4 – no context (saved in disk)</a:t>
            </a:r>
          </a:p>
          <a:p>
            <a:r>
              <a:rPr lang="en-US" dirty="0" smtClean="0"/>
              <a:t>Latency: S1 &lt; 1s, S2 =~ 2s, S4 = </a:t>
            </a:r>
          </a:p>
          <a:p>
            <a:r>
              <a:rPr lang="en-US" dirty="0" smtClean="0"/>
              <a:t>S4 is hibernate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94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7391400" y="381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de-DE" sz="1200">
                <a:solidFill>
                  <a:srgbClr val="646464"/>
                </a:solidFill>
              </a:rPr>
              <a:t>[</a:t>
            </a:r>
            <a:fld id="{37DF5F64-8382-4F31-B83A-983E6F63D91B}" type="slidenum">
              <a:rPr lang="de-DE" sz="1200">
                <a:solidFill>
                  <a:srgbClr val="646464"/>
                </a:solidFill>
              </a:rPr>
              <a:pPr algn="r">
                <a:buClrTx/>
                <a:buFontTx/>
                <a:buNone/>
              </a:pPr>
              <a:t>9</a:t>
            </a:fld>
            <a:r>
              <a:rPr lang="de-DE" sz="1200">
                <a:solidFill>
                  <a:srgbClr val="646464"/>
                </a:solidFill>
              </a:rPr>
              <a:t>]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6948488" y="1196975"/>
            <a:ext cx="20161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1200">
                <a:solidFill>
                  <a:srgbClr val="646464"/>
                </a:solidFill>
              </a:rPr>
              <a:t>Chapter 8: Power Management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85800" y="2122488"/>
            <a:ext cx="5867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295275" indent="-295275"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>
                <a:solidFill>
                  <a:srgbClr val="646464"/>
                </a:solidFill>
              </a:rPr>
              <a:t>State transitions always have to go through S0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1447800" y="2971800"/>
            <a:ext cx="4322763" cy="2492375"/>
            <a:chOff x="912" y="1872"/>
            <a:chExt cx="2723" cy="1570"/>
          </a:xfrm>
        </p:grpSpPr>
        <p:sp>
          <p:nvSpPr>
            <p:cNvPr id="7173" name="Rectangle 5"/>
            <p:cNvSpPr>
              <a:spLocks noChangeArrowheads="1"/>
            </p:cNvSpPr>
            <p:nvPr/>
          </p:nvSpPr>
          <p:spPr bwMode="auto">
            <a:xfrm>
              <a:off x="1190" y="1872"/>
              <a:ext cx="6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sz="1400" b="1">
                  <a:solidFill>
                    <a:srgbClr val="808080"/>
                  </a:solidFill>
                  <a:latin typeface="Times New Roman" panose="02020603050405020304" pitchFamily="18" charset="0"/>
                </a:rPr>
                <a:t>Enum name</a:t>
              </a:r>
            </a:p>
          </p:txBody>
        </p:sp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2974" y="1920"/>
              <a:ext cx="66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sz="1400" b="1">
                  <a:solidFill>
                    <a:srgbClr val="808080"/>
                  </a:solidFill>
                  <a:latin typeface="Times New Roman" panose="02020603050405020304" pitchFamily="18" charset="0"/>
                </a:rPr>
                <a:t>ACPI State</a:t>
              </a:r>
            </a:p>
          </p:txBody>
        </p:sp>
        <p:grpSp>
          <p:nvGrpSpPr>
            <p:cNvPr id="7175" name="Group 7"/>
            <p:cNvGrpSpPr>
              <a:grpSpLocks/>
            </p:cNvGrpSpPr>
            <p:nvPr/>
          </p:nvGrpSpPr>
          <p:grpSpPr bwMode="auto">
            <a:xfrm>
              <a:off x="912" y="2208"/>
              <a:ext cx="1407" cy="1234"/>
              <a:chOff x="912" y="2208"/>
              <a:chExt cx="1407" cy="1234"/>
            </a:xfrm>
          </p:grpSpPr>
          <p:sp>
            <p:nvSpPr>
              <p:cNvPr id="7176" name="AutoShape 8"/>
              <p:cNvSpPr>
                <a:spLocks noChangeArrowheads="1"/>
              </p:cNvSpPr>
              <p:nvPr/>
            </p:nvSpPr>
            <p:spPr bwMode="auto">
              <a:xfrm>
                <a:off x="913" y="3188"/>
                <a:ext cx="1404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PowerSystemShutdown</a:t>
                </a:r>
              </a:p>
            </p:txBody>
          </p:sp>
          <p:sp>
            <p:nvSpPr>
              <p:cNvPr id="7177" name="AutoShape 9"/>
              <p:cNvSpPr>
                <a:spLocks noChangeArrowheads="1"/>
              </p:cNvSpPr>
              <p:nvPr/>
            </p:nvSpPr>
            <p:spPr bwMode="auto">
              <a:xfrm>
                <a:off x="912" y="2976"/>
                <a:ext cx="1404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PowerSystemHibernate</a:t>
                </a:r>
              </a:p>
            </p:txBody>
          </p:sp>
          <p:sp>
            <p:nvSpPr>
              <p:cNvPr id="7178" name="AutoShape 10"/>
              <p:cNvSpPr>
                <a:spLocks noChangeArrowheads="1"/>
              </p:cNvSpPr>
              <p:nvPr/>
            </p:nvSpPr>
            <p:spPr bwMode="auto">
              <a:xfrm>
                <a:off x="912" y="2784"/>
                <a:ext cx="1404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 dirty="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PowerSystemSleeping3</a:t>
                </a:r>
              </a:p>
            </p:txBody>
          </p:sp>
          <p:sp>
            <p:nvSpPr>
              <p:cNvPr id="7179" name="AutoShape 11"/>
              <p:cNvSpPr>
                <a:spLocks noChangeArrowheads="1"/>
              </p:cNvSpPr>
              <p:nvPr/>
            </p:nvSpPr>
            <p:spPr bwMode="auto">
              <a:xfrm>
                <a:off x="912" y="2592"/>
                <a:ext cx="1404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PowerSystemSleeping2</a:t>
                </a:r>
              </a:p>
            </p:txBody>
          </p:sp>
          <p:sp>
            <p:nvSpPr>
              <p:cNvPr id="7180" name="AutoShape 12"/>
              <p:cNvSpPr>
                <a:spLocks noChangeArrowheads="1"/>
              </p:cNvSpPr>
              <p:nvPr/>
            </p:nvSpPr>
            <p:spPr bwMode="auto">
              <a:xfrm>
                <a:off x="913" y="2420"/>
                <a:ext cx="1404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PowerSystemSleeping1</a:t>
                </a:r>
              </a:p>
            </p:txBody>
          </p:sp>
          <p:sp>
            <p:nvSpPr>
              <p:cNvPr id="7181" name="AutoShape 13"/>
              <p:cNvSpPr>
                <a:spLocks noChangeArrowheads="1"/>
              </p:cNvSpPr>
              <p:nvPr/>
            </p:nvSpPr>
            <p:spPr bwMode="auto">
              <a:xfrm>
                <a:off x="915" y="2208"/>
                <a:ext cx="1404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PowerSystemWorking</a:t>
                </a:r>
              </a:p>
            </p:txBody>
          </p:sp>
        </p:grpSp>
        <p:grpSp>
          <p:nvGrpSpPr>
            <p:cNvPr id="7182" name="Group 14"/>
            <p:cNvGrpSpPr>
              <a:grpSpLocks/>
            </p:cNvGrpSpPr>
            <p:nvPr/>
          </p:nvGrpSpPr>
          <p:grpSpPr bwMode="auto">
            <a:xfrm>
              <a:off x="2882" y="2208"/>
              <a:ext cx="740" cy="1234"/>
              <a:chOff x="2882" y="2208"/>
              <a:chExt cx="740" cy="1234"/>
            </a:xfrm>
          </p:grpSpPr>
          <p:sp>
            <p:nvSpPr>
              <p:cNvPr id="7183" name="AutoShape 15"/>
              <p:cNvSpPr>
                <a:spLocks noChangeArrowheads="1"/>
              </p:cNvSpPr>
              <p:nvPr/>
            </p:nvSpPr>
            <p:spPr bwMode="auto">
              <a:xfrm>
                <a:off x="2883" y="3188"/>
                <a:ext cx="738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S5</a:t>
                </a:r>
              </a:p>
            </p:txBody>
          </p:sp>
          <p:sp>
            <p:nvSpPr>
              <p:cNvPr id="7184" name="AutoShape 16"/>
              <p:cNvSpPr>
                <a:spLocks noChangeArrowheads="1"/>
              </p:cNvSpPr>
              <p:nvPr/>
            </p:nvSpPr>
            <p:spPr bwMode="auto">
              <a:xfrm>
                <a:off x="2882" y="2976"/>
                <a:ext cx="738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S4</a:t>
                </a:r>
              </a:p>
            </p:txBody>
          </p:sp>
          <p:sp>
            <p:nvSpPr>
              <p:cNvPr id="7185" name="AutoShape 17"/>
              <p:cNvSpPr>
                <a:spLocks noChangeArrowheads="1"/>
              </p:cNvSpPr>
              <p:nvPr/>
            </p:nvSpPr>
            <p:spPr bwMode="auto">
              <a:xfrm>
                <a:off x="2882" y="2784"/>
                <a:ext cx="738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S3</a:t>
                </a:r>
              </a:p>
            </p:txBody>
          </p:sp>
          <p:sp>
            <p:nvSpPr>
              <p:cNvPr id="7186" name="AutoShape 18"/>
              <p:cNvSpPr>
                <a:spLocks noChangeArrowheads="1"/>
              </p:cNvSpPr>
              <p:nvPr/>
            </p:nvSpPr>
            <p:spPr bwMode="auto">
              <a:xfrm>
                <a:off x="2882" y="2592"/>
                <a:ext cx="738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S2</a:t>
                </a:r>
              </a:p>
            </p:txBody>
          </p:sp>
          <p:sp>
            <p:nvSpPr>
              <p:cNvPr id="7187" name="AutoShape 19"/>
              <p:cNvSpPr>
                <a:spLocks noChangeArrowheads="1"/>
              </p:cNvSpPr>
              <p:nvPr/>
            </p:nvSpPr>
            <p:spPr bwMode="auto">
              <a:xfrm>
                <a:off x="2883" y="2420"/>
                <a:ext cx="738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S1</a:t>
                </a:r>
              </a:p>
            </p:txBody>
          </p:sp>
          <p:sp>
            <p:nvSpPr>
              <p:cNvPr id="7188" name="AutoShape 20"/>
              <p:cNvSpPr>
                <a:spLocks noChangeArrowheads="1"/>
              </p:cNvSpPr>
              <p:nvPr/>
            </p:nvSpPr>
            <p:spPr bwMode="auto">
              <a:xfrm>
                <a:off x="2884" y="2208"/>
                <a:ext cx="738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S0</a:t>
                </a:r>
              </a:p>
            </p:txBody>
          </p:sp>
        </p:grpSp>
      </p:grp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687388" y="1116013"/>
            <a:ext cx="58674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2800" b="1" dirty="0">
                <a:solidFill>
                  <a:srgbClr val="007814"/>
                </a:solidFill>
              </a:rPr>
              <a:t>WDM system power states</a:t>
            </a:r>
          </a:p>
        </p:txBody>
      </p:sp>
    </p:spTree>
    <p:extLst>
      <p:ext uri="{BB962C8B-B14F-4D97-AF65-F5344CB8AC3E}">
        <p14:creationId xmlns:p14="http://schemas.microsoft.com/office/powerpoint/2010/main" val="4210836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la_Template_Ver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ClassroomTemplate_EN_v1</Template>
  <TotalTime>533</TotalTime>
  <Words>509</Words>
  <Application>Microsoft Office PowerPoint</Application>
  <PresentationFormat>On-screen Show (4:3)</PresentationFormat>
  <Paragraphs>123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ＭＳ Ｐゴシック</vt:lpstr>
      <vt:lpstr>Arial</vt:lpstr>
      <vt:lpstr>Calibri</vt:lpstr>
      <vt:lpstr>Consolas</vt:lpstr>
      <vt:lpstr>Courier New</vt:lpstr>
      <vt:lpstr>Times New Roman</vt:lpstr>
      <vt:lpstr>Wingdings</vt:lpstr>
      <vt:lpstr>Sela_Template_Ver_01</vt:lpstr>
      <vt:lpstr>Power State</vt:lpstr>
      <vt:lpstr>PowerPoint Presentation</vt:lpstr>
      <vt:lpstr>D0, D1, D2, D3</vt:lpstr>
      <vt:lpstr>D0</vt:lpstr>
      <vt:lpstr>D1 – D3</vt:lpstr>
      <vt:lpstr>Required support</vt:lpstr>
      <vt:lpstr>System State S0</vt:lpstr>
      <vt:lpstr>S1, S2, S3, S4</vt:lpstr>
      <vt:lpstr>PowerPoint Presentation</vt:lpstr>
      <vt:lpstr>PowerPoint Presentation</vt:lpstr>
      <vt:lpstr>S5</vt:lpstr>
      <vt:lpstr>Power Policy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 London</dc:creator>
  <cp:lastModifiedBy>uri</cp:lastModifiedBy>
  <cp:revision>19</cp:revision>
  <dcterms:created xsi:type="dcterms:W3CDTF">2013-08-25T12:50:35Z</dcterms:created>
  <dcterms:modified xsi:type="dcterms:W3CDTF">2013-09-22T23:34:55Z</dcterms:modified>
</cp:coreProperties>
</file>