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9" r:id="rId2"/>
    <p:sldId id="360" r:id="rId3"/>
    <p:sldId id="308" r:id="rId4"/>
    <p:sldId id="261" r:id="rId5"/>
    <p:sldId id="262" r:id="rId6"/>
    <p:sldId id="309" r:id="rId7"/>
    <p:sldId id="310" r:id="rId8"/>
    <p:sldId id="265" r:id="rId9"/>
    <p:sldId id="266" r:id="rId10"/>
    <p:sldId id="267" r:id="rId11"/>
    <p:sldId id="269" r:id="rId12"/>
    <p:sldId id="270" r:id="rId13"/>
    <p:sldId id="273" r:id="rId14"/>
    <p:sldId id="274" r:id="rId15"/>
    <p:sldId id="275" r:id="rId16"/>
    <p:sldId id="314" r:id="rId17"/>
    <p:sldId id="277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18" r:id="rId31"/>
    <p:sldId id="319" r:id="rId32"/>
    <p:sldId id="320" r:id="rId33"/>
    <p:sldId id="321" r:id="rId34"/>
    <p:sldId id="324" r:id="rId35"/>
    <p:sldId id="326" r:id="rId36"/>
    <p:sldId id="354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91">
          <p15:clr>
            <a:srgbClr val="A4A3A4"/>
          </p15:clr>
        </p15:guide>
        <p15:guide id="3" orient="horz" pos="4093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880">
          <p15:clr>
            <a:srgbClr val="A4A3A4"/>
          </p15:clr>
        </p15:guide>
        <p15:guide id="6" pos="21">
          <p15:clr>
            <a:srgbClr val="A4A3A4"/>
          </p15:clr>
        </p15:guide>
        <p15:guide id="7" pos="5535">
          <p15:clr>
            <a:srgbClr val="A4A3A4"/>
          </p15:clr>
        </p15:guide>
        <p15:guide id="8" pos="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E3C"/>
    <a:srgbClr val="FFFF66"/>
    <a:srgbClr val="1F5189"/>
    <a:srgbClr val="CCCC00"/>
    <a:srgbClr val="CCFF33"/>
    <a:srgbClr val="99CC00"/>
    <a:srgbClr val="A16D9B"/>
    <a:srgbClr val="153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1626" y="252"/>
      </p:cViewPr>
      <p:guideLst>
        <p:guide orient="horz" pos="2160"/>
        <p:guide orient="horz" pos="591"/>
        <p:guide orient="horz" pos="4093"/>
        <p:guide orient="horz" pos="708"/>
        <p:guide pos="2880"/>
        <p:guide pos="21"/>
        <p:guide pos="5535"/>
        <p:guide pos="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024"/>
    </p:cViewPr>
  </p:sorterViewPr>
  <p:notesViewPr>
    <p:cSldViewPr snapToGrid="0">
      <p:cViewPr varScale="1">
        <p:scale>
          <a:sx n="54" d="100"/>
          <a:sy n="54" d="100"/>
        </p:scale>
        <p:origin x="-17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184900" y="8685213"/>
            <a:ext cx="67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06E25D-5F58-43E9-B9DF-4988DA4E06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latin typeface="Segoe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>
                <a:cs typeface="+mn-cs"/>
              </a:rPr>
              <a:t>© 2005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460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56275" y="8685213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CBF454-1027-43F4-B6A2-C29475EB18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sz="800">
                <a:latin typeface="Segoe" pitchFamily="34" charset="0"/>
              </a:rPr>
              <a:t>© 2005 Microsoft Corporation. All rights reserved.</a:t>
            </a:r>
          </a:p>
          <a:p>
            <a:pPr algn="l" eaLnBrk="0" hangingPunct="0"/>
            <a:r>
              <a:rPr lang="en-US" sz="800">
                <a:latin typeface="Segoe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sz="800"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4A48A-FE40-49BC-9DAF-AE3ABC2C90D2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67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632D-9D60-476D-9BE4-BE83BD569F89}" type="slidenum">
              <a:rPr lang="en-US"/>
              <a:pPr/>
              <a:t>10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32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E463-E008-46E2-8B3B-B0317EFCD5F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8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6CA21-127B-4E5E-A4DC-425FC8C183C2}" type="slidenum">
              <a:rPr lang="en-US"/>
              <a:pPr/>
              <a:t>12</a:t>
            </a:fld>
            <a:endParaRPr lang="en-US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04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BCB7B-4D15-4AC3-BD61-F8BFAA88B532}" type="slidenum">
              <a:rPr lang="en-US"/>
              <a:pPr/>
              <a:t>13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110600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4905A-00DC-4395-BCE6-517F49AF5408}" type="slidenum">
              <a:rPr lang="en-US"/>
              <a:pPr/>
              <a:t>14</a:t>
            </a:fld>
            <a:endParaRPr 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0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7912-D7FF-4D69-970F-3F88A9FD4B7B}" type="slidenum">
              <a:rPr lang="en-US"/>
              <a:pPr/>
              <a:t>15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83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618E7-B336-4591-BE42-D5EAD42070E7}" type="slidenum">
              <a:rPr lang="en-US"/>
              <a:pPr/>
              <a:t>16</a:t>
            </a:fld>
            <a:endParaRPr lang="en-US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91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82522-DCC0-4C65-9970-EB5BD50580DF}" type="slidenum">
              <a:rPr lang="en-US"/>
              <a:pPr/>
              <a:t>17</a:t>
            </a:fld>
            <a:endParaRPr 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3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002D5-1F81-4D6A-B70B-B715348AC5B1}" type="slidenum">
              <a:rPr lang="en-US"/>
              <a:pPr/>
              <a:t>18</a:t>
            </a:fld>
            <a:endParaRPr lang="en-US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063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A88EA-B48A-4B6F-9196-65B451BE2E46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46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5FB0B-7829-4218-B100-557FFF4AC35F}" type="slidenum">
              <a:rPr lang="en-US"/>
              <a:pPr/>
              <a:t>2</a:t>
            </a:fld>
            <a:endParaRPr lang="en-US"/>
          </a:p>
        </p:txBody>
      </p:sp>
      <p:sp>
        <p:nvSpPr>
          <p:cNvPr id="27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543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91BAE-B0AB-4280-A3CF-47BD3D2F14E9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135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85F94-1241-43DA-BD3B-3561DA84F57C}" type="slidenum">
              <a:rPr lang="en-US"/>
              <a:pPr/>
              <a:t>21</a:t>
            </a:fld>
            <a:endParaRPr lang="en-US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326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6574-A65D-4313-8358-3CB876A87581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530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78917-469E-4CBC-96E8-AA7503A006FB}" type="slidenum">
              <a:rPr lang="en-US"/>
              <a:pPr/>
              <a:t>23</a:t>
            </a:fld>
            <a:endParaRPr lang="en-US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748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59D2F-EEC1-4268-8086-3EC4F60E0883}" type="slidenum">
              <a:rPr lang="en-US"/>
              <a:pPr/>
              <a:t>24</a:t>
            </a:fld>
            <a:endParaRPr lang="en-US"/>
          </a:p>
        </p:txBody>
      </p:sp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550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FDC46-5597-48D4-B798-993F701C9BE8}" type="slidenum">
              <a:rPr lang="en-US"/>
              <a:pPr/>
              <a:t>25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he-IL" sz="800"/>
          </a:p>
        </p:txBody>
      </p:sp>
    </p:spTree>
    <p:extLst>
      <p:ext uri="{BB962C8B-B14F-4D97-AF65-F5344CB8AC3E}">
        <p14:creationId xmlns:p14="http://schemas.microsoft.com/office/powerpoint/2010/main" val="473351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F89A5-82A9-4A08-A6FB-42B8C60863F1}" type="slidenum">
              <a:rPr lang="en-US"/>
              <a:pPr/>
              <a:t>26</a:t>
            </a:fld>
            <a:endParaRPr lang="en-US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941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5ECCB-C1EA-4E9C-854A-07F2A401D5A6}" type="slidenum">
              <a:rPr lang="en-US"/>
              <a:pPr/>
              <a:t>27</a:t>
            </a:fld>
            <a:endParaRPr lang="en-US"/>
          </a:p>
        </p:txBody>
      </p:sp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856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40599-9E57-4225-B09F-1034C0991B7A}" type="slidenum">
              <a:rPr lang="en-US"/>
              <a:pPr/>
              <a:t>28</a:t>
            </a:fld>
            <a:endParaRPr lang="en-US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2634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5CDF0-1AEF-4BA0-A303-58E4D700C74A}" type="slidenum">
              <a:rPr lang="en-US"/>
              <a:pPr/>
              <a:t>29</a:t>
            </a:fld>
            <a:endParaRPr lang="en-US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522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92A4F-D89F-48F9-9BAC-B19228EEF2F0}" type="slidenum">
              <a:rPr lang="en-US"/>
              <a:pPr/>
              <a:t>3</a:t>
            </a:fld>
            <a:endParaRPr 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504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7FA71-178C-4881-92ED-C9511DC9535D}" type="slidenum">
              <a:rPr lang="en-US"/>
              <a:pPr/>
              <a:t>30</a:t>
            </a:fld>
            <a:endParaRPr lang="en-US"/>
          </a:p>
        </p:txBody>
      </p:sp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003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F9EC9-CF18-49E4-BC69-85D8C1C1DDE9}" type="slidenum">
              <a:rPr lang="en-US"/>
              <a:pPr/>
              <a:t>31</a:t>
            </a:fld>
            <a:endParaRPr lang="en-US"/>
          </a:p>
        </p:txBody>
      </p:sp>
      <p:sp>
        <p:nvSpPr>
          <p:cNvPr id="1863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512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1750B-0616-4C0F-A20F-2DEA59567AC7}" type="slidenum">
              <a:rPr lang="en-US"/>
              <a:pPr/>
              <a:t>32</a:t>
            </a:fld>
            <a:endParaRPr lang="en-US"/>
          </a:p>
        </p:txBody>
      </p:sp>
      <p:sp>
        <p:nvSpPr>
          <p:cNvPr id="188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966148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98A1D-E1B7-496A-A801-7EE48F1F739C}" type="slidenum">
              <a:rPr lang="en-US"/>
              <a:pPr/>
              <a:t>33</a:t>
            </a:fld>
            <a:endParaRPr lang="en-US"/>
          </a:p>
        </p:txBody>
      </p:sp>
      <p:sp>
        <p:nvSpPr>
          <p:cNvPr id="190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01125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E08B5-DE39-4F29-AF6D-D1FBFEF98394}" type="slidenum">
              <a:rPr lang="en-US"/>
              <a:pPr/>
              <a:t>34</a:t>
            </a:fld>
            <a:endParaRPr lang="en-US"/>
          </a:p>
        </p:txBody>
      </p:sp>
      <p:sp>
        <p:nvSpPr>
          <p:cNvPr id="196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998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C4649-5771-473F-9ABC-C973B2B6A265}" type="slidenum">
              <a:rPr lang="en-US"/>
              <a:pPr/>
              <a:t>35</a:t>
            </a:fld>
            <a:endParaRPr lang="en-US"/>
          </a:p>
        </p:txBody>
      </p:sp>
      <p:sp>
        <p:nvSpPr>
          <p:cNvPr id="200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771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6023-6DD4-4D4A-A88C-21A4FAA7FC40}" type="slidenum">
              <a:rPr lang="en-US"/>
              <a:pPr/>
              <a:t>36</a:t>
            </a:fld>
            <a:endParaRPr lang="en-US"/>
          </a:p>
        </p:txBody>
      </p:sp>
      <p:sp>
        <p:nvSpPr>
          <p:cNvPr id="258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15738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5DA0D-67E5-43B5-9701-A72488C6CD94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065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76663-1AF3-4530-9A2C-75BCF0269D4D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77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B1F77-D4FF-4B03-B955-877E507D6CEA}" type="slidenum">
              <a:rPr lang="en-US"/>
              <a:pPr/>
              <a:t>6</a:t>
            </a:fld>
            <a:endParaRPr 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074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352D3-FA8E-4DF0-A748-610E7966CA08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81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57D9C-E740-4678-B76B-B1419699B6A9}" type="slidenum">
              <a:rPr lang="en-US"/>
              <a:pPr/>
              <a:t>8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22773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619D5-75DA-4D45-AF13-AC1EAC8571B5}" type="slidenum">
              <a:rPr lang="en-US"/>
              <a:pPr/>
              <a:t>9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75386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8650" y="3117850"/>
            <a:ext cx="7924800" cy="622300"/>
          </a:xfrm>
        </p:spPr>
        <p:txBody>
          <a:bodyPr lIns="91440" tIns="91440" rIns="91440" bIns="91440" anchor="b">
            <a:spAutoFit/>
          </a:bodyPr>
          <a:lstStyle>
            <a:lvl1pPr>
              <a:defRPr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8650" y="4191000"/>
            <a:ext cx="6400800" cy="512763"/>
          </a:xfrm>
        </p:spPr>
        <p:txBody>
          <a:bodyPr tIns="91440" bIns="91440"/>
          <a:lstStyle>
            <a:lvl1pPr marL="0" indent="0">
              <a:spcBef>
                <a:spcPct val="10000"/>
              </a:spcBef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7616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285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285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3471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1950" y="914400"/>
            <a:ext cx="8420100" cy="1941513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3039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914400"/>
            <a:ext cx="4133850" cy="1941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133850" cy="89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1960563"/>
            <a:ext cx="4133850" cy="895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294813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914400"/>
            <a:ext cx="4133850" cy="1941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3850" cy="1941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96794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962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9341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914400"/>
            <a:ext cx="4133850" cy="1941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3850" cy="1941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188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249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4239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797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005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67166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228600" rIns="36576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914400"/>
            <a:ext cx="84201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403225" indent="-403225" algn="l" rtl="0" fontAlgn="base">
        <a:lnSpc>
          <a:spcPct val="90000"/>
        </a:lnSpc>
        <a:spcBef>
          <a:spcPct val="3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6600" indent="-331788" algn="l" rtl="0" fontAlgn="base">
        <a:lnSpc>
          <a:spcPct val="90000"/>
        </a:lnSpc>
        <a:spcBef>
          <a:spcPct val="3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001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163" indent="-325438" algn="l" rtl="0" fontAlgn="base">
        <a:lnSpc>
          <a:spcPct val="90000"/>
        </a:lnSpc>
        <a:spcBef>
          <a:spcPct val="300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58950" indent="-330200" algn="l" rtl="0" fontAlgn="base">
        <a:lnSpc>
          <a:spcPct val="90000"/>
        </a:lnSpc>
        <a:spcBef>
          <a:spcPct val="300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5678488"/>
          </a:xfrm>
        </p:spPr>
        <p:txBody>
          <a:bodyPr/>
          <a:lstStyle/>
          <a:p>
            <a:r>
              <a:rPr lang="en-US" sz="2400"/>
              <a:t>Introduction to WDF</a:t>
            </a:r>
          </a:p>
          <a:p>
            <a:r>
              <a:rPr lang="en-US" sz="2400"/>
              <a:t>Why should I convert to KMDF: Case Study</a:t>
            </a:r>
          </a:p>
          <a:p>
            <a:r>
              <a:rPr lang="en-US" sz="2400"/>
              <a:t>Basic object model</a:t>
            </a:r>
          </a:p>
          <a:p>
            <a:r>
              <a:rPr lang="en-US" sz="2400"/>
              <a:t>DriverEntry</a:t>
            </a:r>
          </a:p>
          <a:p>
            <a:r>
              <a:rPr lang="en-US" sz="2400"/>
              <a:t>PnP/Power callbacks</a:t>
            </a:r>
          </a:p>
          <a:p>
            <a:r>
              <a:rPr lang="en-US" sz="2400"/>
              <a:t>Self-Managed I/O callbacks</a:t>
            </a:r>
          </a:p>
          <a:p>
            <a:r>
              <a:rPr lang="en-US" sz="2400"/>
              <a:t>How to configure wait-wake &amp; idle power management</a:t>
            </a:r>
          </a:p>
          <a:p>
            <a:r>
              <a:rPr lang="en-US" sz="2400"/>
              <a:t>Interrupt handling</a:t>
            </a:r>
          </a:p>
          <a:p>
            <a:r>
              <a:rPr lang="en-US" sz="2400"/>
              <a:t>Callbacks specific to FDO and PDO</a:t>
            </a:r>
          </a:p>
          <a:p>
            <a:r>
              <a:rPr lang="en-US" sz="2400"/>
              <a:t>Order of callbacks with respect to PnP/Power actions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3" name="Line 25"/>
          <p:cNvSpPr>
            <a:spLocks noChangeShapeType="1"/>
          </p:cNvSpPr>
          <p:nvPr/>
        </p:nvSpPr>
        <p:spPr bwMode="auto">
          <a:xfrm flipH="1" flipV="1">
            <a:off x="6043613" y="2603500"/>
            <a:ext cx="989012" cy="43973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 flipH="1" flipV="1">
            <a:off x="7143750" y="4965700"/>
            <a:ext cx="3175" cy="4667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V="1">
            <a:off x="2455863" y="2909888"/>
            <a:ext cx="2241550" cy="21558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Relationship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409700" y="15106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5372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/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5661025" y="1123950"/>
            <a:ext cx="2252663" cy="1069975"/>
            <a:chOff x="3602" y="726"/>
            <a:chExt cx="1419" cy="674"/>
          </a:xfrm>
        </p:grpSpPr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>
              <a:off x="3602" y="894"/>
              <a:ext cx="527" cy="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4243" y="726"/>
              <a:ext cx="77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50000">
                        <a:schemeClr val="hlink">
                          <a:gamma/>
                          <a:tint val="5372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Default, but can be parented to any object</a:t>
              </a:r>
            </a:p>
          </p:txBody>
        </p:sp>
      </p:grp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611813" y="792163"/>
            <a:ext cx="2141537" cy="336550"/>
            <a:chOff x="3571" y="517"/>
            <a:chExt cx="1349" cy="212"/>
          </a:xfrm>
        </p:grpSpPr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3571" y="641"/>
              <a:ext cx="569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4184" y="517"/>
              <a:ext cx="7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50000">
                        <a:schemeClr val="hlink">
                          <a:gamma/>
                          <a:tint val="5372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Predefined</a:t>
              </a:r>
            </a:p>
          </p:txBody>
        </p:sp>
      </p:grp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7573963" y="3224213"/>
            <a:ext cx="11112" cy="341312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 flipV="1">
            <a:off x="4070350" y="1360488"/>
            <a:ext cx="941388" cy="11525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564063" y="2408238"/>
            <a:ext cx="1462087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WDFDEVICE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166813" y="4800600"/>
            <a:ext cx="1895475" cy="15716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WDFINTERRUPT</a:t>
            </a:r>
          </a:p>
          <a:p>
            <a:pPr algn="l"/>
            <a:r>
              <a:rPr lang="en-US" sz="1600"/>
              <a:t>WDFIOTARGET </a:t>
            </a:r>
          </a:p>
          <a:p>
            <a:pPr algn="l"/>
            <a:r>
              <a:rPr lang="en-US" sz="1600"/>
              <a:t>WDFCHILDLIST</a:t>
            </a:r>
          </a:p>
          <a:p>
            <a:pPr algn="l"/>
            <a:r>
              <a:rPr lang="en-US" sz="1600"/>
              <a:t>WDFFILEOBJECT WDFREQUEST – queue delivered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3430588" y="5330825"/>
            <a:ext cx="2476500" cy="5937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WDFTRANSACTION WDFCOMMONBUFFER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057900" y="5351463"/>
            <a:ext cx="2174875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WDFWMIPROVIDER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6937375" y="2867025"/>
            <a:ext cx="1427163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WDFQUEUE</a:t>
            </a: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H="1" flipV="1">
            <a:off x="5048250" y="2771775"/>
            <a:ext cx="23813" cy="187166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 flipV="1">
            <a:off x="5446713" y="2781300"/>
            <a:ext cx="900112" cy="18891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H="1" flipV="1">
            <a:off x="5727700" y="2789238"/>
            <a:ext cx="1400175" cy="1214437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V="1">
            <a:off x="2273300" y="2727325"/>
            <a:ext cx="2238375" cy="88741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3121025" y="1009650"/>
            <a:ext cx="1481138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WDFDRIVER</a:t>
            </a: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2052638" y="1382713"/>
            <a:ext cx="1657350" cy="1138237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 flipH="1" flipV="1">
            <a:off x="4668838" y="4970463"/>
            <a:ext cx="0" cy="3778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 flipV="1">
            <a:off x="1963738" y="3863975"/>
            <a:ext cx="11112" cy="3270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5776913" y="4600575"/>
            <a:ext cx="2108200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WDFWMIINSTANCE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3425825" y="4610100"/>
            <a:ext cx="2130425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WDFDMAENABLER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85750" y="1230313"/>
            <a:ext cx="1962150" cy="206057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WDFCOLLECTION WDFLOOKASIDE WDFKEY WDFWAITLOCK WDFSPINLOCK WDFSTRING WDFREQUEST –   Driver created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7108825" y="3538538"/>
            <a:ext cx="1806575" cy="8382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WDFDPC WDFTIMER WDFWORKITEM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077913" y="3478213"/>
            <a:ext cx="1946275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WDFUSBDEVICE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1160463" y="4189413"/>
            <a:ext cx="1547812" cy="34925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WDFUSBPIPE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– WDF Objects to WDM</a:t>
            </a:r>
          </a:p>
        </p:txBody>
      </p:sp>
      <p:graphicFrame>
        <p:nvGraphicFramePr>
          <p:cNvPr id="67688" name="Group 104"/>
          <p:cNvGraphicFramePr>
            <a:graphicFrameLocks noGrp="1"/>
          </p:cNvGraphicFramePr>
          <p:nvPr/>
        </p:nvGraphicFramePr>
        <p:xfrm>
          <a:off x="485775" y="1028700"/>
          <a:ext cx="8177213" cy="4976876"/>
        </p:xfrm>
        <a:graphic>
          <a:graphicData uri="http://schemas.openxmlformats.org/drawingml/2006/table">
            <a:tbl>
              <a:tblPr/>
              <a:tblGrid>
                <a:gridCol w="2724150"/>
                <a:gridCol w="5453063"/>
              </a:tblGrid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WDFDRIVER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Driver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Device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Cancel-safe queue/Dispatching /Serialization/Auto-locking/Synch with PnP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WDFDPC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WDFWORKITEM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WDFDMAENABLER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DMA adapter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WDFIOTARGET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Sending I/O to another driver - IoCallDriver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WDFWAITLOCK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Event dispatcher object – passive level 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WDFSPINLOCK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Spinlock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Kernel pool - refcounted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Registry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Pattern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6625"/>
            <a:ext cx="8388350" cy="5586413"/>
          </a:xfrm>
        </p:spPr>
        <p:txBody>
          <a:bodyPr/>
          <a:lstStyle/>
          <a:p>
            <a:r>
              <a:rPr lang="en-US" sz="2400"/>
              <a:t>Methods:</a:t>
            </a:r>
          </a:p>
          <a:p>
            <a:pPr lvl="1"/>
            <a:r>
              <a:rPr lang="en-US" sz="2000"/>
              <a:t>Status = Wdf</a:t>
            </a:r>
            <a:r>
              <a:rPr lang="en-US" sz="2000">
                <a:solidFill>
                  <a:schemeClr val="hlink"/>
                </a:solidFill>
              </a:rPr>
              <a:t>Device</a:t>
            </a:r>
            <a:r>
              <a:rPr lang="en-US" sz="2000">
                <a:solidFill>
                  <a:schemeClr val="folHlink"/>
                </a:solidFill>
              </a:rPr>
              <a:t>Create</a:t>
            </a:r>
            <a:r>
              <a:rPr lang="en-US" sz="2000"/>
              <a:t>();</a:t>
            </a:r>
          </a:p>
          <a:p>
            <a:r>
              <a:rPr lang="en-US" sz="2400"/>
              <a:t>Properties: </a:t>
            </a:r>
          </a:p>
          <a:p>
            <a:pPr lvl="1"/>
            <a:r>
              <a:rPr lang="en-US" sz="2000"/>
              <a:t>Cannot fail</a:t>
            </a:r>
          </a:p>
          <a:p>
            <a:pPr lvl="2"/>
            <a:r>
              <a:rPr lang="en-US" sz="1800"/>
              <a:t>WdfInterrupt</a:t>
            </a:r>
            <a:r>
              <a:rPr lang="en-US" sz="1800">
                <a:solidFill>
                  <a:schemeClr val="folHlink"/>
                </a:solidFill>
              </a:rPr>
              <a:t>Get</a:t>
            </a:r>
            <a:r>
              <a:rPr lang="en-US" sz="1800"/>
              <a:t>Device();</a:t>
            </a:r>
          </a:p>
          <a:p>
            <a:pPr lvl="2"/>
            <a:r>
              <a:rPr lang="en-US" sz="1800"/>
              <a:t>WdfInterrupt</a:t>
            </a:r>
            <a:r>
              <a:rPr lang="en-US" sz="1800">
                <a:solidFill>
                  <a:schemeClr val="folHlink"/>
                </a:solidFill>
              </a:rPr>
              <a:t>Set</a:t>
            </a:r>
            <a:r>
              <a:rPr lang="en-US" sz="1800"/>
              <a:t>Policy();</a:t>
            </a:r>
          </a:p>
          <a:p>
            <a:pPr lvl="1"/>
            <a:r>
              <a:rPr lang="en-US" sz="2000"/>
              <a:t>Can fail:</a:t>
            </a:r>
          </a:p>
          <a:p>
            <a:pPr lvl="2"/>
            <a:r>
              <a:rPr lang="en-US" sz="1800"/>
              <a:t>Status = WdfRegistry</a:t>
            </a:r>
            <a:r>
              <a:rPr lang="en-US" sz="1800">
                <a:solidFill>
                  <a:schemeClr val="folHlink"/>
                </a:solidFill>
              </a:rPr>
              <a:t>Assign</a:t>
            </a:r>
            <a:r>
              <a:rPr lang="en-US" sz="1800"/>
              <a:t>Value();</a:t>
            </a:r>
          </a:p>
          <a:p>
            <a:pPr lvl="2"/>
            <a:r>
              <a:rPr lang="en-US" sz="1800"/>
              <a:t>Status = WdfRegistry</a:t>
            </a:r>
            <a:r>
              <a:rPr lang="en-US" sz="1800">
                <a:solidFill>
                  <a:schemeClr val="folHlink"/>
                </a:solidFill>
              </a:rPr>
              <a:t>Query</a:t>
            </a:r>
            <a:r>
              <a:rPr lang="en-US" sz="1800"/>
              <a:t>Value();</a:t>
            </a:r>
          </a:p>
          <a:p>
            <a:pPr lvl="2"/>
            <a:r>
              <a:rPr lang="en-US" sz="1800"/>
              <a:t>Status = WdfRequest</a:t>
            </a:r>
            <a:r>
              <a:rPr lang="en-US" sz="1800">
                <a:solidFill>
                  <a:schemeClr val="folHlink"/>
                </a:solidFill>
              </a:rPr>
              <a:t>Retrieve</a:t>
            </a:r>
            <a:r>
              <a:rPr lang="en-US" sz="1800"/>
              <a:t>InputBuffer();</a:t>
            </a:r>
          </a:p>
          <a:p>
            <a:r>
              <a:rPr lang="en-US" sz="2400"/>
              <a:t>Callbacks:</a:t>
            </a:r>
          </a:p>
          <a:p>
            <a:pPr lvl="1"/>
            <a:r>
              <a:rPr lang="en-US" sz="2000"/>
              <a:t> </a:t>
            </a:r>
            <a:r>
              <a:rPr lang="en-US" sz="1800"/>
              <a:t>PFN_WDF_INTERRUPT_ENABLE      EvtInterruptEnable</a:t>
            </a:r>
          </a:p>
          <a:p>
            <a:r>
              <a:rPr lang="en-US" sz="2400"/>
              <a:t>Init Macros:</a:t>
            </a:r>
          </a:p>
          <a:p>
            <a:pPr lvl="1"/>
            <a:r>
              <a:rPr lang="en-US" sz="2000"/>
              <a:t>WDF_XXX_CONFIG_INIT</a:t>
            </a:r>
          </a:p>
          <a:p>
            <a:pPr lvl="1"/>
            <a:r>
              <a:rPr lang="en-US" sz="2000"/>
              <a:t>WDF_XXX_EVENT_CALLBACKS_INIT</a:t>
            </a:r>
          </a:p>
        </p:txBody>
      </p:sp>
      <p:sp>
        <p:nvSpPr>
          <p:cNvPr id="68612" name="Freeform 4"/>
          <p:cNvSpPr>
            <a:spLocks/>
          </p:cNvSpPr>
          <p:nvPr/>
        </p:nvSpPr>
        <p:spPr bwMode="auto">
          <a:xfrm>
            <a:off x="3322638" y="1103313"/>
            <a:ext cx="2071687" cy="319087"/>
          </a:xfrm>
          <a:custGeom>
            <a:avLst/>
            <a:gdLst>
              <a:gd name="T0" fmla="*/ 38 w 1305"/>
              <a:gd name="T1" fmla="*/ 201 h 201"/>
              <a:gd name="T2" fmla="*/ 211 w 1305"/>
              <a:gd name="T3" fmla="*/ 29 h 201"/>
              <a:gd name="T4" fmla="*/ 1305 w 1305"/>
              <a:gd name="T5" fmla="*/ 2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5" h="201">
                <a:moveTo>
                  <a:pt x="38" y="201"/>
                </a:moveTo>
                <a:cubicBezTo>
                  <a:pt x="19" y="129"/>
                  <a:pt x="0" y="58"/>
                  <a:pt x="211" y="29"/>
                </a:cubicBezTo>
                <a:cubicBezTo>
                  <a:pt x="422" y="0"/>
                  <a:pt x="863" y="14"/>
                  <a:pt x="1305" y="2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3962400" y="1697038"/>
            <a:ext cx="1187450" cy="212725"/>
          </a:xfrm>
          <a:custGeom>
            <a:avLst/>
            <a:gdLst>
              <a:gd name="T0" fmla="*/ 57 w 748"/>
              <a:gd name="T1" fmla="*/ 0 h 134"/>
              <a:gd name="T2" fmla="*/ 115 w 748"/>
              <a:gd name="T3" fmla="*/ 115 h 134"/>
              <a:gd name="T4" fmla="*/ 748 w 748"/>
              <a:gd name="T5" fmla="*/ 11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8" h="134">
                <a:moveTo>
                  <a:pt x="57" y="0"/>
                </a:moveTo>
                <a:cubicBezTo>
                  <a:pt x="28" y="48"/>
                  <a:pt x="0" y="96"/>
                  <a:pt x="115" y="115"/>
                </a:cubicBezTo>
                <a:cubicBezTo>
                  <a:pt x="230" y="134"/>
                  <a:pt x="489" y="124"/>
                  <a:pt x="748" y="11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578475" y="1050925"/>
            <a:ext cx="109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Object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367338" y="1782763"/>
            <a:ext cx="1279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Operation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612775" y="2527300"/>
            <a:ext cx="4572000" cy="18288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endParaRPr lang="he-IL" sz="1200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PnP/Power Stage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14388" y="2986088"/>
            <a:ext cx="1444625" cy="8223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IRP Dispatcher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990850" y="2852738"/>
            <a:ext cx="1830388" cy="1138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Pnp/Power Package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90850" y="1065213"/>
            <a:ext cx="1828800" cy="104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I/O Package</a:t>
            </a:r>
          </a:p>
          <a:p>
            <a:pPr algn="l">
              <a:spcBef>
                <a:spcPct val="50000"/>
              </a:spcBef>
            </a:pPr>
            <a:r>
              <a:rPr lang="en-US" sz="1200"/>
              <a:t>Read/Write/Ioctls/</a:t>
            </a:r>
          </a:p>
          <a:p>
            <a:pPr algn="l">
              <a:spcBef>
                <a:spcPct val="50000"/>
              </a:spcBef>
            </a:pPr>
            <a:r>
              <a:rPr lang="en-US" sz="1200"/>
              <a:t>Create/Close/Cleanup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990850" y="4813300"/>
            <a:ext cx="1646238" cy="1006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WMI Package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734050" y="4357688"/>
            <a:ext cx="1554163" cy="1135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Hardware Resource Management</a:t>
            </a:r>
          </a:p>
          <a:p>
            <a:pPr algn="l">
              <a:spcBef>
                <a:spcPct val="50000"/>
              </a:spcBef>
            </a:pPr>
            <a:r>
              <a:rPr lang="en-US" sz="1200"/>
              <a:t>(DMA, Interrupt, I/O)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546725" y="871538"/>
            <a:ext cx="1373188" cy="312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Parallel Queue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549900" y="1392238"/>
            <a:ext cx="1373188" cy="312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Serial Queue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546725" y="1979613"/>
            <a:ext cx="1373188" cy="312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Manual Queue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740525" y="3038475"/>
            <a:ext cx="1373188" cy="769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/>
              <a:t>IoTarget</a:t>
            </a: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2259013" y="353377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1" name="Freeform 13"/>
          <p:cNvSpPr>
            <a:spLocks/>
          </p:cNvSpPr>
          <p:nvPr/>
        </p:nvSpPr>
        <p:spPr bwMode="auto">
          <a:xfrm>
            <a:off x="2259013" y="3351213"/>
            <a:ext cx="731837" cy="14287"/>
          </a:xfrm>
          <a:custGeom>
            <a:avLst/>
            <a:gdLst>
              <a:gd name="T0" fmla="*/ 0 w 461"/>
              <a:gd name="T1" fmla="*/ 0 h 9"/>
              <a:gd name="T2" fmla="*/ 461 w 461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9">
                <a:moveTo>
                  <a:pt x="0" y="0"/>
                </a:moveTo>
                <a:cubicBezTo>
                  <a:pt x="197" y="4"/>
                  <a:pt x="394" y="9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2" name="Freeform 14"/>
          <p:cNvSpPr>
            <a:spLocks/>
          </p:cNvSpPr>
          <p:nvPr/>
        </p:nvSpPr>
        <p:spPr bwMode="auto">
          <a:xfrm>
            <a:off x="2259013" y="2162175"/>
            <a:ext cx="731837" cy="1189038"/>
          </a:xfrm>
          <a:custGeom>
            <a:avLst/>
            <a:gdLst>
              <a:gd name="T0" fmla="*/ 0 w 461"/>
              <a:gd name="T1" fmla="*/ 749 h 749"/>
              <a:gd name="T2" fmla="*/ 461 w 461"/>
              <a:gd name="T3" fmla="*/ 0 h 7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749">
                <a:moveTo>
                  <a:pt x="0" y="749"/>
                </a:moveTo>
                <a:cubicBezTo>
                  <a:pt x="0" y="749"/>
                  <a:pt x="230" y="374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3" name="Freeform 15"/>
          <p:cNvSpPr>
            <a:spLocks/>
          </p:cNvSpPr>
          <p:nvPr/>
        </p:nvSpPr>
        <p:spPr bwMode="auto">
          <a:xfrm>
            <a:off x="2259013" y="3351213"/>
            <a:ext cx="731837" cy="1462087"/>
          </a:xfrm>
          <a:custGeom>
            <a:avLst/>
            <a:gdLst>
              <a:gd name="T0" fmla="*/ 0 w 461"/>
              <a:gd name="T1" fmla="*/ 0 h 921"/>
              <a:gd name="T2" fmla="*/ 461 w 461"/>
              <a:gd name="T3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921">
                <a:moveTo>
                  <a:pt x="0" y="0"/>
                </a:moveTo>
                <a:cubicBezTo>
                  <a:pt x="192" y="384"/>
                  <a:pt x="384" y="768"/>
                  <a:pt x="461" y="92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4" name="Freeform 16"/>
          <p:cNvSpPr>
            <a:spLocks/>
          </p:cNvSpPr>
          <p:nvPr/>
        </p:nvSpPr>
        <p:spPr bwMode="auto">
          <a:xfrm>
            <a:off x="4819650" y="973138"/>
            <a:ext cx="731838" cy="549275"/>
          </a:xfrm>
          <a:custGeom>
            <a:avLst/>
            <a:gdLst>
              <a:gd name="T0" fmla="*/ 0 w 461"/>
              <a:gd name="T1" fmla="*/ 346 h 346"/>
              <a:gd name="T2" fmla="*/ 461 w 461"/>
              <a:gd name="T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346">
                <a:moveTo>
                  <a:pt x="0" y="346"/>
                </a:moveTo>
                <a:cubicBezTo>
                  <a:pt x="0" y="346"/>
                  <a:pt x="230" y="173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5" name="Freeform 17"/>
          <p:cNvSpPr>
            <a:spLocks/>
          </p:cNvSpPr>
          <p:nvPr/>
        </p:nvSpPr>
        <p:spPr bwMode="auto">
          <a:xfrm>
            <a:off x="4819650" y="1522413"/>
            <a:ext cx="731838" cy="1587"/>
          </a:xfrm>
          <a:custGeom>
            <a:avLst/>
            <a:gdLst>
              <a:gd name="T0" fmla="*/ 0 w 461"/>
              <a:gd name="T1" fmla="*/ 0 h 1"/>
              <a:gd name="T2" fmla="*/ 461 w 46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1">
                <a:moveTo>
                  <a:pt x="0" y="0"/>
                </a:moveTo>
                <a:cubicBezTo>
                  <a:pt x="0" y="0"/>
                  <a:pt x="230" y="0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6" name="Freeform 18"/>
          <p:cNvSpPr>
            <a:spLocks/>
          </p:cNvSpPr>
          <p:nvPr/>
        </p:nvSpPr>
        <p:spPr bwMode="auto">
          <a:xfrm>
            <a:off x="4819650" y="1522413"/>
            <a:ext cx="731838" cy="639762"/>
          </a:xfrm>
          <a:custGeom>
            <a:avLst/>
            <a:gdLst>
              <a:gd name="T0" fmla="*/ 0 w 461"/>
              <a:gd name="T1" fmla="*/ 0 h 403"/>
              <a:gd name="T2" fmla="*/ 461 w 461"/>
              <a:gd name="T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403">
                <a:moveTo>
                  <a:pt x="0" y="0"/>
                </a:moveTo>
                <a:cubicBezTo>
                  <a:pt x="0" y="0"/>
                  <a:pt x="230" y="201"/>
                  <a:pt x="461" y="40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8110538" y="3351213"/>
            <a:ext cx="731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cxnSp>
        <p:nvCxnSpPr>
          <p:cNvPr id="73748" name="AutoShape 20"/>
          <p:cNvCxnSpPr>
            <a:cxnSpLocks noChangeShapeType="1"/>
            <a:stCxn id="73736" idx="3"/>
            <a:endCxn id="73739" idx="0"/>
          </p:cNvCxnSpPr>
          <p:nvPr/>
        </p:nvCxnSpPr>
        <p:spPr bwMode="auto">
          <a:xfrm>
            <a:off x="6938963" y="1028700"/>
            <a:ext cx="488950" cy="19907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6923088" y="15240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6923088" y="2160588"/>
            <a:ext cx="15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6938963" y="2160588"/>
            <a:ext cx="488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4362450" y="6080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WDFREQUEST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8202613" y="285115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Next Driver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3997325" y="225425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Pnp/Power Events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3905250" y="4173538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Pnp/Power Events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5184775" y="2852738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Pnp/Power Events</a:t>
            </a: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3905250" y="2112963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>
            <a:off x="3905250" y="3990975"/>
            <a:ext cx="0" cy="822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>
            <a:off x="4821238" y="3990975"/>
            <a:ext cx="912812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430213" y="3365500"/>
            <a:ext cx="384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339725" y="2619375"/>
            <a:ext cx="1984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IRP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4637088" y="48133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Next Driver</a:t>
            </a:r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4637088" y="5270500"/>
            <a:ext cx="547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65" name="AutoShape 37"/>
          <p:cNvSpPr>
            <a:spLocks noChangeArrowheads="1"/>
          </p:cNvSpPr>
          <p:nvPr/>
        </p:nvSpPr>
        <p:spPr bwMode="auto">
          <a:xfrm>
            <a:off x="7242175" y="2346325"/>
            <a:ext cx="369888" cy="365125"/>
          </a:xfrm>
          <a:prstGeom prst="star4">
            <a:avLst>
              <a:gd name="adj" fmla="val 23389"/>
            </a:avLst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73766" name="AutoShape 38"/>
          <p:cNvSpPr>
            <a:spLocks noChangeArrowheads="1"/>
          </p:cNvSpPr>
          <p:nvPr/>
        </p:nvSpPr>
        <p:spPr bwMode="auto">
          <a:xfrm rot="1020000">
            <a:off x="5094288" y="3992563"/>
            <a:ext cx="369887" cy="365125"/>
          </a:xfrm>
          <a:prstGeom prst="star4">
            <a:avLst>
              <a:gd name="adj" fmla="val 23389"/>
            </a:avLst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73767" name="AutoShape 39"/>
          <p:cNvSpPr>
            <a:spLocks noChangeArrowheads="1"/>
          </p:cNvSpPr>
          <p:nvPr/>
        </p:nvSpPr>
        <p:spPr bwMode="auto">
          <a:xfrm>
            <a:off x="3627438" y="6094413"/>
            <a:ext cx="369887" cy="365125"/>
          </a:xfrm>
          <a:prstGeom prst="star4">
            <a:avLst>
              <a:gd name="adj" fmla="val 23389"/>
            </a:avLst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3905250" y="581977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3813175" y="5819775"/>
            <a:ext cx="0" cy="274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73770" name="Text Box 42"/>
          <p:cNvSpPr txBox="1">
            <a:spLocks noChangeArrowheads="1"/>
          </p:cNvSpPr>
          <p:nvPr/>
        </p:nvSpPr>
        <p:spPr bwMode="auto">
          <a:xfrm>
            <a:off x="7470775" y="2344738"/>
            <a:ext cx="865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Driver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AddDevice – WDM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15963" y="954088"/>
            <a:ext cx="7497762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ToasterAddDevice(</a:t>
            </a:r>
          </a:p>
          <a:p>
            <a:pPr algn="l"/>
            <a:r>
              <a:rPr lang="en-US" sz="1600"/>
              <a:t>    </a:t>
            </a:r>
            <a:r>
              <a:rPr lang="en-US" sz="1400"/>
              <a:t>IN PDRIVER_OBJECT DriverObject,</a:t>
            </a:r>
          </a:p>
          <a:p>
            <a:pPr algn="l"/>
            <a:r>
              <a:rPr lang="en-US" sz="1400"/>
              <a:t>    IN PDEVICE_OBJECT PhysicalDeviceObject</a:t>
            </a:r>
            <a:endParaRPr lang="en-US" sz="1600"/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status = IoCreateDevice (... &amp;deviceObject);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fdoData = (PFDO_DATA) deviceObject-&gt;DeviceExtension;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fdoData-&gt;UnderlyingPDO = PhysicalDeviceObject;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deviceObject-&gt;Flags |= (DO_POWER_PAGABLE | </a:t>
            </a:r>
            <a:r>
              <a:rPr lang="en-US" sz="1400"/>
              <a:t>DO_BUFFERED_IO)</a:t>
            </a:r>
            <a:r>
              <a:rPr lang="en-US" sz="1600"/>
              <a:t>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fdoData-&gt;NextLowerDriver = IoAttachDeviceToDeviceStack ( );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IoRegisterDeviceInterface ( &amp;GUID_DEVINTERFACE_TOASTER);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deviceObject-&gt;Flags &amp;= ~DO_DEVICE_INITIALIZING;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return status;</a:t>
            </a:r>
          </a:p>
          <a:p>
            <a:pPr algn="l"/>
            <a:r>
              <a:rPr lang="en-US" sz="160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PnP/Power Boilerplate – WDM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777875" y="960438"/>
            <a:ext cx="7680325" cy="5448300"/>
            <a:chOff x="173" y="720"/>
            <a:chExt cx="4838" cy="3432"/>
          </a:xfrm>
        </p:grpSpPr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3" y="720"/>
              <a:ext cx="2592" cy="3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DispatchPnp (</a:t>
              </a:r>
            </a:p>
            <a:p>
              <a:pPr algn="l"/>
              <a:r>
                <a:rPr lang="en-US" sz="1200"/>
                <a:t>    IN PDEVICE_OBJECT DeviceObject,</a:t>
              </a:r>
            </a:p>
            <a:p>
              <a:pPr algn="l"/>
              <a:r>
                <a:rPr lang="en-US" sz="1200"/>
                <a:t>    IN PIRP Irp</a:t>
              </a:r>
            </a:p>
            <a:p>
              <a:pPr algn="l"/>
              <a:r>
                <a:rPr lang="en-US" sz="1200"/>
                <a:t>    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200"/>
                <a:t>   status = IoAcquireRemoveLock (, Irp);</a:t>
              </a:r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    switch (irpStack-&gt;MinorFunction) {</a:t>
              </a:r>
            </a:p>
            <a:p>
              <a:pPr algn="l"/>
              <a:r>
                <a:rPr lang="en-US" sz="1200"/>
                <a:t>    case IRP_MN_START_DEVICE:</a:t>
              </a:r>
            </a:p>
            <a:p>
              <a:pPr algn="l"/>
              <a:r>
                <a:rPr lang="en-US" sz="1200"/>
                <a:t>        status = IoForwardIrpSynchronously(, Irp);        </a:t>
              </a:r>
            </a:p>
            <a:p>
              <a:pPr algn="l"/>
              <a:r>
                <a:rPr lang="en-US" sz="1200"/>
                <a:t>        Irp-&gt;IoStatus.Status = status;</a:t>
              </a:r>
            </a:p>
            <a:p>
              <a:pPr algn="l"/>
              <a:r>
                <a:rPr lang="en-US" sz="1200"/>
                <a:t>        IoCompleteRequest (Irp, IO_NO_INCREMENT);</a:t>
              </a:r>
            </a:p>
            <a:p>
              <a:pPr algn="l"/>
              <a:r>
                <a:rPr lang="en-US" sz="1200"/>
                <a:t>        IoReleaseRemoveLock(, Irp); </a:t>
              </a:r>
            </a:p>
            <a:p>
              <a:pPr algn="l"/>
              <a:r>
                <a:rPr lang="en-US" sz="1200"/>
                <a:t>        return status;</a:t>
              </a:r>
            </a:p>
            <a:p>
              <a:pPr algn="l"/>
              <a:r>
                <a:rPr lang="en-US" sz="1200"/>
                <a:t>    case IRP_MN_REMOVE_DEVICE:</a:t>
              </a:r>
            </a:p>
            <a:p>
              <a:pPr algn="l"/>
              <a:r>
                <a:rPr lang="en-US" sz="1200"/>
                <a:t>        IoReleaseRemoveLockAndWait(, Irp);</a:t>
              </a:r>
            </a:p>
            <a:p>
              <a:pPr algn="l"/>
              <a:r>
                <a:rPr lang="en-US" sz="1200"/>
                <a:t>        IoSkipCurrentIrpStackLocation(Irp);</a:t>
              </a:r>
            </a:p>
            <a:p>
              <a:pPr algn="l"/>
              <a:r>
                <a:rPr lang="en-US" sz="1200"/>
                <a:t>        status = IoCallDriver(, Irp);</a:t>
              </a:r>
            </a:p>
            <a:p>
              <a:pPr algn="l"/>
              <a:r>
                <a:rPr lang="en-US" sz="1200"/>
                <a:t>        IoDetachDevice();</a:t>
              </a:r>
            </a:p>
            <a:p>
              <a:pPr algn="l"/>
              <a:r>
                <a:rPr lang="en-US" sz="1200"/>
                <a:t>        IoDeleteDevice(DeviceObject);</a:t>
              </a:r>
            </a:p>
            <a:p>
              <a:pPr algn="l"/>
              <a:r>
                <a:rPr lang="en-US" sz="1200"/>
                <a:t>        return status;</a:t>
              </a:r>
            </a:p>
            <a:p>
              <a:pPr algn="l"/>
              <a:r>
                <a:rPr lang="en-US" sz="1200"/>
                <a:t>    case IRP_MN_QUERY_STOP_DEVICE:</a:t>
              </a:r>
            </a:p>
            <a:p>
              <a:pPr algn="l"/>
              <a:r>
                <a:rPr lang="en-US" sz="1200"/>
                <a:t>        status = STATUS_SUCCESS;    break;</a:t>
              </a:r>
            </a:p>
            <a:p>
              <a:pPr algn="l"/>
              <a:r>
                <a:rPr lang="en-US" sz="1200"/>
                <a:t>    case IRP_MN_CANCEL_STOP_DEVICE:</a:t>
              </a:r>
            </a:p>
            <a:p>
              <a:pPr algn="l"/>
              <a:r>
                <a:rPr lang="en-US" sz="1200"/>
                <a:t>        status = STATUS_SUCCESS;   break;</a:t>
              </a:r>
            </a:p>
            <a:p>
              <a:pPr algn="l"/>
              <a:r>
                <a:rPr lang="en-US" sz="1200"/>
                <a:t>    case IRP_MN_STOP_DEVICE:</a:t>
              </a:r>
            </a:p>
            <a:p>
              <a:pPr algn="l"/>
              <a:r>
                <a:rPr lang="en-US" sz="1200"/>
                <a:t>        status = STATUS_SUCCESS;    break;</a:t>
              </a:r>
            </a:p>
            <a:p>
              <a:pPr algn="l"/>
              <a:r>
                <a:rPr lang="en-US" sz="1200"/>
                <a:t>    case IRP_MN_QUERY_REMOVE_DEVICE:</a:t>
              </a:r>
            </a:p>
            <a:p>
              <a:pPr algn="l"/>
              <a:endParaRPr lang="en-US" sz="1600"/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2765" y="720"/>
              <a:ext cx="2246" cy="3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        status = STATUS_SUCCESS;    break;</a:t>
              </a:r>
            </a:p>
            <a:p>
              <a:pPr algn="l"/>
              <a:r>
                <a:rPr lang="en-US" sz="1200"/>
                <a:t>    case IRP_MN_SURPRISE_REMOVAL:</a:t>
              </a:r>
            </a:p>
            <a:p>
              <a:pPr algn="l"/>
              <a:r>
                <a:rPr lang="en-US" sz="1200"/>
                <a:t>        status = STATUS_SUCCESS;      break;</a:t>
              </a:r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    case IRP_MN_CANCEL_REMOVE_DEVICE:</a:t>
              </a:r>
            </a:p>
            <a:p>
              <a:pPr algn="l"/>
              <a:r>
                <a:rPr lang="en-US" sz="1200"/>
                <a:t>        status = STATUS_SUCCESS;     break;</a:t>
              </a:r>
            </a:p>
            <a:p>
              <a:pPr algn="l"/>
              <a:r>
                <a:rPr lang="en-US" sz="1200"/>
                <a:t>    default:</a:t>
              </a:r>
            </a:p>
            <a:p>
              <a:pPr algn="l"/>
              <a:r>
                <a:rPr lang="en-US" sz="1200"/>
                <a:t>        status = Irp-&gt;IoStatus.Status;   break;</a:t>
              </a:r>
            </a:p>
            <a:p>
              <a:pPr algn="l"/>
              <a:r>
                <a:rPr lang="en-US" sz="1200"/>
                <a:t>    }</a:t>
              </a:r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    Irp-&gt;IoStatus.Status = status;</a:t>
              </a:r>
            </a:p>
            <a:p>
              <a:pPr algn="l"/>
              <a:r>
                <a:rPr lang="en-US" sz="1200"/>
                <a:t>    status = ForwardIrp(NextLowerDriver, Irp);</a:t>
              </a:r>
            </a:p>
            <a:p>
              <a:pPr algn="l"/>
              <a:r>
                <a:rPr lang="en-US" sz="1200"/>
                <a:t>    return status;</a:t>
              </a:r>
            </a:p>
            <a:p>
              <a:pPr algn="l"/>
              <a:r>
                <a:rPr lang="en-US" sz="1200"/>
                <a:t>}</a:t>
              </a:r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NTSTATUS</a:t>
              </a:r>
            </a:p>
            <a:p>
              <a:pPr algn="l"/>
              <a:r>
                <a:rPr lang="en-US" sz="1200"/>
                <a:t>DispatchPower(</a:t>
              </a:r>
            </a:p>
            <a:p>
              <a:pPr algn="l"/>
              <a:r>
                <a:rPr lang="en-US" sz="1200"/>
                <a:t>    IN PDEVICE_OBJECT    DeviceObject,</a:t>
              </a:r>
            </a:p>
            <a:p>
              <a:pPr algn="l"/>
              <a:r>
                <a:rPr lang="en-US" sz="1200"/>
                <a:t>    IN PIRP              Irp</a:t>
              </a:r>
            </a:p>
            <a:p>
              <a:pPr algn="l"/>
              <a:r>
                <a:rPr lang="en-US" sz="1200"/>
                <a:t>    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200"/>
                <a:t>    status = IoAcquireRemoveLock (, );</a:t>
              </a:r>
            </a:p>
            <a:p>
              <a:pPr algn="l"/>
              <a:r>
                <a:rPr lang="en-US" sz="1200"/>
                <a:t>    PoStartNextPowerIrp(Irp);</a:t>
              </a:r>
            </a:p>
            <a:p>
              <a:pPr algn="l"/>
              <a:r>
                <a:rPr lang="en-US" sz="1200"/>
                <a:t>    IoSkipCurrentIrpStackLocation(Irp);</a:t>
              </a:r>
            </a:p>
            <a:p>
              <a:pPr algn="l"/>
              <a:r>
                <a:rPr lang="en-US" sz="1200"/>
                <a:t>    status = PoCallDriver(, Irp);</a:t>
              </a:r>
            </a:p>
            <a:p>
              <a:pPr algn="l"/>
              <a:r>
                <a:rPr lang="en-US" sz="1200"/>
                <a:t>    IoReleaseRemoveLock(, ); </a:t>
              </a:r>
            </a:p>
            <a:p>
              <a:pPr algn="l"/>
              <a:r>
                <a:rPr lang="en-US" sz="1200"/>
                <a:t>    return status;</a:t>
              </a:r>
            </a:p>
            <a:p>
              <a:pPr algn="l"/>
              <a:r>
                <a:rPr lang="en-US" sz="1200"/>
                <a:t>}</a:t>
              </a:r>
            </a:p>
            <a:p>
              <a:pPr algn="l"/>
              <a:endParaRPr lang="en-US" sz="1600"/>
            </a:p>
          </p:txBody>
        </p:sp>
      </p:grp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618038" y="960438"/>
            <a:ext cx="0" cy="5178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PnP/Power – WDF</a:t>
            </a:r>
          </a:p>
        </p:txBody>
      </p:sp>
      <p:sp>
        <p:nvSpPr>
          <p:cNvPr id="144387" name="Rectangle 3"/>
          <p:cNvSpPr>
            <a:spLocks noChangeArrowheads="1"/>
          </p:cNvSpPr>
          <p:nvPr>
            <p:ph type="body" idx="1"/>
          </p:nvPr>
        </p:nvSpPr>
        <p:spPr>
          <a:xfrm>
            <a:off x="361950" y="914400"/>
            <a:ext cx="8407400" cy="646331"/>
          </a:xfrm>
          <a:noFill/>
          <a:ln/>
        </p:spPr>
        <p:txBody>
          <a:bodyPr/>
          <a:lstStyle/>
          <a:p>
            <a:r>
              <a:rPr lang="en-US" sz="2000" dirty="0"/>
              <a:t>WDF requires that you register zero or more of these callback events, depending on the device, to support </a:t>
            </a:r>
            <a:r>
              <a:rPr lang="en-US" sz="2000" dirty="0" err="1"/>
              <a:t>pnp</a:t>
            </a:r>
            <a:r>
              <a:rPr lang="en-US" sz="2000" dirty="0"/>
              <a:t>/power </a:t>
            </a:r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673100" y="5526088"/>
            <a:ext cx="7756525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  <a:p>
            <a:pPr lvl="2"/>
            <a:endParaRPr lang="en-US" sz="1800">
              <a:solidFill>
                <a:srgbClr val="33CC33"/>
              </a:solidFill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79202" y="1789331"/>
            <a:ext cx="8420100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EvtDeviceD0Entry                                     EvtDeviceD0Exit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EvtDevicePrepareHardware</a:t>
            </a:r>
            <a:r>
              <a:rPr lang="en-US" sz="1600" dirty="0">
                <a:solidFill>
                  <a:schemeClr val="accent2"/>
                </a:solidFill>
              </a:rPr>
              <a:t>                      </a:t>
            </a:r>
            <a:r>
              <a:rPr lang="en-US" sz="1600" dirty="0" err="1">
                <a:solidFill>
                  <a:schemeClr val="accent2"/>
                </a:solidFill>
              </a:rPr>
              <a:t>EvtDeviceReleaseHardware</a:t>
            </a:r>
            <a:endParaRPr lang="en-US" sz="1600" dirty="0">
              <a:solidFill>
                <a:schemeClr val="accent2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folHlink"/>
                </a:solidFill>
              </a:rPr>
              <a:t>EvtInterruptEnable</a:t>
            </a:r>
            <a:r>
              <a:rPr lang="en-US" sz="1600" dirty="0">
                <a:solidFill>
                  <a:schemeClr val="folHlink"/>
                </a:solidFill>
              </a:rPr>
              <a:t>                                     </a:t>
            </a:r>
            <a:r>
              <a:rPr lang="en-US" sz="1600" dirty="0" err="1">
                <a:solidFill>
                  <a:schemeClr val="folHlink"/>
                </a:solidFill>
              </a:rPr>
              <a:t>EvtInterruptDisable</a:t>
            </a:r>
            <a:endParaRPr lang="en-US" sz="1600" dirty="0">
              <a:solidFill>
                <a:schemeClr val="folHlink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chemeClr val="folHlink"/>
                </a:solidFill>
              </a:rPr>
              <a:t>EvtDeviceD0EntryPostInterruptsDisabled EvtDeviceD0ExitPreInterrutpsDisabled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EvtDmaEnablerFill</a:t>
            </a:r>
            <a:r>
              <a:rPr lang="en-US" sz="1600" dirty="0">
                <a:solidFill>
                  <a:schemeClr val="accent2"/>
                </a:solidFill>
              </a:rPr>
              <a:t>                                     </a:t>
            </a:r>
            <a:r>
              <a:rPr lang="en-US" sz="1600" dirty="0" err="1">
                <a:solidFill>
                  <a:schemeClr val="accent2"/>
                </a:solidFill>
              </a:rPr>
              <a:t>EvtDmaEnablerFlush</a:t>
            </a:r>
            <a:endParaRPr lang="en-US" sz="1600" dirty="0">
              <a:solidFill>
                <a:schemeClr val="accent2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EvtDmaEnablerEnable</a:t>
            </a:r>
            <a:r>
              <a:rPr lang="en-US" sz="1600" dirty="0">
                <a:solidFill>
                  <a:schemeClr val="accent2"/>
                </a:solidFill>
              </a:rPr>
              <a:t>                              </a:t>
            </a:r>
            <a:r>
              <a:rPr lang="en-US" sz="1600" dirty="0" err="1">
                <a:solidFill>
                  <a:schemeClr val="accent2"/>
                </a:solidFill>
              </a:rPr>
              <a:t>EvtDmaEnablerDisable</a:t>
            </a:r>
            <a:endParaRPr lang="en-US" sz="1600" dirty="0">
              <a:solidFill>
                <a:schemeClr val="accent2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EvtDmaEnablerSelfManagedIoStart</a:t>
            </a:r>
            <a:r>
              <a:rPr lang="en-US" sz="1600" dirty="0">
                <a:solidFill>
                  <a:schemeClr val="accent2"/>
                </a:solidFill>
              </a:rPr>
              <a:t>         </a:t>
            </a:r>
            <a:r>
              <a:rPr lang="en-US" sz="1600" dirty="0" err="1">
                <a:solidFill>
                  <a:schemeClr val="accent2"/>
                </a:solidFill>
              </a:rPr>
              <a:t>EvtDmaEnablerSelfManagedIoStop</a:t>
            </a:r>
            <a:endParaRPr lang="en-US" sz="1600" dirty="0">
              <a:solidFill>
                <a:schemeClr val="accent2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chemeClr val="folHlink"/>
                </a:solidFill>
              </a:rPr>
              <a:t>EvtDeviceArmWakeFromS0                      EvtDeviceDisarmWakeFromS0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folHlink"/>
                </a:solidFill>
              </a:rPr>
              <a:t>EvtDeviceArmWakeFromSx</a:t>
            </a:r>
            <a:r>
              <a:rPr lang="en-US" sz="1600" dirty="0">
                <a:solidFill>
                  <a:schemeClr val="folHlink"/>
                </a:solidFill>
              </a:rPr>
              <a:t>                      </a:t>
            </a:r>
            <a:r>
              <a:rPr lang="en-US" sz="1600" dirty="0" err="1">
                <a:solidFill>
                  <a:schemeClr val="folHlink"/>
                </a:solidFill>
              </a:rPr>
              <a:t>EvtDeviceDisarmWakeFromSx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folHlink"/>
                </a:solidFill>
              </a:rPr>
              <a:t>EvtDeviceWakeFromSxTriggered</a:t>
            </a:r>
            <a:r>
              <a:rPr lang="en-US" sz="1600" dirty="0">
                <a:solidFill>
                  <a:schemeClr val="folHlink"/>
                </a:solidFill>
              </a:rPr>
              <a:t>             EvtDeviceWakeFromS0Triggered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EvtDeviceSelfManagedIoInit</a:t>
            </a:r>
            <a:r>
              <a:rPr lang="en-US" sz="1600" dirty="0">
                <a:solidFill>
                  <a:schemeClr val="accent2"/>
                </a:solidFill>
              </a:rPr>
              <a:t>                     </a:t>
            </a:r>
            <a:r>
              <a:rPr lang="en-US" sz="1600" dirty="0" err="1">
                <a:solidFill>
                  <a:schemeClr val="accent2"/>
                </a:solidFill>
              </a:rPr>
              <a:t>EvtDeviceSelfManagedIoCleanup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EvtDeviceSelfManagedIoSuspend</a:t>
            </a:r>
            <a:r>
              <a:rPr lang="en-US" sz="1600" dirty="0">
                <a:solidFill>
                  <a:schemeClr val="accent2"/>
                </a:solidFill>
              </a:rPr>
              <a:t>            </a:t>
            </a:r>
            <a:r>
              <a:rPr lang="en-US" sz="1600" dirty="0" err="1">
                <a:solidFill>
                  <a:schemeClr val="accent2"/>
                </a:solidFill>
              </a:rPr>
              <a:t>EvtDeviceSelfManagedIoRestart</a:t>
            </a:r>
            <a:r>
              <a:rPr lang="en-US" sz="1600" dirty="0"/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folHlink"/>
                </a:solidFill>
              </a:rPr>
              <a:t>EvtIoStop</a:t>
            </a:r>
            <a:r>
              <a:rPr lang="en-US" sz="1600" dirty="0">
                <a:solidFill>
                  <a:schemeClr val="folHlink"/>
                </a:solidFill>
              </a:rPr>
              <a:t>                                                   </a:t>
            </a:r>
            <a:r>
              <a:rPr lang="en-US" sz="1600" dirty="0" err="1">
                <a:solidFill>
                  <a:schemeClr val="folHlink"/>
                </a:solidFill>
              </a:rPr>
              <a:t>EvtIoResume</a:t>
            </a:r>
            <a:r>
              <a:rPr lang="en-US" sz="1600" dirty="0">
                <a:solidFill>
                  <a:schemeClr val="folHlink"/>
                </a:solidFill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EvtDeviceQueryRemove</a:t>
            </a:r>
            <a:r>
              <a:rPr lang="en-US" sz="1600" dirty="0">
                <a:solidFill>
                  <a:schemeClr val="accent2"/>
                </a:solidFill>
              </a:rPr>
              <a:t>                           </a:t>
            </a:r>
            <a:r>
              <a:rPr lang="en-US" sz="1600" dirty="0" err="1">
                <a:solidFill>
                  <a:schemeClr val="accent2"/>
                </a:solidFill>
              </a:rPr>
              <a:t>EvtDeviceQueryStop</a:t>
            </a:r>
            <a:endParaRPr lang="en-US" sz="1600" dirty="0">
              <a:solidFill>
                <a:schemeClr val="accent2"/>
              </a:solidFill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EvtDeviceSurpriseRemoval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4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4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4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4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44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4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4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4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44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EvtDeviceAdd – Software Driver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39763" y="1643063"/>
            <a:ext cx="7315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dirty="0"/>
              <a:t>NTSTATUS</a:t>
            </a:r>
          </a:p>
          <a:p>
            <a:pPr algn="l"/>
            <a:r>
              <a:rPr lang="en-US" sz="1400" dirty="0" err="1" smtClean="0"/>
              <a:t>RobotEvtDeviceAdd</a:t>
            </a:r>
            <a:r>
              <a:rPr lang="en-US" sz="1400" dirty="0"/>
              <a:t>(</a:t>
            </a:r>
          </a:p>
          <a:p>
            <a:pPr algn="l"/>
            <a:r>
              <a:rPr lang="en-US" sz="1400" dirty="0"/>
              <a:t>    IN WDFDRIVER Driver</a:t>
            </a:r>
          </a:p>
          <a:p>
            <a:pPr algn="l"/>
            <a:r>
              <a:rPr lang="en-US" sz="1400" dirty="0"/>
              <a:t>    IN PWDFDEVICE_INIT </a:t>
            </a:r>
            <a:r>
              <a:rPr lang="en-US" sz="1400" dirty="0" err="1"/>
              <a:t>DeviceInit</a:t>
            </a:r>
            <a:endParaRPr lang="en-US" sz="1400" dirty="0"/>
          </a:p>
          <a:p>
            <a:pPr algn="l"/>
            <a:r>
              <a:rPr lang="en-US" sz="1400" dirty="0"/>
              <a:t>    )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WdfDeviceInitSetIoType</a:t>
            </a:r>
            <a:r>
              <a:rPr lang="en-US" sz="1400" dirty="0"/>
              <a:t>(</a:t>
            </a:r>
            <a:r>
              <a:rPr lang="en-US" sz="1400" dirty="0" err="1"/>
              <a:t>DevcieInit</a:t>
            </a:r>
            <a:r>
              <a:rPr lang="en-US" sz="1400" dirty="0"/>
              <a:t> </a:t>
            </a:r>
            <a:r>
              <a:rPr lang="en-US" sz="1400" dirty="0" err="1"/>
              <a:t>WdfIoTypeBuffered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WDF_OBJECT_ATTRIBUTES_INIT(&amp;</a:t>
            </a:r>
            <a:r>
              <a:rPr lang="en-US" sz="1400" dirty="0" err="1"/>
              <a:t>fdoAttributes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  WDF_OBJECT_ATTRIBUTES_SET_CONTEXT_TYPE(&amp;</a:t>
            </a:r>
            <a:r>
              <a:rPr lang="en-US" sz="1400" dirty="0" err="1"/>
              <a:t>fdoAttributes</a:t>
            </a:r>
            <a:r>
              <a:rPr lang="en-US" sz="1400" dirty="0"/>
              <a:t> FDO_DATA);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status = </a:t>
            </a:r>
            <a:r>
              <a:rPr lang="en-US" sz="1400" dirty="0" err="1"/>
              <a:t>WdfDeviceCreate</a:t>
            </a:r>
            <a:r>
              <a:rPr lang="en-US" sz="1400" dirty="0"/>
              <a:t>(&amp;</a:t>
            </a:r>
            <a:r>
              <a:rPr lang="en-US" sz="1400" dirty="0" err="1"/>
              <a:t>DeviceInit</a:t>
            </a:r>
            <a:r>
              <a:rPr lang="en-US" sz="1400" dirty="0"/>
              <a:t> &amp;</a:t>
            </a:r>
            <a:r>
              <a:rPr lang="en-US" sz="1400" dirty="0" err="1"/>
              <a:t>fdoAttributes</a:t>
            </a:r>
            <a:r>
              <a:rPr lang="en-US" sz="1400" dirty="0"/>
              <a:t> &amp;device);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fdoData</a:t>
            </a:r>
            <a:r>
              <a:rPr lang="en-US" sz="1400" dirty="0"/>
              <a:t> = </a:t>
            </a:r>
            <a:r>
              <a:rPr lang="en-US" sz="1400" dirty="0" err="1" smtClean="0"/>
              <a:t>RobotFdoGetData</a:t>
            </a:r>
            <a:r>
              <a:rPr lang="en-US" sz="1400" dirty="0" smtClean="0"/>
              <a:t>(device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status = </a:t>
            </a:r>
            <a:r>
              <a:rPr lang="en-US" sz="1400" dirty="0" err="1"/>
              <a:t>WdfDeviceCreateDeviceInterface</a:t>
            </a:r>
            <a:r>
              <a:rPr lang="en-US" sz="1400" dirty="0"/>
              <a:t>(&amp;</a:t>
            </a:r>
            <a:r>
              <a:rPr lang="en-US" sz="1400" dirty="0" smtClean="0"/>
              <a:t>GUID_DEVINTERFACE_ROBOT 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return status;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678488" y="938213"/>
            <a:ext cx="3108325" cy="25050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sz="1400"/>
              <a:t>WdfDeviceInitSetIoType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WdfDeviceInitSetExclusive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WdfDeviceInitSetPowerNotPageable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WdfDeviceInitSetPowerPageable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WdfDeviceInitSetPowerInrush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WdfDeviceInitSetDeviceType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WdfDeviceInitAssignName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WdfDeviceInitAssignSDDLString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WdfDeviceInitSetDeviceClass</a:t>
            </a:r>
          </a:p>
          <a:p>
            <a:pPr algn="l">
              <a:spcBef>
                <a:spcPct val="15000"/>
              </a:spcBef>
            </a:pPr>
            <a:r>
              <a:rPr lang="en-US" sz="1400"/>
              <a:t>WdfDeviceInitSetCharacteristics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EvtDeviceAdd – Hardware Driver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68300" y="1111250"/>
            <a:ext cx="6950075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NTSTATUS</a:t>
            </a:r>
          </a:p>
          <a:p>
            <a:pPr algn="l"/>
            <a:r>
              <a:rPr lang="en-US" sz="1200"/>
              <a:t>EvtDeviceAdd(</a:t>
            </a:r>
          </a:p>
          <a:p>
            <a:pPr algn="l"/>
            <a:r>
              <a:rPr lang="en-US" sz="1200"/>
              <a:t>    IN WDFDRIVER        Driver,</a:t>
            </a:r>
          </a:p>
          <a:p>
            <a:pPr algn="l"/>
            <a:r>
              <a:rPr lang="en-US" sz="1200"/>
              <a:t>    IN PWDFDEVICE_INIT  DeviceInit</a:t>
            </a:r>
          </a:p>
          <a:p>
            <a:pPr algn="l"/>
            <a:r>
              <a:rPr lang="en-US" sz="1200"/>
              <a:t>    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 sz="1200"/>
              <a:t>    WdfDeviceInitSetIoType(DeviceInit, WdfDeviceIoDirect);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    WDF_PNPPOWER_EVENT_CALLBACKS_INIT(&amp;pnpPowerCallbacks);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pnpPowerCallbacks.EvtDevicePrepareHardware = EvtPrepareHardware;</a:t>
            </a:r>
          </a:p>
          <a:p>
            <a:pPr algn="l"/>
            <a:r>
              <a:rPr lang="en-US" sz="1200"/>
              <a:t>    pnpPowerCallbacks.EvtDeviceReleaseHardware = EvtReleaseHardware;</a:t>
            </a:r>
          </a:p>
          <a:p>
            <a:pPr algn="l"/>
            <a:r>
              <a:rPr lang="en-US" sz="1200"/>
              <a:t>    pnpPowerCallbacks.EvtDeviceD0Entry         = EvtDeviceD0Entry;</a:t>
            </a:r>
          </a:p>
          <a:p>
            <a:pPr algn="l"/>
            <a:r>
              <a:rPr lang="en-US" sz="1200"/>
              <a:t>    pnpPowerCallbacks.EvtDeviceD0Exit          = EvtDeviceD0Exit;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WdfDeviceInitSetPnpPowerEventCallbacks(DeviceInit, &amp;pnpPowerCallbacks);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WDF_OBJECT_ATTRIBUTES_INIT(&amp;fdoAttributes);</a:t>
            </a:r>
          </a:p>
          <a:p>
            <a:pPr algn="l"/>
            <a:r>
              <a:rPr lang="en-US" sz="1200"/>
              <a:t>    WDF_OBJECT_ATTRIBUTES_SET_CONTEXT_TYPE(&amp;fdoAttributes, FDO_DATA);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fdoAttributes.EvtCleanupCallback = EvtDeviceContextCleanup;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status = WdfDeviceCreate(&amp;DeviceInit, &amp;fdoAttributes, &amp;device);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status = NICAllocateSoftwareResources(fdoData);</a:t>
            </a:r>
          </a:p>
          <a:p>
            <a:pPr algn="l"/>
            <a:r>
              <a:rPr lang="en-US" sz="1200"/>
              <a:t> ….</a:t>
            </a:r>
          </a:p>
          <a:p>
            <a:pPr algn="l"/>
            <a:r>
              <a:rPr lang="en-US" sz="1200"/>
              <a:t>    return status;</a:t>
            </a:r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2725" y="777875"/>
            <a:ext cx="544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he-IL" sz="1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572000" y="938213"/>
            <a:ext cx="4214813" cy="15319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sz="1200"/>
              <a:t>WdfDeviceInitSetPnpPowerEventCallbacks</a:t>
            </a:r>
          </a:p>
          <a:p>
            <a:pPr algn="l">
              <a:spcBef>
                <a:spcPct val="15000"/>
              </a:spcBef>
            </a:pPr>
            <a:r>
              <a:rPr lang="en-US" sz="1200"/>
              <a:t>WdfDeviceInitSetPowerPolicyEventCallbacks</a:t>
            </a:r>
          </a:p>
          <a:p>
            <a:pPr algn="l">
              <a:spcBef>
                <a:spcPct val="15000"/>
              </a:spcBef>
            </a:pPr>
            <a:r>
              <a:rPr lang="en-US" sz="1200"/>
              <a:t>WdfDeviceInitSetPowerPolicyOwnership</a:t>
            </a:r>
          </a:p>
          <a:p>
            <a:pPr algn="l">
              <a:spcBef>
                <a:spcPct val="15000"/>
              </a:spcBef>
            </a:pPr>
            <a:r>
              <a:rPr lang="en-US" sz="1200"/>
              <a:t>WdfDeviceInitSetIgnoreQueryStopRemove</a:t>
            </a:r>
          </a:p>
          <a:p>
            <a:pPr algn="l">
              <a:spcBef>
                <a:spcPct val="15000"/>
              </a:spcBef>
            </a:pPr>
            <a:r>
              <a:rPr lang="en-US" sz="1200"/>
              <a:t>WdfDeviceInitRegisterPnpStateChangeCallback</a:t>
            </a:r>
          </a:p>
          <a:p>
            <a:pPr algn="l">
              <a:spcBef>
                <a:spcPct val="15000"/>
              </a:spcBef>
            </a:pPr>
            <a:r>
              <a:rPr lang="en-US" sz="1200"/>
              <a:t>WdfDeviceInitRegisterPowerStateChangeCallback</a:t>
            </a:r>
          </a:p>
          <a:p>
            <a:pPr algn="l">
              <a:spcBef>
                <a:spcPct val="15000"/>
              </a:spcBef>
            </a:pPr>
            <a:r>
              <a:rPr lang="en-US" sz="1200"/>
              <a:t>WdfDeviceInitRegisterPowerPolicyStateChangeCallback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PnP/Power Callbacks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5629275"/>
          </a:xfrm>
        </p:spPr>
        <p:txBody>
          <a:bodyPr/>
          <a:lstStyle/>
          <a:p>
            <a:r>
              <a:rPr lang="en-US"/>
              <a:t>EvtDevicePrepareHardware</a:t>
            </a:r>
          </a:p>
          <a:p>
            <a:pPr lvl="1"/>
            <a:r>
              <a:rPr lang="en-US"/>
              <a:t>One time initialization, first callback where device is in D0</a:t>
            </a:r>
          </a:p>
          <a:p>
            <a:pPr lvl="1"/>
            <a:r>
              <a:rPr lang="en-US"/>
              <a:t>Map in memory mapped I/O, inspect hw for revision, features, etc.</a:t>
            </a:r>
          </a:p>
          <a:p>
            <a:r>
              <a:rPr lang="en-US"/>
              <a:t>EvtDeviceReleaseHardware</a:t>
            </a:r>
          </a:p>
          <a:p>
            <a:pPr lvl="1"/>
            <a:r>
              <a:rPr lang="en-US"/>
              <a:t>One time deinitialization, called when the device is in Dx!</a:t>
            </a:r>
          </a:p>
          <a:p>
            <a:pPr lvl="1"/>
            <a:r>
              <a:rPr lang="en-US"/>
              <a:t>Unmap in memory mapped I/O, etc.</a:t>
            </a:r>
          </a:p>
          <a:p>
            <a:r>
              <a:rPr lang="en-US"/>
              <a:t>EvtDeviceD0Entry</a:t>
            </a:r>
          </a:p>
          <a:p>
            <a:pPr lvl="1"/>
            <a:r>
              <a:rPr lang="en-US"/>
              <a:t>Bring the device into D0, no interrupts connected</a:t>
            </a:r>
          </a:p>
          <a:p>
            <a:r>
              <a:rPr lang="en-US"/>
              <a:t>EvtDeviceD0Exit</a:t>
            </a:r>
          </a:p>
          <a:p>
            <a:pPr lvl="1"/>
            <a:r>
              <a:rPr lang="en-US"/>
              <a:t>Move the device into Dx, no interrupts connected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(con’t)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4364038"/>
          </a:xfrm>
        </p:spPr>
        <p:txBody>
          <a:bodyPr/>
          <a:lstStyle/>
          <a:p>
            <a:r>
              <a:rPr lang="en-US" sz="2400"/>
              <a:t>Different types of queues</a:t>
            </a:r>
          </a:p>
          <a:p>
            <a:r>
              <a:rPr lang="en-US" sz="2400"/>
              <a:t>How queue states are managed by WDF</a:t>
            </a:r>
          </a:p>
          <a:p>
            <a:r>
              <a:rPr lang="en-US" sz="2400"/>
              <a:t>Request Cancellation</a:t>
            </a:r>
          </a:p>
          <a:p>
            <a:r>
              <a:rPr lang="en-US" sz="2400"/>
              <a:t>Handling Create, Cleanup &amp; Close requests</a:t>
            </a:r>
          </a:p>
          <a:p>
            <a:r>
              <a:rPr lang="en-US" sz="2400"/>
              <a:t>Handling I/O requests – Read/Write/Ioctl</a:t>
            </a:r>
          </a:p>
          <a:p>
            <a:r>
              <a:rPr lang="en-US" sz="2400"/>
              <a:t>Timers/DPC/Work items</a:t>
            </a:r>
          </a:p>
          <a:p>
            <a:r>
              <a:rPr lang="en-US" sz="2400"/>
              <a:t>Locks: WaitLock, Spinlock</a:t>
            </a:r>
          </a:p>
          <a:p>
            <a:r>
              <a:rPr lang="en-US" sz="2400"/>
              <a:t>Automatic I/O synchronization</a:t>
            </a:r>
          </a:p>
          <a:p>
            <a:r>
              <a:rPr lang="en-US" sz="2400"/>
              <a:t>Sending request to another driver</a:t>
            </a:r>
          </a:p>
          <a:p>
            <a:r>
              <a:rPr lang="en-US" sz="2400"/>
              <a:t>Escaping to WDM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– WDF Callbacks to WDM IRPs</a:t>
            </a:r>
          </a:p>
        </p:txBody>
      </p:sp>
      <p:graphicFrame>
        <p:nvGraphicFramePr>
          <p:cNvPr id="89138" name="Group 50"/>
          <p:cNvGraphicFramePr>
            <a:graphicFrameLocks noGrp="1"/>
          </p:cNvGraphicFramePr>
          <p:nvPr>
            <p:ph idx="1"/>
          </p:nvPr>
        </p:nvGraphicFramePr>
        <p:xfrm>
          <a:off x="879475" y="1041400"/>
          <a:ext cx="7366000" cy="3584448"/>
        </p:xfrm>
        <a:graphic>
          <a:graphicData uri="http://schemas.openxmlformats.org/drawingml/2006/table">
            <a:tbl>
              <a:tblPr/>
              <a:tblGrid>
                <a:gridCol w="3028950"/>
                <a:gridCol w="4337050"/>
              </a:tblGrid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EvtPrepareHardware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↑IRP_MN_START_DEVICE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EvtReleaseHardware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↓IRP_MN_STOP_DEVICE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↓IRP_MN_SURPRISE_REMOVAL ↓IRP_MN_REMOVE_DEVICE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EvtDeviceD0Entry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↑IRP_MN_START_DEVICE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↑ IRP_MN_SET_POWER – D0 Irp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EvtDeviceD0Exit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 IRP_MN_SET_POWER – Dx Irp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↓IRP_MN_SURPRISE_REMOVAL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↓IRP_MN_REMOVE_DEVICE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↓IRP_MN_STOP_DEVICE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EvtDeviceContextCleanup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↓IRP_MN_REMOVE_DEVICE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26" name="Rectangle 38"/>
          <p:cNvSpPr>
            <a:spLocks noChangeArrowheads="1"/>
          </p:cNvSpPr>
          <p:nvPr/>
        </p:nvSpPr>
        <p:spPr bwMode="auto">
          <a:xfrm>
            <a:off x="274638" y="4873625"/>
            <a:ext cx="8229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1225" indent="-4476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7175" indent="-3889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643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95538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527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99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671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43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Up arrow means callback is invoked when the IRP is completed by the lower driver.</a:t>
            </a:r>
          </a:p>
          <a:p>
            <a:r>
              <a:rPr lang="en-US" sz="1800"/>
              <a:t>Down arrow means callback is invoked before forwarding the IRP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Policy Owner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35075"/>
            <a:ext cx="7299325" cy="858838"/>
          </a:xfrm>
        </p:spPr>
        <p:txBody>
          <a:bodyPr/>
          <a:lstStyle/>
          <a:p>
            <a:r>
              <a:rPr lang="en-US" sz="2400"/>
              <a:t>Default rules on power policy ownership</a:t>
            </a:r>
          </a:p>
          <a:p>
            <a:endParaRPr lang="en-US" sz="2400"/>
          </a:p>
        </p:txBody>
      </p:sp>
      <p:graphicFrame>
        <p:nvGraphicFramePr>
          <p:cNvPr id="93237" name="Group 53"/>
          <p:cNvGraphicFramePr>
            <a:graphicFrameLocks noGrp="1"/>
          </p:cNvGraphicFramePr>
          <p:nvPr>
            <p:ph sz="half" idx="2"/>
          </p:nvPr>
        </p:nvGraphicFramePr>
        <p:xfrm>
          <a:off x="1719263" y="1973263"/>
          <a:ext cx="5668962" cy="2425702"/>
        </p:xfrm>
        <a:graphic>
          <a:graphicData uri="http://schemas.openxmlformats.org/drawingml/2006/table">
            <a:tbl>
              <a:tblPr/>
              <a:tblGrid>
                <a:gridCol w="2193925"/>
                <a:gridCol w="3475037"/>
              </a:tblGrid>
              <a:tr h="54768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Device 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Policy Owner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FDO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PDO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Raw-PDO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274638" y="4873625"/>
            <a:ext cx="8229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1225" indent="-4476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7175" indent="-3889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643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95538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527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99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671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43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Override the default by calling WdfDeviceInitSetPowerPolicyOwnership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Wake from Sx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47688" y="1235075"/>
            <a:ext cx="80470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/>
              <a:t>WDF_DEVICE_POWER_POLICY_WAKE_SETTINGS 							wakeSettings;</a:t>
            </a:r>
          </a:p>
          <a:p>
            <a:pPr algn="l"/>
            <a:r>
              <a:rPr lang="en-US" sz="1800" b="1"/>
              <a:t>WDF_DEVICE_POWER_POLICY_WAKE_SETTINGS_INIT(</a:t>
            </a:r>
          </a:p>
          <a:p>
            <a:pPr algn="l"/>
            <a:r>
              <a:rPr lang="en-US" sz="1800" b="1"/>
              <a:t>		                           &amp;wakeSettings);</a:t>
            </a:r>
          </a:p>
          <a:p>
            <a:pPr algn="l"/>
            <a:r>
              <a:rPr lang="en-US" sz="1800" b="1"/>
              <a:t>status = WdfDeviceAssignSxWakeSettings(Device, </a:t>
            </a:r>
          </a:p>
          <a:p>
            <a:pPr algn="l"/>
            <a:r>
              <a:rPr lang="en-US" sz="1800" b="1"/>
              <a:t>				&amp;wakeSettings);</a:t>
            </a:r>
          </a:p>
        </p:txBody>
      </p:sp>
      <p:graphicFrame>
        <p:nvGraphicFramePr>
          <p:cNvPr id="94228" name="Group 20"/>
          <p:cNvGraphicFramePr>
            <a:graphicFrameLocks noGrp="1"/>
          </p:cNvGraphicFramePr>
          <p:nvPr>
            <p:ph idx="1"/>
          </p:nvPr>
        </p:nvGraphicFramePr>
        <p:xfrm>
          <a:off x="5788025" y="3254375"/>
          <a:ext cx="3117850" cy="1938528"/>
        </p:xfrm>
        <a:graphic>
          <a:graphicData uri="http://schemas.openxmlformats.org/drawingml/2006/table">
            <a:tbl>
              <a:tblPr/>
              <a:tblGrid>
                <a:gridCol w="3117850"/>
              </a:tblGrid>
              <a:tr h="1809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WDF_DEVICE_POWER_ POLICY_WAKE_SETTINGS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DxState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UserControlOfIdleSettings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Enabled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279400" y="3246438"/>
            <a:ext cx="53038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Interaction with WMI to present the power management tab in device manager is automatically handled </a:t>
            </a:r>
          </a:p>
          <a:p>
            <a:r>
              <a:rPr lang="en-US"/>
              <a:t>Can be called multiple times to change the settings at run-time</a:t>
            </a:r>
          </a:p>
          <a:p>
            <a:r>
              <a:rPr lang="en-US"/>
              <a:t>Default is to allow user control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4227" name="Freeform 19"/>
          <p:cNvSpPr>
            <a:spLocks/>
          </p:cNvSpPr>
          <p:nvPr/>
        </p:nvSpPr>
        <p:spPr bwMode="auto">
          <a:xfrm>
            <a:off x="6858000" y="1539875"/>
            <a:ext cx="655638" cy="1614488"/>
          </a:xfrm>
          <a:custGeom>
            <a:avLst/>
            <a:gdLst>
              <a:gd name="T0" fmla="*/ 0 w 413"/>
              <a:gd name="T1" fmla="*/ 96 h 1017"/>
              <a:gd name="T2" fmla="*/ 346 w 413"/>
              <a:gd name="T3" fmla="*/ 153 h 1017"/>
              <a:gd name="T4" fmla="*/ 403 w 413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" h="1017">
                <a:moveTo>
                  <a:pt x="0" y="96"/>
                </a:moveTo>
                <a:cubicBezTo>
                  <a:pt x="139" y="48"/>
                  <a:pt x="279" y="0"/>
                  <a:pt x="346" y="153"/>
                </a:cubicBezTo>
                <a:cubicBezTo>
                  <a:pt x="413" y="306"/>
                  <a:pt x="403" y="892"/>
                  <a:pt x="403" y="101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Idle-Time Power Management – S0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2575" y="4364038"/>
            <a:ext cx="8229600" cy="1625600"/>
          </a:xfrm>
        </p:spPr>
        <p:txBody>
          <a:bodyPr/>
          <a:lstStyle/>
          <a:p>
            <a:r>
              <a:rPr lang="en-US" sz="2400"/>
              <a:t>You can manually stop and resume the IdleTimer by calling </a:t>
            </a:r>
            <a:r>
              <a:rPr lang="en-US" sz="2400">
                <a:solidFill>
                  <a:schemeClr val="tx2"/>
                </a:solidFill>
              </a:rPr>
              <a:t>WdfDeviceStopIdle</a:t>
            </a:r>
            <a:r>
              <a:rPr lang="en-US" sz="2400"/>
              <a:t> or </a:t>
            </a:r>
            <a:r>
              <a:rPr lang="en-US" sz="2400">
                <a:solidFill>
                  <a:schemeClr val="tx2"/>
                </a:solidFill>
              </a:rPr>
              <a:t>WdDeviceResumeIdle</a:t>
            </a:r>
          </a:p>
          <a:p>
            <a:r>
              <a:rPr lang="en-US" sz="2400"/>
              <a:t>WMI interaction is handled automatically</a:t>
            </a:r>
          </a:p>
          <a:p>
            <a:r>
              <a:rPr lang="en-US" sz="2400"/>
              <a:t>Can be called multiple times to change the settings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49275" y="1508125"/>
            <a:ext cx="44799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/>
              <a:t>WDF_DEVICE_POWER_POLICY_IDLE_SETTINGS 		idleSettings;</a:t>
            </a:r>
          </a:p>
          <a:p>
            <a:pPr algn="l"/>
            <a:endParaRPr lang="en-US" sz="1400" b="1"/>
          </a:p>
          <a:p>
            <a:pPr algn="l"/>
            <a:r>
              <a:rPr lang="en-US" sz="1400" b="1"/>
              <a:t>WDF_DEVICE_POWER_POLICY_IDLE_SETTINGS_INIT( &amp;idleSettings,IdleCanWakeFromS0 );</a:t>
            </a:r>
          </a:p>
          <a:p>
            <a:pPr algn="l"/>
            <a:endParaRPr lang="en-US" sz="1600" b="1"/>
          </a:p>
          <a:p>
            <a:pPr algn="l"/>
            <a:r>
              <a:rPr lang="en-US" sz="1600" b="1"/>
              <a:t>idleSettings.IdleTimeout = 10000; // 10-sec</a:t>
            </a:r>
          </a:p>
          <a:p>
            <a:pPr algn="l"/>
            <a:endParaRPr lang="en-US" sz="1600" b="1"/>
          </a:p>
          <a:p>
            <a:pPr algn="l"/>
            <a:r>
              <a:rPr lang="en-US" sz="1600" b="1"/>
              <a:t>status =  WdfDeviceAssignS0IdleSettings(</a:t>
            </a:r>
          </a:p>
          <a:p>
            <a:pPr algn="l"/>
            <a:r>
              <a:rPr lang="en-US" sz="1600" b="1"/>
              <a:t>	            WdfDevice, &amp;idleSettings );</a:t>
            </a:r>
          </a:p>
        </p:txBody>
      </p:sp>
      <p:graphicFrame>
        <p:nvGraphicFramePr>
          <p:cNvPr id="95237" name="Group 5"/>
          <p:cNvGraphicFramePr>
            <a:graphicFrameLocks noGrp="1"/>
          </p:cNvGraphicFramePr>
          <p:nvPr>
            <p:ph sz="half" idx="2"/>
          </p:nvPr>
        </p:nvGraphicFramePr>
        <p:xfrm>
          <a:off x="5303838" y="1143000"/>
          <a:ext cx="3382962" cy="2915668"/>
        </p:xfrm>
        <a:graphic>
          <a:graphicData uri="http://schemas.openxmlformats.org/drawingml/2006/table">
            <a:tbl>
              <a:tblPr/>
              <a:tblGrid>
                <a:gridCol w="3382962"/>
              </a:tblGrid>
              <a:tr h="3889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WDF_DEVICE_POWER_ POLICY_IDLE_SETTINGS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IdleCaps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DxState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UserControlOfIdleSettings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IdleTimeout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Enabled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6858000" y="1966913"/>
            <a:ext cx="2087563" cy="6397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IdleCannotWakeFromS0</a:t>
            </a:r>
          </a:p>
          <a:p>
            <a:pPr algn="l"/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IdleCanWakeFromS0</a:t>
            </a:r>
          </a:p>
          <a:p>
            <a:pPr algn="l"/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IdleUsbSelectiveSuspend</a:t>
            </a:r>
          </a:p>
        </p:txBody>
      </p:sp>
      <p:sp>
        <p:nvSpPr>
          <p:cNvPr id="95256" name="Freeform 24"/>
          <p:cNvSpPr>
            <a:spLocks/>
          </p:cNvSpPr>
          <p:nvPr/>
        </p:nvSpPr>
        <p:spPr bwMode="auto">
          <a:xfrm>
            <a:off x="6400800" y="2239963"/>
            <a:ext cx="457200" cy="92075"/>
          </a:xfrm>
          <a:custGeom>
            <a:avLst/>
            <a:gdLst>
              <a:gd name="T0" fmla="*/ 0 w 288"/>
              <a:gd name="T1" fmla="*/ 58 h 58"/>
              <a:gd name="T2" fmla="*/ 288 w 288"/>
              <a:gd name="T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58">
                <a:moveTo>
                  <a:pt x="0" y="58"/>
                </a:moveTo>
                <a:cubicBezTo>
                  <a:pt x="125" y="29"/>
                  <a:pt x="250" y="0"/>
                  <a:pt x="28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95257" name="Freeform 25"/>
          <p:cNvSpPr>
            <a:spLocks/>
          </p:cNvSpPr>
          <p:nvPr/>
        </p:nvSpPr>
        <p:spPr bwMode="auto">
          <a:xfrm>
            <a:off x="3565525" y="1565275"/>
            <a:ext cx="1738313" cy="503238"/>
          </a:xfrm>
          <a:custGeom>
            <a:avLst/>
            <a:gdLst>
              <a:gd name="T0" fmla="*/ 0 w 1095"/>
              <a:gd name="T1" fmla="*/ 231 h 317"/>
              <a:gd name="T2" fmla="*/ 576 w 1095"/>
              <a:gd name="T3" fmla="*/ 288 h 317"/>
              <a:gd name="T4" fmla="*/ 922 w 1095"/>
              <a:gd name="T5" fmla="*/ 58 h 317"/>
              <a:gd name="T6" fmla="*/ 1095 w 1095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" h="317">
                <a:moveTo>
                  <a:pt x="0" y="231"/>
                </a:moveTo>
                <a:cubicBezTo>
                  <a:pt x="211" y="274"/>
                  <a:pt x="422" y="317"/>
                  <a:pt x="576" y="288"/>
                </a:cubicBezTo>
                <a:cubicBezTo>
                  <a:pt x="730" y="259"/>
                  <a:pt x="836" y="106"/>
                  <a:pt x="922" y="58"/>
                </a:cubicBezTo>
                <a:cubicBezTo>
                  <a:pt x="1008" y="10"/>
                  <a:pt x="1051" y="5"/>
                  <a:pt x="109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Policy Event Callbacks</a:t>
            </a:r>
          </a:p>
        </p:txBody>
      </p:sp>
      <p:sp>
        <p:nvSpPr>
          <p:cNvPr id="96259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368300" y="938213"/>
            <a:ext cx="8321675" cy="405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/>
              <a:t>WDF_POWER_POLICY_EVENT_CALLBACKS    powerPolicyCallbacks;</a:t>
            </a:r>
          </a:p>
          <a:p>
            <a:pPr>
              <a:buFontTx/>
              <a:buNone/>
            </a:pPr>
            <a:endParaRPr lang="en-US" sz="1600"/>
          </a:p>
          <a:p>
            <a:pPr>
              <a:buFontTx/>
              <a:buNone/>
            </a:pPr>
            <a:r>
              <a:rPr lang="en-US" sz="1600"/>
              <a:t>WDF_POWER_POLICY_EVENT_CALLBACKS_INIT(&amp;ppc);</a:t>
            </a:r>
          </a:p>
          <a:p>
            <a:pPr>
              <a:buFontTx/>
              <a:buNone/>
            </a:pPr>
            <a:endParaRPr lang="en-US" sz="1600"/>
          </a:p>
          <a:p>
            <a:pPr>
              <a:buFontTx/>
              <a:buNone/>
            </a:pPr>
            <a:r>
              <a:rPr lang="en-US" sz="1600"/>
              <a:t>ppc.EvtDeviceArmWakeFromS0 = PciDrvEvtDeviceWakeArmS0;</a:t>
            </a:r>
          </a:p>
          <a:p>
            <a:pPr>
              <a:buFontTx/>
              <a:buNone/>
            </a:pPr>
            <a:r>
              <a:rPr lang="en-US" sz="1600"/>
              <a:t>ppc.EvtDeviceDisarmWakeFromS0 = PciDrvEvtDeviceWakeDisarmS0;</a:t>
            </a:r>
          </a:p>
          <a:p>
            <a:pPr>
              <a:buFontTx/>
              <a:buNone/>
            </a:pPr>
            <a:r>
              <a:rPr lang="en-US" sz="1600"/>
              <a:t>ppc.EvtDeviceWakeFromS0Triggered = PciDrvEvtDeviceWakeTriggeredS0;</a:t>
            </a:r>
          </a:p>
          <a:p>
            <a:pPr>
              <a:buFontTx/>
              <a:buNone/>
            </a:pPr>
            <a:endParaRPr lang="en-US" sz="1600"/>
          </a:p>
          <a:p>
            <a:pPr>
              <a:buFontTx/>
              <a:buNone/>
            </a:pPr>
            <a:r>
              <a:rPr lang="en-US" sz="1600"/>
              <a:t>ppc.EvtDeviceArmWakeFromSx = PciDrvEvtDeviceWakeArmSx;</a:t>
            </a:r>
          </a:p>
          <a:p>
            <a:pPr>
              <a:buFontTx/>
              <a:buNone/>
            </a:pPr>
            <a:r>
              <a:rPr lang="en-US" sz="1600"/>
              <a:t>ppc.EvtDeviceDisarmWakeFromSx = PciDrvEvtDeviceWakeDisarmSx;</a:t>
            </a:r>
          </a:p>
          <a:p>
            <a:pPr>
              <a:buFontTx/>
              <a:buNone/>
            </a:pPr>
            <a:r>
              <a:rPr lang="en-US" sz="1600"/>
              <a:t>ppc.EvtDeviceWakeFromSxTriggered = PciDrvEvtDeviceWakeTriggeredSx;</a:t>
            </a:r>
          </a:p>
          <a:p>
            <a:pPr>
              <a:buFontTx/>
              <a:buNone/>
            </a:pPr>
            <a:endParaRPr lang="en-US" sz="1600"/>
          </a:p>
          <a:p>
            <a:pPr>
              <a:buFontTx/>
              <a:buNone/>
            </a:pPr>
            <a:r>
              <a:rPr lang="en-US" sz="1600"/>
              <a:t>WdfDeviceInitSetPowerPolicyEventCallbacks(Device, 						&amp;powerPolicyCallbacks);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88"/>
            <a:ext cx="9144000" cy="631826"/>
          </a:xfrm>
        </p:spPr>
        <p:txBody>
          <a:bodyPr/>
          <a:lstStyle/>
          <a:p>
            <a:r>
              <a:rPr lang="en-US"/>
              <a:t>Mapping – Wake Callbacks to Power IRPs</a:t>
            </a:r>
          </a:p>
        </p:txBody>
      </p:sp>
      <p:graphicFrame>
        <p:nvGraphicFramePr>
          <p:cNvPr id="97312" name="Group 32"/>
          <p:cNvGraphicFramePr>
            <a:graphicFrameLocks noGrp="1"/>
          </p:cNvGraphicFramePr>
          <p:nvPr/>
        </p:nvGraphicFramePr>
        <p:xfrm>
          <a:off x="368300" y="869950"/>
          <a:ext cx="8418513" cy="5486400"/>
        </p:xfrm>
        <a:graphic>
          <a:graphicData uri="http://schemas.openxmlformats.org/drawingml/2006/table">
            <a:tbl>
              <a:tblPr/>
              <a:tblGrid>
                <a:gridCol w="3338513"/>
                <a:gridCol w="5080000"/>
              </a:tblGrid>
              <a:tr h="28575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Suspend or hibernate  - goto Sx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 receives IRP_MN_QUERY_POWER Sx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 receives IRP_MN_SET_POWER Sx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 sends IRP_MN_SET_POWER 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 sends IRP_MN_WAIT_WAKE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            EvtDeviceArmWakeFromSx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            EvtDeviceD0Exit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Resume from Sx due to wake 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IRP_MN_WAIT_WAKE (completed by bus)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Receives IRP_MN_SET_POWER S0 – fast resume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Sends IRP_MN_SET_POWER D0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EvtDeviceD0 Entry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EvtDeviceWakeFromSxTriggered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EvtDeviceDisarmWakeFromSx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Idle-out - goto Dx in 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Sends IRP_MN_SET_POWER 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Sends IRP_MN_WAIT_WAKE 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EvtDeviceArmWakeFromS0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EvtDeviceD0Exit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Resume from Dx in S0 due to wake 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IRP_MN_WAIT_WAKE (completed by bus)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Sends IRP_MN_SET_POWER - D0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EvtDeviceD0Entry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EvtDeviceWakeFromS0Triggered</a:t>
                      </a:r>
                    </a:p>
                    <a:p>
                      <a:pPr marL="573088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EvtDeviceDisarmWakeFromS0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65125" y="923925"/>
            <a:ext cx="53038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NTSTATUS </a:t>
            </a:r>
          </a:p>
          <a:p>
            <a:pPr algn="l"/>
            <a:r>
              <a:rPr lang="en-US" sz="1600"/>
              <a:t>EvtDeviceAdd( 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…</a:t>
            </a:r>
          </a:p>
          <a:p>
            <a:pPr algn="l"/>
            <a:r>
              <a:rPr lang="en-US" sz="1600"/>
              <a:t> WDF_INTERRUPT_CONFIG_INIT(&amp;Config,</a:t>
            </a:r>
          </a:p>
          <a:p>
            <a:pPr algn="l"/>
            <a:r>
              <a:rPr lang="en-US" sz="1600"/>
              <a:t>                              NICInterruptHandler,</a:t>
            </a:r>
          </a:p>
          <a:p>
            <a:pPr algn="l"/>
            <a:r>
              <a:rPr lang="en-US" sz="1600"/>
              <a:t>                              NICDpcForIsr);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Config.EvtInterruptEnable  = NICEvtInterruptEnable;</a:t>
            </a:r>
          </a:p>
          <a:p>
            <a:pPr algn="l"/>
            <a:r>
              <a:rPr lang="en-US" sz="1600"/>
              <a:t>Config.EvtInterruptDisable = NICEvtInterruptDisable;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status = WdfInterruptCreate(Device,</a:t>
            </a:r>
          </a:p>
          <a:p>
            <a:pPr algn="l"/>
            <a:r>
              <a:rPr lang="en-US" sz="1600"/>
              <a:t>                        &amp;Config,</a:t>
            </a:r>
          </a:p>
          <a:p>
            <a:pPr algn="l"/>
            <a:r>
              <a:rPr lang="en-US" sz="1600"/>
              <a:t>                        WDF_NO_OBJECT_ATTRIBUTES,</a:t>
            </a:r>
          </a:p>
          <a:p>
            <a:pPr algn="l"/>
            <a:r>
              <a:rPr lang="en-US" sz="1600"/>
              <a:t>                        &amp;Interrupt);</a:t>
            </a:r>
          </a:p>
          <a:p>
            <a:pPr algn="l"/>
            <a:r>
              <a:rPr lang="en-US" sz="1600"/>
              <a:t>}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>
            <p:ph idx="1"/>
          </p:nvPr>
        </p:nvGraphicFramePr>
        <p:xfrm>
          <a:off x="5668963" y="1143000"/>
          <a:ext cx="3292475" cy="3751390"/>
        </p:xfrm>
        <a:graphic>
          <a:graphicData uri="http://schemas.openxmlformats.org/drawingml/2006/table">
            <a:tbl>
              <a:tblPr/>
              <a:tblGrid>
                <a:gridCol w="3292475"/>
              </a:tblGrid>
              <a:tr h="3667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WDF_INTERRUPT_CONFIG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SpinLock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ShareVector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FloatingSave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QueueDpcOnIsrSuccess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AutomaticSerialization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EvtInterruptIsr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EvtInterruptDpc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EvtInterruptEnable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87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EvtInterruptDisable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99358" name="Freeform 30"/>
          <p:cNvSpPr>
            <a:spLocks/>
          </p:cNvSpPr>
          <p:nvPr/>
        </p:nvSpPr>
        <p:spPr bwMode="auto">
          <a:xfrm>
            <a:off x="4114800" y="960438"/>
            <a:ext cx="1554163" cy="911225"/>
          </a:xfrm>
          <a:custGeom>
            <a:avLst/>
            <a:gdLst>
              <a:gd name="T0" fmla="*/ 0 w 979"/>
              <a:gd name="T1" fmla="*/ 806 h 806"/>
              <a:gd name="T2" fmla="*/ 403 w 979"/>
              <a:gd name="T3" fmla="*/ 115 h 806"/>
              <a:gd name="T4" fmla="*/ 979 w 979"/>
              <a:gd name="T5" fmla="*/ 11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9" h="806">
                <a:moveTo>
                  <a:pt x="0" y="806"/>
                </a:moveTo>
                <a:cubicBezTo>
                  <a:pt x="120" y="518"/>
                  <a:pt x="240" y="230"/>
                  <a:pt x="403" y="115"/>
                </a:cubicBezTo>
                <a:cubicBezTo>
                  <a:pt x="566" y="0"/>
                  <a:pt x="772" y="57"/>
                  <a:pt x="979" y="11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99359" name="Rectangle 31"/>
          <p:cNvSpPr>
            <a:spLocks noChangeArrowheads="1"/>
          </p:cNvSpPr>
          <p:nvPr/>
        </p:nvSpPr>
        <p:spPr bwMode="auto">
          <a:xfrm>
            <a:off x="279400" y="5180013"/>
            <a:ext cx="84105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6875" indent="-3968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 indent="-4095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3937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418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WdfInterruptQueueDpcForIsr – to manually queue DpcForIsr</a:t>
            </a:r>
          </a:p>
          <a:p>
            <a:r>
              <a:rPr lang="en-US" sz="2000"/>
              <a:t>Register EvtDeviceD0EntryPostInterruptsEnabled and EvtDeviceD0ExitPreInterruptsDisabled to be called at PASSIVE_LEVEL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FDO and PDO-Specific Callbacks</a:t>
            </a:r>
          </a:p>
        </p:txBody>
      </p:sp>
      <p:graphicFrame>
        <p:nvGraphicFramePr>
          <p:cNvPr id="100408" name="Group 56"/>
          <p:cNvGraphicFramePr>
            <a:graphicFrameLocks noGrp="1"/>
          </p:cNvGraphicFramePr>
          <p:nvPr>
            <p:ph sz="half" idx="1"/>
          </p:nvPr>
        </p:nvGraphicFramePr>
        <p:xfrm>
          <a:off x="650875" y="1549400"/>
          <a:ext cx="7847013" cy="1371600"/>
        </p:xfrm>
        <a:graphic>
          <a:graphicData uri="http://schemas.openxmlformats.org/drawingml/2006/table">
            <a:tbl>
              <a:tblPr/>
              <a:tblGrid>
                <a:gridCol w="4435475"/>
                <a:gridCol w="3411538"/>
              </a:tblGrid>
              <a:tr h="4032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EvtDeviceFilterAddResourceRequirements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↓IRP_MN_FILTER_RESOURCE_REQUIREMENTS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EvtDeviceFilterRemoveResourceRequirements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↑IRP_MN_IRP_MN_FILTER_RESOURCE_REQUIREMENTS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EvtDeviceRemoveAddedResources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 IRP_MN_START_DEVICE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22" name="Group 70"/>
          <p:cNvGraphicFramePr>
            <a:graphicFrameLocks noGrp="1"/>
          </p:cNvGraphicFramePr>
          <p:nvPr>
            <p:ph sz="half" idx="2"/>
          </p:nvPr>
        </p:nvGraphicFramePr>
        <p:xfrm>
          <a:off x="623888" y="4059238"/>
          <a:ext cx="7937500" cy="2120011"/>
        </p:xfrm>
        <a:graphic>
          <a:graphicData uri="http://schemas.openxmlformats.org/drawingml/2006/table">
            <a:tbl>
              <a:tblPr/>
              <a:tblGrid>
                <a:gridCol w="3792537"/>
                <a:gridCol w="4144963"/>
              </a:tblGrid>
              <a:tr h="3460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EvtDeviceResourcesQuery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 IRP_MN_QUERY_RESOURCE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EvtDeviceResourceRequirementsQuery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↓IRP_MN_QUERY_RESOURCE_REQUIREMENTS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EvtDeviceEject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 IRP_MN_EJECT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EvtDeviceSetLock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 IRP_MN_SET_LOCK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EvtDeviceEnableWakeAtBus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↓ IRP_MN_WAIT_WAKE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EvtDeviceDisableWakeAtBus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↑ IRP_MN_WAIT_WAKE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363538" y="919163"/>
            <a:ext cx="857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6875" indent="-3968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 indent="-4095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3937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418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Register FDO-specific events by calling WdfFdoInitSetEventCallbacks</a:t>
            </a: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269875" y="3313113"/>
            <a:ext cx="858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6875" indent="-3968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038" indent="-4095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3937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418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Register PDO-specific events by calling WdfPdoInitSetEventCallbacks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- Callback Order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5307013"/>
            <a:ext cx="7756525" cy="750887"/>
          </a:xfrm>
        </p:spPr>
        <p:txBody>
          <a:bodyPr/>
          <a:lstStyle/>
          <a:p>
            <a:endParaRPr lang="en-US" sz="2400"/>
          </a:p>
          <a:p>
            <a:pPr lvl="2"/>
            <a:endParaRPr lang="en-US" sz="1800">
              <a:solidFill>
                <a:srgbClr val="33CC33"/>
              </a:solidFill>
            </a:endParaRP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>
            <p:ph sz="half" idx="2"/>
          </p:nvPr>
        </p:nvGraphicFramePr>
        <p:xfrm>
          <a:off x="854075" y="2982913"/>
          <a:ext cx="6408738" cy="3389313"/>
        </p:xfrm>
        <a:graphic>
          <a:graphicData uri="http://schemas.openxmlformats.org/drawingml/2006/table">
            <a:tbl>
              <a:tblPr/>
              <a:tblGrid>
                <a:gridCol w="2897188"/>
                <a:gridCol w="3511550"/>
              </a:tblGrid>
              <a:tr h="33893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EvtDeviceD0Entry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EvtDeviceD0Exit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EvtDevicePrepareHardware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EvtDeviceReleaseHardware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EvtDeviceQueryRemove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EvtDeviceQueryStop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EvtDeviceSurpriseRemoval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EvtDeviceSelfManagedIoInit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EvtDeviceSelfManagedIoCleanup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EvtDeviceSelfManagedIoSuspend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EvtDeviceSelfManagedIoRestart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EvtIoStop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EvtIoResume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EvtInterruptEnable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EvtInterruptDisable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EvtDeviceD0EntryPostInterruptsDisabled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EvtDeviceD0ExitPreInterrutpsDisabled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EvtDeviceArmWakeFromS0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EvtDeviceDisarmWakeFromS0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EvtDeviceArmWakeFromSx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EvtDeviceDisarmWakeFromSx EvtDeviceWakeFromSxTriggered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EvtDeviceWakeFromS0Triggered EvtDmaEnablerFill/Flush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EvtDmaEnablerEnable/Disable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EvtDmaEnablerSelfManagedIoStart/Stop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382588" y="836613"/>
            <a:ext cx="8272462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/>
              <a:t>WDF treats PnP and Power as a unified model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/>
              <a:t>WDF callbacks are based around primitive operations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/>
              <a:t>Order in which the primitives are called is guaranteed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/>
              <a:t>Next two slides show the order in which these callback are invoked for start/power-up and remove/suspend</a:t>
            </a:r>
          </a:p>
          <a:p>
            <a:pPr lvl="1">
              <a:spcBef>
                <a:spcPct val="0"/>
              </a:spcBef>
              <a:buFontTx/>
              <a:buChar char="–"/>
            </a:pPr>
            <a:r>
              <a:rPr lang="en-US"/>
              <a:t>You can see the commonalities between pnp &amp; power operation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ChangeArrowheads="1"/>
          </p:cNvSpPr>
          <p:nvPr/>
        </p:nvSpPr>
        <p:spPr bwMode="auto">
          <a:xfrm>
            <a:off x="5484813" y="2017713"/>
            <a:ext cx="2308225" cy="4205287"/>
          </a:xfrm>
          <a:prstGeom prst="flowChartProcess">
            <a:avLst/>
          </a:prstGeom>
          <a:solidFill>
            <a:schemeClr val="hlink">
              <a:alpha val="25000"/>
            </a:schemeClr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he-IL" sz="3200">
              <a:solidFill>
                <a:schemeClr val="tx2"/>
              </a:solidFill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/>
              <a:t>Start/Power Up Path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030413" y="1787525"/>
            <a:ext cx="2835275" cy="4953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/>
              <a:t>EvtDeviceRemoveAddedResources</a:t>
            </a:r>
          </a:p>
          <a:p>
            <a:pPr algn="l"/>
            <a:r>
              <a:rPr lang="en-US" sz="1200" b="1"/>
              <a:t>EvtPrepareHardware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870075" y="2579688"/>
            <a:ext cx="3379788" cy="10429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/>
              <a:t>EvtDeviceD0Entry(DState)</a:t>
            </a:r>
          </a:p>
          <a:p>
            <a:pPr algn="l"/>
            <a:r>
              <a:rPr lang="en-US" sz="1200" b="1"/>
              <a:t>EvtInterruptEnable</a:t>
            </a:r>
          </a:p>
          <a:p>
            <a:pPr algn="l"/>
            <a:r>
              <a:rPr lang="en-US" sz="1200" b="1"/>
              <a:t>EvtDeviceD0EntryPostInterruptsEnabled</a:t>
            </a:r>
          </a:p>
          <a:p>
            <a:pPr algn="l"/>
            <a:r>
              <a:rPr lang="en-US" sz="1200" b="1"/>
              <a:t>EvtDmaEnablerFill/Enable</a:t>
            </a:r>
          </a:p>
          <a:p>
            <a:pPr algn="l"/>
            <a:r>
              <a:rPr lang="en-US" sz="1200" b="1"/>
              <a:t>EvtDmaEnablerSelfManagedIoStart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2014538" y="4516438"/>
            <a:ext cx="3190875" cy="5556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/>
              <a:t>EvtIoResume - on in-flight request</a:t>
            </a:r>
          </a:p>
          <a:p>
            <a:pPr algn="l"/>
            <a:r>
              <a:rPr lang="en-US" sz="1400" b="1"/>
              <a:t>EvtDeviceSelfManagedIoRestart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028825" y="3743325"/>
            <a:ext cx="2468563" cy="3127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/>
              <a:t>EvtDeviceWakeDisarmSx or S0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990725" y="5468938"/>
            <a:ext cx="2835275" cy="342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/>
              <a:t>EvtDeviceSelfManagedIoInit</a:t>
            </a:r>
            <a:r>
              <a:rPr lang="en-US" sz="1200" b="1"/>
              <a:t> 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5465763" y="3611563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/>
              <a:t>YES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157913" y="5689600"/>
            <a:ext cx="503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/>
              <a:t>YES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7316788" y="2678113"/>
            <a:ext cx="503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/>
              <a:t>NO</a:t>
            </a:r>
          </a:p>
        </p:txBody>
      </p:sp>
      <p:grpSp>
        <p:nvGrpSpPr>
          <p:cNvPr id="102412" name="Group 12"/>
          <p:cNvGrpSpPr>
            <a:grpSpLocks/>
          </p:cNvGrpSpPr>
          <p:nvPr/>
        </p:nvGrpSpPr>
        <p:grpSpPr bwMode="auto">
          <a:xfrm>
            <a:off x="1741488" y="893763"/>
            <a:ext cx="1279525" cy="495300"/>
            <a:chOff x="3802" y="696"/>
            <a:chExt cx="806" cy="312"/>
          </a:xfrm>
        </p:grpSpPr>
        <p:sp>
          <p:nvSpPr>
            <p:cNvPr id="102413" name="AutoShape 13"/>
            <p:cNvSpPr>
              <a:spLocks noChangeArrowheads="1"/>
            </p:cNvSpPr>
            <p:nvPr/>
          </p:nvSpPr>
          <p:spPr bwMode="auto">
            <a:xfrm>
              <a:off x="3802" y="696"/>
              <a:ext cx="691" cy="3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3802" y="758"/>
              <a:ext cx="8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1"/>
                <a:t>STOPPED</a:t>
              </a:r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77813" y="2798763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/>
              <a:t>SUSPENDED</a:t>
            </a:r>
          </a:p>
        </p:txBody>
      </p:sp>
      <p:grpSp>
        <p:nvGrpSpPr>
          <p:cNvPr id="102416" name="Group 16"/>
          <p:cNvGrpSpPr>
            <a:grpSpLocks/>
          </p:cNvGrpSpPr>
          <p:nvPr/>
        </p:nvGrpSpPr>
        <p:grpSpPr bwMode="auto">
          <a:xfrm>
            <a:off x="7902575" y="5834063"/>
            <a:ext cx="1279525" cy="495300"/>
            <a:chOff x="3917" y="3773"/>
            <a:chExt cx="806" cy="312"/>
          </a:xfrm>
        </p:grpSpPr>
        <p:sp>
          <p:nvSpPr>
            <p:cNvPr id="102417" name="AutoShape 17"/>
            <p:cNvSpPr>
              <a:spLocks noChangeArrowheads="1"/>
            </p:cNvSpPr>
            <p:nvPr/>
          </p:nvSpPr>
          <p:spPr bwMode="auto">
            <a:xfrm>
              <a:off x="3917" y="3773"/>
              <a:ext cx="691" cy="31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3917" y="3835"/>
              <a:ext cx="8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1"/>
                <a:t> STARTED</a:t>
              </a:r>
            </a:p>
          </p:txBody>
        </p:sp>
      </p:grp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6002338" y="2371725"/>
            <a:ext cx="1441450" cy="1214438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6178550" y="2678113"/>
            <a:ext cx="11414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Were you armed  for wake?</a:t>
            </a:r>
          </a:p>
        </p:txBody>
      </p:sp>
      <p:grpSp>
        <p:nvGrpSpPr>
          <p:cNvPr id="102422" name="Group 22"/>
          <p:cNvGrpSpPr>
            <a:grpSpLocks/>
          </p:cNvGrpSpPr>
          <p:nvPr/>
        </p:nvGrpSpPr>
        <p:grpSpPr bwMode="auto">
          <a:xfrm>
            <a:off x="6086475" y="4346575"/>
            <a:ext cx="1098550" cy="968375"/>
            <a:chOff x="2016" y="2851"/>
            <a:chExt cx="692" cy="610"/>
          </a:xfrm>
        </p:grpSpPr>
        <p:sp>
          <p:nvSpPr>
            <p:cNvPr id="102423" name="AutoShape 23"/>
            <p:cNvSpPr>
              <a:spLocks noChangeArrowheads="1"/>
            </p:cNvSpPr>
            <p:nvPr/>
          </p:nvSpPr>
          <p:spPr bwMode="auto">
            <a:xfrm>
              <a:off x="2016" y="2851"/>
              <a:ext cx="691" cy="61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02424" name="Text Box 24"/>
            <p:cNvSpPr txBox="1">
              <a:spLocks noChangeArrowheads="1"/>
            </p:cNvSpPr>
            <p:nvPr/>
          </p:nvSpPr>
          <p:spPr bwMode="auto">
            <a:xfrm>
              <a:off x="2189" y="2967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/>
                <a:t>First power up?</a:t>
              </a:r>
            </a:p>
          </p:txBody>
        </p:sp>
      </p:grp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4970463" y="185738"/>
            <a:ext cx="40544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This flow chart shows the order Device, I/O, Interrupt and DMA callbacks are invoked when the device is first started, started from stopped state due to resource rebalance or from a  suspended state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11138" y="3252788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/>
              <a:t>DState = DX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1552575" y="622300"/>
            <a:ext cx="14557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/>
              <a:t>DState = D3Final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3025775" y="892175"/>
            <a:ext cx="1371600" cy="495300"/>
            <a:chOff x="2011" y="386"/>
            <a:chExt cx="864" cy="312"/>
          </a:xfrm>
        </p:grpSpPr>
        <p:sp>
          <p:nvSpPr>
            <p:cNvPr id="102429" name="AutoShape 29"/>
            <p:cNvSpPr>
              <a:spLocks noChangeArrowheads="1"/>
            </p:cNvSpPr>
            <p:nvPr/>
          </p:nvSpPr>
          <p:spPr bwMode="auto">
            <a:xfrm>
              <a:off x="2011" y="386"/>
              <a:ext cx="806" cy="3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2069" y="446"/>
              <a:ext cx="8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1"/>
                <a:t>AddDevice</a:t>
              </a:r>
            </a:p>
          </p:txBody>
        </p:sp>
      </p:grpSp>
      <p:grpSp>
        <p:nvGrpSpPr>
          <p:cNvPr id="102431" name="Group 31"/>
          <p:cNvGrpSpPr>
            <a:grpSpLocks/>
          </p:cNvGrpSpPr>
          <p:nvPr/>
        </p:nvGrpSpPr>
        <p:grpSpPr bwMode="auto">
          <a:xfrm>
            <a:off x="828675" y="922338"/>
            <a:ext cx="501650" cy="457200"/>
            <a:chOff x="5069" y="3773"/>
            <a:chExt cx="316" cy="288"/>
          </a:xfrm>
        </p:grpSpPr>
        <p:sp>
          <p:nvSpPr>
            <p:cNvPr id="102432" name="AutoShape 32"/>
            <p:cNvSpPr>
              <a:spLocks noChangeArrowheads="1"/>
            </p:cNvSpPr>
            <p:nvPr/>
          </p:nvSpPr>
          <p:spPr bwMode="auto">
            <a:xfrm>
              <a:off x="5069" y="3773"/>
              <a:ext cx="288" cy="288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02433" name="Text Box 33"/>
            <p:cNvSpPr txBox="1">
              <a:spLocks noChangeArrowheads="1"/>
            </p:cNvSpPr>
            <p:nvPr/>
          </p:nvSpPr>
          <p:spPr bwMode="auto">
            <a:xfrm>
              <a:off x="5126" y="3830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1"/>
                <a:t>1</a:t>
              </a:r>
            </a:p>
          </p:txBody>
        </p:sp>
      </p:grpSp>
      <p:grpSp>
        <p:nvGrpSpPr>
          <p:cNvPr id="102434" name="Group 34"/>
          <p:cNvGrpSpPr>
            <a:grpSpLocks/>
          </p:cNvGrpSpPr>
          <p:nvPr/>
        </p:nvGrpSpPr>
        <p:grpSpPr bwMode="auto">
          <a:xfrm>
            <a:off x="504825" y="1925638"/>
            <a:ext cx="501650" cy="457200"/>
            <a:chOff x="5069" y="3773"/>
            <a:chExt cx="316" cy="288"/>
          </a:xfrm>
        </p:grpSpPr>
        <p:sp>
          <p:nvSpPr>
            <p:cNvPr id="102435" name="AutoShape 35"/>
            <p:cNvSpPr>
              <a:spLocks noChangeArrowheads="1"/>
            </p:cNvSpPr>
            <p:nvPr/>
          </p:nvSpPr>
          <p:spPr bwMode="auto">
            <a:xfrm>
              <a:off x="5069" y="3773"/>
              <a:ext cx="288" cy="288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02436" name="Text Box 36"/>
            <p:cNvSpPr txBox="1">
              <a:spLocks noChangeArrowheads="1"/>
            </p:cNvSpPr>
            <p:nvPr/>
          </p:nvSpPr>
          <p:spPr bwMode="auto">
            <a:xfrm>
              <a:off x="5126" y="3830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1"/>
                <a:t>2</a:t>
              </a:r>
            </a:p>
          </p:txBody>
        </p:sp>
      </p:grpSp>
      <p:sp>
        <p:nvSpPr>
          <p:cNvPr id="102437" name="Line 37"/>
          <p:cNvSpPr>
            <a:spLocks noChangeShapeType="1"/>
          </p:cNvSpPr>
          <p:nvPr/>
        </p:nvSpPr>
        <p:spPr bwMode="auto">
          <a:xfrm>
            <a:off x="2341563" y="1404938"/>
            <a:ext cx="703262" cy="3571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H="1">
            <a:off x="3255963" y="1416050"/>
            <a:ext cx="457200" cy="37941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3222625" y="2297113"/>
            <a:ext cx="11113" cy="25717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>
            <a:off x="5264150" y="2978150"/>
            <a:ext cx="7683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02441" name="AutoShape 41"/>
          <p:cNvCxnSpPr>
            <a:cxnSpLocks noChangeShapeType="1"/>
            <a:stCxn id="102420" idx="2"/>
          </p:cNvCxnSpPr>
          <p:nvPr/>
        </p:nvCxnSpPr>
        <p:spPr bwMode="auto">
          <a:xfrm rot="5400000">
            <a:off x="5492751" y="2673350"/>
            <a:ext cx="298450" cy="2162175"/>
          </a:xfrm>
          <a:prstGeom prst="bentConnector2">
            <a:avLst/>
          </a:prstGeom>
          <a:noFill/>
          <a:ln w="38100">
            <a:solidFill>
              <a:srgbClr val="FFFF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42" name="Line 42"/>
          <p:cNvSpPr>
            <a:spLocks noChangeShapeType="1"/>
          </p:cNvSpPr>
          <p:nvPr/>
        </p:nvSpPr>
        <p:spPr bwMode="auto">
          <a:xfrm flipH="1">
            <a:off x="3267075" y="4059238"/>
            <a:ext cx="11113" cy="42386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02443" name="AutoShape 43"/>
          <p:cNvCxnSpPr>
            <a:cxnSpLocks noChangeShapeType="1"/>
            <a:stCxn id="102423" idx="2"/>
            <a:endCxn id="102408" idx="3"/>
          </p:cNvCxnSpPr>
          <p:nvPr/>
        </p:nvCxnSpPr>
        <p:spPr bwMode="auto">
          <a:xfrm rot="5400000">
            <a:off x="5587206" y="4591844"/>
            <a:ext cx="306388" cy="1790700"/>
          </a:xfrm>
          <a:prstGeom prst="bentConnector2">
            <a:avLst/>
          </a:prstGeom>
          <a:noFill/>
          <a:ln w="38100">
            <a:solidFill>
              <a:srgbClr val="FFFF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44" name="AutoShape 44"/>
          <p:cNvCxnSpPr>
            <a:cxnSpLocks noChangeShapeType="1"/>
            <a:stCxn id="102424" idx="3"/>
            <a:endCxn id="102417" idx="0"/>
          </p:cNvCxnSpPr>
          <p:nvPr/>
        </p:nvCxnSpPr>
        <p:spPr bwMode="auto">
          <a:xfrm>
            <a:off x="7185025" y="4851400"/>
            <a:ext cx="1266825" cy="963613"/>
          </a:xfrm>
          <a:prstGeom prst="bentConnector2">
            <a:avLst/>
          </a:prstGeom>
          <a:noFill/>
          <a:ln w="38100">
            <a:solidFill>
              <a:srgbClr val="FFFF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45" name="AutoShape 45"/>
          <p:cNvCxnSpPr>
            <a:cxnSpLocks noChangeShapeType="1"/>
            <a:stCxn id="102420" idx="3"/>
          </p:cNvCxnSpPr>
          <p:nvPr/>
        </p:nvCxnSpPr>
        <p:spPr bwMode="auto">
          <a:xfrm flipH="1">
            <a:off x="6635750" y="2979738"/>
            <a:ext cx="827088" cy="1403350"/>
          </a:xfrm>
          <a:prstGeom prst="bentConnector4">
            <a:avLst>
              <a:gd name="adj1" fmla="val -25338"/>
              <a:gd name="adj2" fmla="val 71495"/>
            </a:avLst>
          </a:prstGeom>
          <a:noFill/>
          <a:ln w="38100">
            <a:solidFill>
              <a:srgbClr val="FFFF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46" name="AutoShape 46"/>
          <p:cNvCxnSpPr>
            <a:cxnSpLocks noChangeShapeType="1"/>
            <a:stCxn id="102408" idx="2"/>
            <a:endCxn id="102417" idx="2"/>
          </p:cNvCxnSpPr>
          <p:nvPr/>
        </p:nvCxnSpPr>
        <p:spPr bwMode="auto">
          <a:xfrm rot="16200000" flipH="1">
            <a:off x="5671344" y="3567907"/>
            <a:ext cx="517525" cy="5043487"/>
          </a:xfrm>
          <a:prstGeom prst="bentConnector3">
            <a:avLst>
              <a:gd name="adj1" fmla="val 140491"/>
            </a:avLst>
          </a:prstGeom>
          <a:noFill/>
          <a:ln w="38100">
            <a:solidFill>
              <a:srgbClr val="FFFF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7135813" y="4548188"/>
            <a:ext cx="503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/>
              <a:t>NO</a:t>
            </a:r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1574800" y="2943225"/>
            <a:ext cx="254000" cy="127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 flipV="1">
            <a:off x="1327150" y="1158875"/>
            <a:ext cx="412750" cy="127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>
            <a:off x="747713" y="2430463"/>
            <a:ext cx="0" cy="22383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02451" name="AutoShape 51"/>
          <p:cNvCxnSpPr>
            <a:cxnSpLocks noChangeShapeType="1"/>
            <a:stCxn id="102406" idx="1"/>
          </p:cNvCxnSpPr>
          <p:nvPr/>
        </p:nvCxnSpPr>
        <p:spPr bwMode="auto">
          <a:xfrm rot="10800000" flipH="1" flipV="1">
            <a:off x="1995488" y="4794250"/>
            <a:ext cx="1974850" cy="1773238"/>
          </a:xfrm>
          <a:prstGeom prst="bentConnector3">
            <a:avLst>
              <a:gd name="adj1" fmla="val -10611"/>
            </a:avLst>
          </a:prstGeom>
          <a:noFill/>
          <a:ln w="38100">
            <a:solidFill>
              <a:srgbClr val="FFFF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52" name="Text Box 52"/>
          <p:cNvSpPr txBox="1">
            <a:spLocks noChangeArrowheads="1"/>
          </p:cNvSpPr>
          <p:nvPr/>
        </p:nvSpPr>
        <p:spPr bwMode="auto">
          <a:xfrm>
            <a:off x="6935788" y="2085975"/>
            <a:ext cx="681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5372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WDF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Convert to WDF?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4962525"/>
          </a:xfrm>
        </p:spPr>
        <p:txBody>
          <a:bodyPr/>
          <a:lstStyle/>
          <a:p>
            <a:r>
              <a:rPr lang="en-US"/>
              <a:t>List of things you worry about in WDM</a:t>
            </a:r>
          </a:p>
          <a:p>
            <a:r>
              <a:rPr lang="en-US"/>
              <a:t>Tons of rules on handling PnP and power IRPs</a:t>
            </a:r>
          </a:p>
          <a:p>
            <a:r>
              <a:rPr lang="en-US"/>
              <a:t>When to use remove locks</a:t>
            </a:r>
          </a:p>
          <a:p>
            <a:r>
              <a:rPr lang="en-US"/>
              <a:t>IRP queuing and cancellation</a:t>
            </a:r>
          </a:p>
          <a:p>
            <a:r>
              <a:rPr lang="en-US"/>
              <a:t>When to map and unmap HW resources</a:t>
            </a:r>
          </a:p>
          <a:p>
            <a:r>
              <a:rPr lang="en-US"/>
              <a:t>When to enable/disable device interfaces</a:t>
            </a:r>
          </a:p>
          <a:p>
            <a:r>
              <a:rPr lang="en-US"/>
              <a:t>When to register/deregister with  WMI</a:t>
            </a:r>
          </a:p>
          <a:p>
            <a:r>
              <a:rPr lang="en-US"/>
              <a:t>When to connect &amp; disconnect interrupts</a:t>
            </a:r>
          </a:p>
          <a:p>
            <a:r>
              <a:rPr lang="en-US"/>
              <a:t>Timer DPC and device remove/unload synchronization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4862513"/>
          </a:xfrm>
        </p:spPr>
        <p:txBody>
          <a:bodyPr/>
          <a:lstStyle/>
          <a:p>
            <a:r>
              <a:rPr lang="en-US" sz="2400"/>
              <a:t>Queue object is used to present WDFREQUEST to </a:t>
            </a:r>
            <a:br>
              <a:rPr lang="en-US" sz="2400"/>
            </a:br>
            <a:r>
              <a:rPr lang="en-US" sz="2400"/>
              <a:t>the driver</a:t>
            </a:r>
          </a:p>
          <a:p>
            <a:r>
              <a:rPr lang="en-US" sz="2400"/>
              <a:t>Only create, read, write, and IOCTL IRPs are converted to WDFREQUEST and presented by queues</a:t>
            </a:r>
          </a:p>
          <a:p>
            <a:r>
              <a:rPr lang="en-US" sz="2400"/>
              <a:t>Delivery of requests is based on the queue type</a:t>
            </a:r>
          </a:p>
          <a:p>
            <a:pPr lvl="1"/>
            <a:r>
              <a:rPr lang="en-US" sz="2000"/>
              <a:t>Sequential: Requests are delivered one at a time</a:t>
            </a:r>
          </a:p>
          <a:p>
            <a:pPr lvl="1"/>
            <a:r>
              <a:rPr lang="en-US" sz="2000"/>
              <a:t>Parallel: Requests are delivered to the driver as they arrive</a:t>
            </a:r>
          </a:p>
          <a:p>
            <a:pPr lvl="1"/>
            <a:r>
              <a:rPr lang="en-US" sz="2000"/>
              <a:t>Manual: Driver retrieves requests from the WDQUEUE at its 		own pace</a:t>
            </a:r>
          </a:p>
          <a:p>
            <a:r>
              <a:rPr lang="en-US" sz="2400"/>
              <a:t>WDF_EXECUTION_LEVEL and WDF_SYNCHRONIZATION_SCOPE can be used to control serialization and IRQL level of those callbacks</a:t>
            </a:r>
          </a:p>
          <a:p>
            <a:r>
              <a:rPr lang="en-US" sz="2400"/>
              <a:t>WDFQUEUE is more than a list of pending requests!	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Queue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57200" y="1006475"/>
            <a:ext cx="44799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/>
              <a:t>NTSTATUS</a:t>
            </a:r>
          </a:p>
          <a:p>
            <a:pPr algn="l"/>
            <a:r>
              <a:rPr lang="en-US" sz="1400" b="1"/>
              <a:t>EvtDeviceAdd(</a:t>
            </a:r>
          </a:p>
          <a:p>
            <a:pPr algn="l"/>
            <a:r>
              <a:rPr lang="en-US" sz="1400" b="1"/>
              <a:t>    IN WDFDRIVER        Driver,</a:t>
            </a:r>
          </a:p>
          <a:p>
            <a:pPr algn="l"/>
            <a:r>
              <a:rPr lang="en-US" sz="1400" b="1"/>
              <a:t>    IN PWDFDEVICE_INIT  DeviceInit</a:t>
            </a:r>
          </a:p>
          <a:p>
            <a:pPr algn="l"/>
            <a:r>
              <a:rPr lang="en-US" sz="1400" b="1"/>
              <a:t>    )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400" b="1"/>
          </a:p>
          <a:p>
            <a:pPr algn="l"/>
            <a:r>
              <a:rPr lang="en-US" sz="1400" b="1"/>
              <a:t>….</a:t>
            </a:r>
          </a:p>
          <a:p>
            <a:pPr algn="l"/>
            <a:endParaRPr lang="en-US" sz="1400" b="1"/>
          </a:p>
          <a:p>
            <a:pPr algn="l"/>
            <a:r>
              <a:rPr lang="en-US" sz="1400" b="1"/>
              <a:t>    </a:t>
            </a:r>
            <a:r>
              <a:rPr lang="en-US" sz="1200" b="1"/>
              <a:t>WDF_IO_QUEUE_CONFIG_INIT_DEFUALT_QUEUE</a:t>
            </a:r>
            <a:r>
              <a:rPr lang="en-US" sz="1400" b="1"/>
              <a:t>(     	&amp;Config, </a:t>
            </a:r>
          </a:p>
          <a:p>
            <a:pPr algn="l"/>
            <a:r>
              <a:rPr lang="en-US" sz="1400" b="1"/>
              <a:t>	WdfIoQueueDispatchParallel );</a:t>
            </a:r>
          </a:p>
          <a:p>
            <a:pPr algn="l"/>
            <a:endParaRPr lang="en-US" sz="1400" b="1"/>
          </a:p>
          <a:p>
            <a:pPr algn="l"/>
            <a:r>
              <a:rPr lang="en-US" sz="1400" b="1"/>
              <a:t>    Config.EvtIoStart = PciDrvEvtIoStart;</a:t>
            </a:r>
          </a:p>
          <a:p>
            <a:pPr algn="l"/>
            <a:r>
              <a:rPr lang="en-US" sz="1400" b="1"/>
              <a:t>    Config.AllowZeroLengthRequests = TRUE;</a:t>
            </a:r>
          </a:p>
          <a:p>
            <a:pPr algn="l"/>
            <a:endParaRPr lang="en-US" sz="1400" b="1"/>
          </a:p>
          <a:p>
            <a:pPr algn="l"/>
            <a:r>
              <a:rPr lang="en-US" sz="1400" b="1"/>
              <a:t>    status = WdfIoQueueCreate(</a:t>
            </a:r>
          </a:p>
          <a:p>
            <a:pPr algn="l"/>
            <a:r>
              <a:rPr lang="en-US" sz="1400" b="1"/>
              <a:t>                 WdfDevice,</a:t>
            </a:r>
          </a:p>
          <a:p>
            <a:pPr algn="l"/>
            <a:r>
              <a:rPr lang="en-US" sz="1400" b="1"/>
              <a:t>                 &amp;Config,</a:t>
            </a:r>
          </a:p>
          <a:p>
            <a:pPr algn="l"/>
            <a:r>
              <a:rPr lang="en-US" sz="1400" b="1"/>
              <a:t>                 WDF_NO_OBJECT_ATTRIBUTES,</a:t>
            </a:r>
          </a:p>
          <a:p>
            <a:pPr algn="l"/>
            <a:r>
              <a:rPr lang="en-US" sz="1400" b="1"/>
              <a:t>                 &amp;Queue // queue handle</a:t>
            </a:r>
          </a:p>
          <a:p>
            <a:pPr algn="l"/>
            <a:r>
              <a:rPr lang="en-US" sz="1400" b="1"/>
              <a:t>             );</a:t>
            </a:r>
          </a:p>
          <a:p>
            <a:pPr algn="l"/>
            <a:endParaRPr lang="en-US" sz="1400" b="1"/>
          </a:p>
          <a:p>
            <a:pPr algn="l"/>
            <a:r>
              <a:rPr lang="en-US" sz="1400" b="1"/>
              <a:t>    return status;</a:t>
            </a:r>
          </a:p>
          <a:p>
            <a:pPr algn="l"/>
            <a:r>
              <a:rPr lang="en-US" sz="1400" b="1"/>
              <a:t>}</a:t>
            </a:r>
          </a:p>
        </p:txBody>
      </p:sp>
      <p:graphicFrame>
        <p:nvGraphicFramePr>
          <p:cNvPr id="185348" name="Group 4"/>
          <p:cNvGraphicFramePr>
            <a:graphicFrameLocks noGrp="1"/>
          </p:cNvGraphicFramePr>
          <p:nvPr>
            <p:ph idx="1"/>
          </p:nvPr>
        </p:nvGraphicFramePr>
        <p:xfrm>
          <a:off x="4732338" y="592138"/>
          <a:ext cx="3082925" cy="4041648"/>
        </p:xfrm>
        <a:graphic>
          <a:graphicData uri="http://schemas.openxmlformats.org/drawingml/2006/table">
            <a:tbl>
              <a:tblPr/>
              <a:tblGrid>
                <a:gridCol w="3082925"/>
              </a:tblGrid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WDF_IO_QUEUE_CONFIG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DispatchType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PowerManaged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AllowZeroLengthRequests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EvtIoDeviceControl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EvtIoInternalDeviceControl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6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EvtIoResume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4389438" y="4730750"/>
            <a:ext cx="4572000" cy="1581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chemeClr val="bg2"/>
                </a:solidFill>
              </a:rPr>
              <a:t>typedef enum _WDF_IO_QUEUE_DISPATCH_TYPE {</a:t>
            </a:r>
          </a:p>
          <a:p>
            <a:pPr algn="l"/>
            <a:r>
              <a:rPr lang="en-US" sz="1400" b="1">
                <a:solidFill>
                  <a:schemeClr val="bg2"/>
                </a:solidFill>
              </a:rPr>
              <a:t>   WdfIoQueueDispatchSequential = 1,</a:t>
            </a:r>
          </a:p>
          <a:p>
            <a:pPr algn="l"/>
            <a:r>
              <a:rPr lang="en-US" sz="1400" b="1">
                <a:solidFill>
                  <a:schemeClr val="bg2"/>
                </a:solidFill>
              </a:rPr>
              <a:t>   WdfIoQueueDispatchParallel,</a:t>
            </a:r>
          </a:p>
          <a:p>
            <a:pPr algn="l"/>
            <a:r>
              <a:rPr lang="en-US" sz="1400" b="1">
                <a:solidFill>
                  <a:schemeClr val="bg2"/>
                </a:solidFill>
              </a:rPr>
              <a:t>   WdfIoQueueDispatchManual,</a:t>
            </a:r>
          </a:p>
          <a:p>
            <a:pPr algn="l"/>
            <a:r>
              <a:rPr lang="en-US" sz="1400" b="1">
                <a:solidFill>
                  <a:schemeClr val="bg2"/>
                </a:solidFill>
              </a:rPr>
              <a:t>   WdfIoQueueDispatchMax</a:t>
            </a:r>
          </a:p>
          <a:p>
            <a:pPr algn="l"/>
            <a:r>
              <a:rPr lang="en-US" sz="1400" b="1">
                <a:solidFill>
                  <a:schemeClr val="bg2"/>
                </a:solidFill>
              </a:rPr>
              <a:t>} WDF_IO_QUEUE_DISPATCH_TYPE;</a:t>
            </a:r>
          </a:p>
        </p:txBody>
      </p:sp>
      <p:sp>
        <p:nvSpPr>
          <p:cNvPr id="185379" name="Freeform 35"/>
          <p:cNvSpPr>
            <a:spLocks/>
          </p:cNvSpPr>
          <p:nvPr/>
        </p:nvSpPr>
        <p:spPr bwMode="auto">
          <a:xfrm>
            <a:off x="7351713" y="1479550"/>
            <a:ext cx="1143000" cy="3200400"/>
          </a:xfrm>
          <a:custGeom>
            <a:avLst/>
            <a:gdLst>
              <a:gd name="T0" fmla="*/ 231 w 720"/>
              <a:gd name="T1" fmla="*/ 0 h 2016"/>
              <a:gd name="T2" fmla="*/ 519 w 720"/>
              <a:gd name="T3" fmla="*/ 288 h 2016"/>
              <a:gd name="T4" fmla="*/ 634 w 720"/>
              <a:gd name="T5" fmla="*/ 1383 h 2016"/>
              <a:gd name="T6" fmla="*/ 0 w 720"/>
              <a:gd name="T7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2016">
                <a:moveTo>
                  <a:pt x="231" y="0"/>
                </a:moveTo>
                <a:cubicBezTo>
                  <a:pt x="341" y="29"/>
                  <a:pt x="452" y="58"/>
                  <a:pt x="519" y="288"/>
                </a:cubicBezTo>
                <a:cubicBezTo>
                  <a:pt x="586" y="518"/>
                  <a:pt x="720" y="1095"/>
                  <a:pt x="634" y="1383"/>
                </a:cubicBezTo>
                <a:cubicBezTo>
                  <a:pt x="548" y="1671"/>
                  <a:pt x="106" y="1911"/>
                  <a:pt x="0" y="201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WDFQUEUE Events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960438"/>
            <a:ext cx="8674100" cy="4692650"/>
          </a:xfrm>
        </p:spPr>
        <p:txBody>
          <a:bodyPr/>
          <a:lstStyle/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EvtIoDefault</a:t>
            </a:r>
            <a:r>
              <a:rPr lang="en-US"/>
              <a:t> – Called for any request that does not have a specific callback registered</a:t>
            </a:r>
            <a:endParaRPr lang="en-US" i="1"/>
          </a:p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EvtIoRead</a:t>
            </a:r>
            <a:r>
              <a:rPr lang="en-US"/>
              <a:t> – Called for IRP_MJ_READ requests</a:t>
            </a:r>
          </a:p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EvtIoWrite</a:t>
            </a:r>
            <a:r>
              <a:rPr lang="en-US"/>
              <a:t> – Called for IRP_MJ_WRITE requests</a:t>
            </a:r>
          </a:p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EvtIoDeviceControl</a:t>
            </a:r>
            <a:r>
              <a:rPr lang="en-US"/>
              <a:t> – Called for IRP_MJ_DEVICE_CONTROL</a:t>
            </a:r>
            <a:endParaRPr lang="en-US" sz="2000"/>
          </a:p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EvtIoInternalDeviceControl</a:t>
            </a:r>
            <a:r>
              <a:rPr lang="en-US"/>
              <a:t> – Called for IRP_MJ_INTERNAL_DEVICE_CONTROL requests</a:t>
            </a:r>
          </a:p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EvtIoStop</a:t>
            </a:r>
            <a:r>
              <a:rPr lang="en-US"/>
              <a:t> – Called for all inflight requests when a power down transition occurs</a:t>
            </a:r>
          </a:p>
          <a:p>
            <a:pPr marL="846138" lvl="1" indent="-381000"/>
            <a:r>
              <a:rPr lang="en-US">
                <a:solidFill>
                  <a:srgbClr val="CCFF33"/>
                </a:solidFill>
              </a:rPr>
              <a:t>EvtIoResume</a:t>
            </a:r>
            <a:r>
              <a:rPr lang="en-US"/>
              <a:t> - Called for all inflight requests when a power up transition occurs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95325"/>
          </a:xfrm>
        </p:spPr>
        <p:txBody>
          <a:bodyPr/>
          <a:lstStyle/>
          <a:p>
            <a:r>
              <a:rPr lang="en-US"/>
              <a:t>Default Queue</a:t>
            </a:r>
          </a:p>
        </p:txBody>
      </p:sp>
      <p:sp>
        <p:nvSpPr>
          <p:cNvPr id="189443" name="Line 3"/>
          <p:cNvSpPr>
            <a:spLocks noChangeShapeType="1"/>
          </p:cNvSpPr>
          <p:nvPr/>
        </p:nvSpPr>
        <p:spPr bwMode="auto">
          <a:xfrm>
            <a:off x="2011363" y="34290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89444" name="Freeform 4"/>
          <p:cNvSpPr>
            <a:spLocks/>
          </p:cNvSpPr>
          <p:nvPr/>
        </p:nvSpPr>
        <p:spPr bwMode="auto">
          <a:xfrm>
            <a:off x="911225" y="3687763"/>
            <a:ext cx="704850" cy="1587"/>
          </a:xfrm>
          <a:custGeom>
            <a:avLst/>
            <a:gdLst>
              <a:gd name="T0" fmla="*/ 0 w 461"/>
              <a:gd name="T1" fmla="*/ 0 h 1"/>
              <a:gd name="T2" fmla="*/ 461 w 46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1">
                <a:moveTo>
                  <a:pt x="0" y="0"/>
                </a:moveTo>
                <a:cubicBezTo>
                  <a:pt x="0" y="0"/>
                  <a:pt x="230" y="0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352550" y="4492625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Pnp/Power Events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1635125" y="3155950"/>
            <a:ext cx="1568450" cy="1136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I/O Package</a:t>
            </a:r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 flipV="1">
            <a:off x="2322513" y="4316413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1546225" y="5037138"/>
            <a:ext cx="1568450" cy="1135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PnP/Power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 rot="1080000">
            <a:off x="5578475" y="4068763"/>
            <a:ext cx="1827213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ioctl</a:t>
            </a:r>
          </a:p>
          <a:p>
            <a:pPr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WDFREQUESTS</a:t>
            </a:r>
          </a:p>
        </p:txBody>
      </p:sp>
      <p:sp>
        <p:nvSpPr>
          <p:cNvPr id="189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7338" y="1139825"/>
            <a:ext cx="8674100" cy="1625600"/>
          </a:xfrm>
          <a:noFill/>
          <a:ln/>
        </p:spPr>
        <p:txBody>
          <a:bodyPr/>
          <a:lstStyle/>
          <a:p>
            <a:pPr marL="463550" indent="-463550"/>
            <a:r>
              <a:rPr lang="en-US" sz="2400"/>
              <a:t>Default queue receives all requests that are not configured to go to other queues</a:t>
            </a:r>
          </a:p>
          <a:p>
            <a:pPr marL="463550" indent="-463550"/>
            <a:r>
              <a:rPr lang="en-US" sz="2400"/>
              <a:t>There can be only one default queue per device</a:t>
            </a:r>
          </a:p>
          <a:p>
            <a:pPr marL="463550" indent="-463550"/>
            <a:endParaRPr lang="en-US" sz="2400" i="1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4206875" y="3216275"/>
            <a:ext cx="1719263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Default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Parallel Queue</a:t>
            </a: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7108825" y="2924175"/>
            <a:ext cx="298450" cy="33655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7132638" y="4006850"/>
            <a:ext cx="298450" cy="33655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7356475" y="2941638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EvtIoDefault</a:t>
            </a:r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639763" y="2827338"/>
            <a:ext cx="741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Read/Write/</a:t>
            </a:r>
            <a:b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IOCTLs IRPS</a:t>
            </a:r>
          </a:p>
        </p:txBody>
      </p:sp>
      <p:sp>
        <p:nvSpPr>
          <p:cNvPr id="189456" name="Line 16"/>
          <p:cNvSpPr>
            <a:spLocks noChangeShapeType="1"/>
          </p:cNvSpPr>
          <p:nvPr/>
        </p:nvSpPr>
        <p:spPr bwMode="auto">
          <a:xfrm>
            <a:off x="3203575" y="3635375"/>
            <a:ext cx="1003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7132638" y="3763963"/>
            <a:ext cx="2011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EvtIoDeviceControl</a:t>
            </a:r>
          </a:p>
        </p:txBody>
      </p:sp>
      <p:sp>
        <p:nvSpPr>
          <p:cNvPr id="189458" name="Line 18"/>
          <p:cNvSpPr>
            <a:spLocks noChangeShapeType="1"/>
          </p:cNvSpPr>
          <p:nvPr/>
        </p:nvSpPr>
        <p:spPr bwMode="auto">
          <a:xfrm flipV="1">
            <a:off x="5926138" y="3155950"/>
            <a:ext cx="1182687" cy="455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89459" name="Text Box 19"/>
          <p:cNvSpPr txBox="1">
            <a:spLocks noChangeArrowheads="1"/>
          </p:cNvSpPr>
          <p:nvPr/>
        </p:nvSpPr>
        <p:spPr bwMode="auto">
          <a:xfrm rot="20400000">
            <a:off x="5762625" y="2514600"/>
            <a:ext cx="18272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Write &amp; Read</a:t>
            </a:r>
          </a:p>
          <a:p>
            <a:pPr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WDFREQUESTS</a:t>
            </a:r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>
            <a:off x="5926138" y="3611563"/>
            <a:ext cx="1182687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State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4435475"/>
            <a:ext cx="7756525" cy="1882775"/>
          </a:xfrm>
        </p:spPr>
        <p:txBody>
          <a:bodyPr/>
          <a:lstStyle/>
          <a:p>
            <a:r>
              <a:rPr lang="en-US" sz="2400"/>
              <a:t>For non-power managed queue, driver controls the state of the queue</a:t>
            </a:r>
          </a:p>
          <a:p>
            <a:pPr lvl="1"/>
            <a:r>
              <a:rPr lang="en-US" sz="2000"/>
              <a:t>Queue can be moved to any state from any state</a:t>
            </a:r>
          </a:p>
          <a:p>
            <a:r>
              <a:rPr lang="en-US" sz="2400"/>
              <a:t>For power managed queue, state change happens due to PnP/Power events</a:t>
            </a:r>
          </a:p>
        </p:txBody>
      </p:sp>
      <p:graphicFrame>
        <p:nvGraphicFramePr>
          <p:cNvPr id="195588" name="Group 4"/>
          <p:cNvGraphicFramePr>
            <a:graphicFrameLocks noGrp="1"/>
          </p:cNvGraphicFramePr>
          <p:nvPr>
            <p:ph sz="half" idx="2"/>
          </p:nvPr>
        </p:nvGraphicFramePr>
        <p:xfrm>
          <a:off x="3951288" y="2239963"/>
          <a:ext cx="4278312" cy="1941513"/>
        </p:xfrm>
        <a:graphic>
          <a:graphicData uri="http://schemas.openxmlformats.org/drawingml/2006/table">
            <a:tbl>
              <a:tblPr/>
              <a:tblGrid>
                <a:gridCol w="1008062"/>
                <a:gridCol w="1595438"/>
                <a:gridCol w="1674812"/>
              </a:tblGrid>
              <a:tr h="4857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Accepting – 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Dispatching -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Stopped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Accepting –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Dispatching -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Draining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Accepting – 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Dispatching -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Purging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Accepting –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Dispatching -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49275" y="1308100"/>
            <a:ext cx="77565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Queue state is determined by whether it’s accepting and dispatching requests to the driver</a:t>
            </a:r>
          </a:p>
        </p:txBody>
      </p:sp>
      <p:sp>
        <p:nvSpPr>
          <p:cNvPr id="195611" name="AutoShape 27"/>
          <p:cNvSpPr>
            <a:spLocks noChangeArrowheads="1"/>
          </p:cNvSpPr>
          <p:nvPr/>
        </p:nvSpPr>
        <p:spPr bwMode="auto">
          <a:xfrm>
            <a:off x="1279525" y="2641600"/>
            <a:ext cx="1463675" cy="969963"/>
          </a:xfrm>
          <a:prstGeom prst="flowChartPredefinedProcess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>
            <a:off x="563563" y="3063875"/>
            <a:ext cx="715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2743200" y="3063875"/>
            <a:ext cx="730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95614" name="Text Box 30"/>
          <p:cNvSpPr txBox="1">
            <a:spLocks noChangeArrowheads="1"/>
          </p:cNvSpPr>
          <p:nvPr/>
        </p:nvSpPr>
        <p:spPr bwMode="auto">
          <a:xfrm>
            <a:off x="1554163" y="2909888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Queue</a:t>
            </a:r>
          </a:p>
        </p:txBody>
      </p:sp>
      <p:sp>
        <p:nvSpPr>
          <p:cNvPr id="195615" name="Text Box 31"/>
          <p:cNvSpPr txBox="1">
            <a:spLocks noChangeArrowheads="1"/>
          </p:cNvSpPr>
          <p:nvPr/>
        </p:nvSpPr>
        <p:spPr bwMode="auto">
          <a:xfrm>
            <a:off x="2743200" y="2635250"/>
            <a:ext cx="1189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Dispatch</a:t>
            </a:r>
          </a:p>
        </p:txBody>
      </p: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174625" y="2697163"/>
            <a:ext cx="922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Accept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Managed Queue</a:t>
            </a:r>
          </a:p>
        </p:txBody>
      </p:sp>
      <p:sp>
        <p:nvSpPr>
          <p:cNvPr id="199683" name="AutoShape 3"/>
          <p:cNvSpPr>
            <a:spLocks noChangeArrowheads="1"/>
          </p:cNvSpPr>
          <p:nvPr/>
        </p:nvSpPr>
        <p:spPr bwMode="auto">
          <a:xfrm>
            <a:off x="3452813" y="1978025"/>
            <a:ext cx="1862137" cy="731838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1462088" y="4264025"/>
            <a:ext cx="1808162" cy="731838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auto">
          <a:xfrm>
            <a:off x="5368925" y="4264025"/>
            <a:ext cx="1917700" cy="731838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199686" name="AutoShape 6"/>
          <p:cNvCxnSpPr>
            <a:cxnSpLocks noChangeShapeType="1"/>
            <a:stCxn id="199683" idx="1"/>
            <a:endCxn id="199684" idx="0"/>
          </p:cNvCxnSpPr>
          <p:nvPr/>
        </p:nvCxnSpPr>
        <p:spPr bwMode="auto">
          <a:xfrm rot="10800000" flipV="1">
            <a:off x="2366963" y="2344738"/>
            <a:ext cx="1066800" cy="1900237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7" name="AutoShape 7"/>
          <p:cNvCxnSpPr>
            <a:cxnSpLocks noChangeShapeType="1"/>
            <a:stCxn id="199684" idx="3"/>
            <a:endCxn id="199683" idx="2"/>
          </p:cNvCxnSpPr>
          <p:nvPr/>
        </p:nvCxnSpPr>
        <p:spPr bwMode="auto">
          <a:xfrm flipV="1">
            <a:off x="3289300" y="2728913"/>
            <a:ext cx="1095375" cy="190182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8" name="AutoShape 8"/>
          <p:cNvCxnSpPr>
            <a:cxnSpLocks noChangeShapeType="1"/>
            <a:stCxn id="199683" idx="3"/>
          </p:cNvCxnSpPr>
          <p:nvPr/>
        </p:nvCxnSpPr>
        <p:spPr bwMode="auto">
          <a:xfrm>
            <a:off x="5334000" y="2344738"/>
            <a:ext cx="1260475" cy="1900237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89" name="Line 9"/>
          <p:cNvSpPr>
            <a:spLocks noChangeShapeType="1"/>
          </p:cNvSpPr>
          <p:nvPr/>
        </p:nvSpPr>
        <p:spPr bwMode="auto">
          <a:xfrm>
            <a:off x="4294188" y="1154113"/>
            <a:ext cx="0" cy="823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3422650" y="1979613"/>
            <a:ext cx="2006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Accepting - Yes Power State - OFF Dispatching - Yes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1258888" y="2662238"/>
            <a:ext cx="1963737" cy="703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START_DEVICE</a:t>
            </a:r>
          </a:p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SET_POWER (D0)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3379788" y="1266825"/>
            <a:ext cx="2184400" cy="3365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AddDevice - Created</a:t>
            </a: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3362325" y="3351213"/>
            <a:ext cx="1963738" cy="703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SET_POWER (Dx)</a:t>
            </a:r>
          </a:p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STOP_DEVICE</a:t>
            </a:r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5464175" y="2662238"/>
            <a:ext cx="1963738" cy="3365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REMOVE_DEVICE</a:t>
            </a:r>
          </a:p>
        </p:txBody>
      </p:sp>
      <p:cxnSp>
        <p:nvCxnSpPr>
          <p:cNvPr id="199695" name="AutoShape 15"/>
          <p:cNvCxnSpPr>
            <a:cxnSpLocks noChangeShapeType="1"/>
            <a:stCxn id="199684" idx="2"/>
          </p:cNvCxnSpPr>
          <p:nvPr/>
        </p:nvCxnSpPr>
        <p:spPr bwMode="auto">
          <a:xfrm rot="16200000" flipH="1">
            <a:off x="2878932" y="4502944"/>
            <a:ext cx="985837" cy="20097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6" name="AutoShape 16"/>
          <p:cNvCxnSpPr>
            <a:cxnSpLocks noChangeShapeType="1"/>
            <a:stCxn id="199685" idx="2"/>
          </p:cNvCxnSpPr>
          <p:nvPr/>
        </p:nvCxnSpPr>
        <p:spPr bwMode="auto">
          <a:xfrm rot="5400000">
            <a:off x="4919663" y="4592638"/>
            <a:ext cx="985837" cy="1830387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3657600" y="5759450"/>
            <a:ext cx="2138363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bg2"/>
                </a:solidFill>
              </a:rPr>
              <a:t>SURPRISE_REMOVAL</a:t>
            </a:r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>
            <a:off x="7132638" y="4619625"/>
            <a:ext cx="82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7772400" y="4252913"/>
            <a:ext cx="1001713" cy="3365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Deleted</a:t>
            </a:r>
          </a:p>
        </p:txBody>
      </p:sp>
      <p:sp>
        <p:nvSpPr>
          <p:cNvPr id="199700" name="AutoShape 20"/>
          <p:cNvSpPr>
            <a:spLocks noChangeArrowheads="1"/>
          </p:cNvSpPr>
          <p:nvPr/>
        </p:nvSpPr>
        <p:spPr bwMode="auto">
          <a:xfrm>
            <a:off x="7040563" y="3328988"/>
            <a:ext cx="1914525" cy="709612"/>
          </a:xfrm>
          <a:prstGeom prst="wedgeRectCallout">
            <a:avLst>
              <a:gd name="adj1" fmla="val -56551"/>
              <a:gd name="adj2" fmla="val 67227"/>
            </a:avLst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Purge power </a:t>
            </a:r>
          </a:p>
          <a:p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managed and unmanaged queues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1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>
            <a:off x="3384550" y="4619625"/>
            <a:ext cx="1939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99702" name="Text Box 22"/>
          <p:cNvSpPr txBox="1">
            <a:spLocks noChangeArrowheads="1"/>
          </p:cNvSpPr>
          <p:nvPr/>
        </p:nvSpPr>
        <p:spPr bwMode="auto">
          <a:xfrm>
            <a:off x="3568700" y="4489450"/>
            <a:ext cx="1508125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solidFill>
                  <a:schemeClr val="bg2"/>
                </a:solidFill>
              </a:rPr>
              <a:t>REMOVE_DEVICE</a:t>
            </a:r>
          </a:p>
        </p:txBody>
      </p:sp>
      <p:sp>
        <p:nvSpPr>
          <p:cNvPr id="199703" name="Line 23"/>
          <p:cNvSpPr>
            <a:spLocks noChangeShapeType="1"/>
          </p:cNvSpPr>
          <p:nvPr/>
        </p:nvSpPr>
        <p:spPr bwMode="auto">
          <a:xfrm flipV="1">
            <a:off x="6122988" y="1423988"/>
            <a:ext cx="5842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5862638" y="1103313"/>
            <a:ext cx="690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Accept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7227888" y="722313"/>
            <a:ext cx="75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Power State</a:t>
            </a:r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 flipV="1">
            <a:off x="8051800" y="1373188"/>
            <a:ext cx="520700" cy="190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99707" name="Text Box 27"/>
          <p:cNvSpPr txBox="1">
            <a:spLocks noChangeArrowheads="1"/>
          </p:cNvSpPr>
          <p:nvPr/>
        </p:nvSpPr>
        <p:spPr bwMode="auto">
          <a:xfrm>
            <a:off x="8153400" y="1042988"/>
            <a:ext cx="879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Dispatch</a:t>
            </a:r>
          </a:p>
        </p:txBody>
      </p:sp>
      <p:sp>
        <p:nvSpPr>
          <p:cNvPr id="199708" name="AutoShape 28"/>
          <p:cNvSpPr>
            <a:spLocks noChangeArrowheads="1"/>
          </p:cNvSpPr>
          <p:nvPr/>
        </p:nvSpPr>
        <p:spPr bwMode="auto">
          <a:xfrm>
            <a:off x="6707188" y="1149350"/>
            <a:ext cx="850900" cy="527050"/>
          </a:xfrm>
          <a:prstGeom prst="flowChartPredefinedProcess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9709" name="AutoShape 29"/>
          <p:cNvSpPr>
            <a:spLocks noChangeArrowheads="1"/>
          </p:cNvSpPr>
          <p:nvPr/>
        </p:nvSpPr>
        <p:spPr bwMode="auto">
          <a:xfrm>
            <a:off x="7577138" y="1147763"/>
            <a:ext cx="344487" cy="525462"/>
          </a:xfrm>
          <a:prstGeom prst="flowChartProcess">
            <a:avLst/>
          </a:prstGeom>
          <a:noFill/>
          <a:ln w="3175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99710" name="AutoShape 30"/>
          <p:cNvSpPr>
            <a:spLocks noChangeArrowheads="1"/>
          </p:cNvSpPr>
          <p:nvPr/>
        </p:nvSpPr>
        <p:spPr bwMode="auto">
          <a:xfrm>
            <a:off x="7918450" y="1149350"/>
            <a:ext cx="88900" cy="523875"/>
          </a:xfrm>
          <a:prstGeom prst="flowChartProcess">
            <a:avLst/>
          </a:prstGeom>
          <a:noFill/>
          <a:ln w="3175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99711" name="Text Box 31"/>
          <p:cNvSpPr txBox="1">
            <a:spLocks noChangeArrowheads="1"/>
          </p:cNvSpPr>
          <p:nvPr/>
        </p:nvSpPr>
        <p:spPr bwMode="auto">
          <a:xfrm>
            <a:off x="7235825" y="1763713"/>
            <a:ext cx="865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ON/OFF</a:t>
            </a:r>
          </a:p>
        </p:txBody>
      </p:sp>
      <p:sp>
        <p:nvSpPr>
          <p:cNvPr id="199712" name="Text Box 32"/>
          <p:cNvSpPr txBox="1">
            <a:spLocks noChangeArrowheads="1"/>
          </p:cNvSpPr>
          <p:nvPr/>
        </p:nvSpPr>
        <p:spPr bwMode="auto">
          <a:xfrm>
            <a:off x="5353050" y="4271963"/>
            <a:ext cx="2006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Accepting - No Power State - OFF Dispatching - Yes</a:t>
            </a:r>
          </a:p>
        </p:txBody>
      </p: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1422400" y="4257675"/>
            <a:ext cx="1924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Accepting - Yes Power State - ON Dispatching - Yes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AutoShape 2"/>
          <p:cNvSpPr>
            <a:spLocks noChangeArrowheads="1"/>
          </p:cNvSpPr>
          <p:nvPr/>
        </p:nvSpPr>
        <p:spPr bwMode="auto">
          <a:xfrm>
            <a:off x="1389063" y="1385888"/>
            <a:ext cx="1687512" cy="3656012"/>
          </a:xfrm>
          <a:prstGeom prst="roundRect">
            <a:avLst>
              <a:gd name="adj" fmla="val 16667"/>
            </a:avLst>
          </a:prstGeom>
          <a:solidFill>
            <a:schemeClr val="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endParaRPr lang="he-IL" sz="1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695325"/>
          </a:xfrm>
        </p:spPr>
        <p:txBody>
          <a:bodyPr/>
          <a:lstStyle/>
          <a:p>
            <a:r>
              <a:rPr lang="en-US"/>
              <a:t>Great Escape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176213" y="2757488"/>
            <a:ext cx="911225" cy="10509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IRP </a:t>
            </a:r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Dispatcher</a:t>
            </a:r>
          </a:p>
        </p:txBody>
      </p:sp>
      <p:sp>
        <p:nvSpPr>
          <p:cNvPr id="257029" name="Line 5"/>
          <p:cNvSpPr>
            <a:spLocks noChangeShapeType="1"/>
          </p:cNvSpPr>
          <p:nvPr/>
        </p:nvSpPr>
        <p:spPr bwMode="auto">
          <a:xfrm>
            <a:off x="2189163" y="3462338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30" name="Freeform 6"/>
          <p:cNvSpPr>
            <a:spLocks/>
          </p:cNvSpPr>
          <p:nvPr/>
        </p:nvSpPr>
        <p:spPr bwMode="auto">
          <a:xfrm>
            <a:off x="2886075" y="3271838"/>
            <a:ext cx="731838" cy="14287"/>
          </a:xfrm>
          <a:custGeom>
            <a:avLst/>
            <a:gdLst>
              <a:gd name="T0" fmla="*/ 0 w 461"/>
              <a:gd name="T1" fmla="*/ 0 h 9"/>
              <a:gd name="T2" fmla="*/ 461 w 461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9">
                <a:moveTo>
                  <a:pt x="0" y="0"/>
                </a:moveTo>
                <a:cubicBezTo>
                  <a:pt x="197" y="4"/>
                  <a:pt x="394" y="9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31" name="Line 7"/>
          <p:cNvSpPr>
            <a:spLocks noChangeShapeType="1"/>
          </p:cNvSpPr>
          <p:nvPr/>
        </p:nvSpPr>
        <p:spPr bwMode="auto">
          <a:xfrm>
            <a:off x="6853238" y="2089150"/>
            <a:ext cx="15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4989513" y="503238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WDFREQUEST</a:t>
            </a:r>
          </a:p>
        </p:txBody>
      </p:sp>
      <p:sp>
        <p:nvSpPr>
          <p:cNvPr id="257033" name="Line 9"/>
          <p:cNvSpPr>
            <a:spLocks noChangeShapeType="1"/>
          </p:cNvSpPr>
          <p:nvPr/>
        </p:nvSpPr>
        <p:spPr bwMode="auto">
          <a:xfrm>
            <a:off x="5514975" y="3862388"/>
            <a:ext cx="844550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3686175" y="2714625"/>
            <a:ext cx="1830388" cy="1138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PnP/Power Package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663950" y="993775"/>
            <a:ext cx="1828800" cy="104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I/O Package</a:t>
            </a:r>
          </a:p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Read/Write/IOCTLs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3697288" y="4730750"/>
            <a:ext cx="1646237" cy="1006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WMI Package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6392863" y="4286250"/>
            <a:ext cx="1554162" cy="1135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Hardware Resource Management</a:t>
            </a:r>
          </a:p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(DMA, Interrupt, I/O)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6264275" y="733425"/>
            <a:ext cx="1373188" cy="312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Parallel Queue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6267450" y="1254125"/>
            <a:ext cx="1373188" cy="447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Sequential Queue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6264275" y="1841500"/>
            <a:ext cx="1373188" cy="312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Manual Queue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7491413" y="2900363"/>
            <a:ext cx="1373187" cy="769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IoTarget</a:t>
            </a: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917825" y="2090738"/>
            <a:ext cx="731838" cy="1189037"/>
          </a:xfrm>
          <a:custGeom>
            <a:avLst/>
            <a:gdLst>
              <a:gd name="T0" fmla="*/ 0 w 461"/>
              <a:gd name="T1" fmla="*/ 749 h 749"/>
              <a:gd name="T2" fmla="*/ 461 w 461"/>
              <a:gd name="T3" fmla="*/ 0 h 7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749">
                <a:moveTo>
                  <a:pt x="0" y="749"/>
                </a:moveTo>
                <a:cubicBezTo>
                  <a:pt x="0" y="749"/>
                  <a:pt x="230" y="374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43" name="Freeform 19"/>
          <p:cNvSpPr>
            <a:spLocks/>
          </p:cNvSpPr>
          <p:nvPr/>
        </p:nvSpPr>
        <p:spPr bwMode="auto">
          <a:xfrm>
            <a:off x="2917825" y="3279775"/>
            <a:ext cx="731838" cy="1462088"/>
          </a:xfrm>
          <a:custGeom>
            <a:avLst/>
            <a:gdLst>
              <a:gd name="T0" fmla="*/ 0 w 461"/>
              <a:gd name="T1" fmla="*/ 0 h 921"/>
              <a:gd name="T2" fmla="*/ 461 w 461"/>
              <a:gd name="T3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921">
                <a:moveTo>
                  <a:pt x="0" y="0"/>
                </a:moveTo>
                <a:cubicBezTo>
                  <a:pt x="192" y="384"/>
                  <a:pt x="384" y="768"/>
                  <a:pt x="461" y="92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44" name="Freeform 20"/>
          <p:cNvSpPr>
            <a:spLocks/>
          </p:cNvSpPr>
          <p:nvPr/>
        </p:nvSpPr>
        <p:spPr bwMode="auto">
          <a:xfrm>
            <a:off x="5478463" y="901700"/>
            <a:ext cx="731837" cy="549275"/>
          </a:xfrm>
          <a:custGeom>
            <a:avLst/>
            <a:gdLst>
              <a:gd name="T0" fmla="*/ 0 w 461"/>
              <a:gd name="T1" fmla="*/ 346 h 346"/>
              <a:gd name="T2" fmla="*/ 461 w 461"/>
              <a:gd name="T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346">
                <a:moveTo>
                  <a:pt x="0" y="346"/>
                </a:moveTo>
                <a:cubicBezTo>
                  <a:pt x="0" y="346"/>
                  <a:pt x="230" y="173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45" name="Freeform 21"/>
          <p:cNvSpPr>
            <a:spLocks/>
          </p:cNvSpPr>
          <p:nvPr/>
        </p:nvSpPr>
        <p:spPr bwMode="auto">
          <a:xfrm>
            <a:off x="5478463" y="1450975"/>
            <a:ext cx="731837" cy="1588"/>
          </a:xfrm>
          <a:custGeom>
            <a:avLst/>
            <a:gdLst>
              <a:gd name="T0" fmla="*/ 0 w 461"/>
              <a:gd name="T1" fmla="*/ 0 h 1"/>
              <a:gd name="T2" fmla="*/ 461 w 46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1">
                <a:moveTo>
                  <a:pt x="0" y="0"/>
                </a:moveTo>
                <a:cubicBezTo>
                  <a:pt x="0" y="0"/>
                  <a:pt x="230" y="0"/>
                  <a:pt x="461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46" name="Freeform 22"/>
          <p:cNvSpPr>
            <a:spLocks/>
          </p:cNvSpPr>
          <p:nvPr/>
        </p:nvSpPr>
        <p:spPr bwMode="auto">
          <a:xfrm>
            <a:off x="5478463" y="1450975"/>
            <a:ext cx="731837" cy="639763"/>
          </a:xfrm>
          <a:custGeom>
            <a:avLst/>
            <a:gdLst>
              <a:gd name="T0" fmla="*/ 0 w 461"/>
              <a:gd name="T1" fmla="*/ 0 h 403"/>
              <a:gd name="T2" fmla="*/ 461 w 461"/>
              <a:gd name="T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1" h="403">
                <a:moveTo>
                  <a:pt x="0" y="0"/>
                </a:moveTo>
                <a:cubicBezTo>
                  <a:pt x="0" y="0"/>
                  <a:pt x="230" y="201"/>
                  <a:pt x="461" y="40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cxnSp>
        <p:nvCxnSpPr>
          <p:cNvPr id="257047" name="AutoShape 23"/>
          <p:cNvCxnSpPr>
            <a:cxnSpLocks noChangeShapeType="1"/>
            <a:stCxn id="257038" idx="3"/>
            <a:endCxn id="257041" idx="0"/>
          </p:cNvCxnSpPr>
          <p:nvPr/>
        </p:nvCxnSpPr>
        <p:spPr bwMode="auto">
          <a:xfrm>
            <a:off x="7656513" y="890588"/>
            <a:ext cx="522287" cy="19907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48" name="Line 24"/>
          <p:cNvSpPr>
            <a:spLocks noChangeShapeType="1"/>
          </p:cNvSpPr>
          <p:nvPr/>
        </p:nvSpPr>
        <p:spPr bwMode="auto">
          <a:xfrm>
            <a:off x="7637463" y="145256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49" name="Line 25"/>
          <p:cNvSpPr>
            <a:spLocks noChangeShapeType="1"/>
          </p:cNvSpPr>
          <p:nvPr/>
        </p:nvSpPr>
        <p:spPr bwMode="auto">
          <a:xfrm>
            <a:off x="7653338" y="2000250"/>
            <a:ext cx="488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50" name="Text Box 26"/>
          <p:cNvSpPr txBox="1">
            <a:spLocks noChangeArrowheads="1"/>
          </p:cNvSpPr>
          <p:nvPr/>
        </p:nvSpPr>
        <p:spPr bwMode="auto">
          <a:xfrm>
            <a:off x="4656138" y="218281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PnP/Power Events</a:t>
            </a:r>
          </a:p>
        </p:txBody>
      </p:sp>
      <p:sp>
        <p:nvSpPr>
          <p:cNvPr id="257051" name="Text Box 27"/>
          <p:cNvSpPr txBox="1">
            <a:spLocks noChangeArrowheads="1"/>
          </p:cNvSpPr>
          <p:nvPr/>
        </p:nvSpPr>
        <p:spPr bwMode="auto">
          <a:xfrm>
            <a:off x="4564063" y="4102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PnP/Power Events</a:t>
            </a:r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 flipV="1">
            <a:off x="4564063" y="2041525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53" name="Line 29"/>
          <p:cNvSpPr>
            <a:spLocks noChangeShapeType="1"/>
          </p:cNvSpPr>
          <p:nvPr/>
        </p:nvSpPr>
        <p:spPr bwMode="auto">
          <a:xfrm>
            <a:off x="4564063" y="3876675"/>
            <a:ext cx="0" cy="822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54" name="AutoShape 30"/>
          <p:cNvSpPr>
            <a:spLocks noChangeArrowheads="1"/>
          </p:cNvSpPr>
          <p:nvPr/>
        </p:nvSpPr>
        <p:spPr bwMode="auto">
          <a:xfrm>
            <a:off x="1457325" y="2822575"/>
            <a:ext cx="1428750" cy="9144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he-IL"/>
          </a:p>
        </p:txBody>
      </p:sp>
      <p:sp>
        <p:nvSpPr>
          <p:cNvPr id="257055" name="Line 31"/>
          <p:cNvSpPr>
            <a:spLocks noChangeShapeType="1"/>
          </p:cNvSpPr>
          <p:nvPr/>
        </p:nvSpPr>
        <p:spPr bwMode="auto">
          <a:xfrm>
            <a:off x="1103313" y="3279775"/>
            <a:ext cx="296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56" name="Text Box 32"/>
          <p:cNvSpPr txBox="1">
            <a:spLocks noChangeArrowheads="1"/>
          </p:cNvSpPr>
          <p:nvPr/>
        </p:nvSpPr>
        <p:spPr bwMode="auto">
          <a:xfrm>
            <a:off x="1593850" y="3133725"/>
            <a:ext cx="1190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Preprocessor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>
            <a:off x="2189163" y="3736975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2189163" y="4102100"/>
            <a:ext cx="696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59" name="Line 35"/>
          <p:cNvSpPr>
            <a:spLocks noChangeShapeType="1"/>
          </p:cNvSpPr>
          <p:nvPr/>
        </p:nvSpPr>
        <p:spPr bwMode="auto">
          <a:xfrm flipV="1">
            <a:off x="2189163" y="2035175"/>
            <a:ext cx="0" cy="78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 flipV="1">
            <a:off x="1457325" y="2035175"/>
            <a:ext cx="731838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7061" name="Text Box 37"/>
          <p:cNvSpPr txBox="1">
            <a:spLocks noChangeArrowheads="1"/>
          </p:cNvSpPr>
          <p:nvPr/>
        </p:nvSpPr>
        <p:spPr bwMode="auto">
          <a:xfrm>
            <a:off x="1639888" y="15414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Complete IRP</a:t>
            </a:r>
          </a:p>
        </p:txBody>
      </p:sp>
      <p:sp>
        <p:nvSpPr>
          <p:cNvPr id="257062" name="Text Box 38"/>
          <p:cNvSpPr txBox="1">
            <a:spLocks noChangeArrowheads="1"/>
          </p:cNvSpPr>
          <p:nvPr/>
        </p:nvSpPr>
        <p:spPr bwMode="auto">
          <a:xfrm>
            <a:off x="1824038" y="4103688"/>
            <a:ext cx="8699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Forward to Next Driver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Convert to WDF? (con’t)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3582519"/>
          </a:xfrm>
        </p:spPr>
        <p:txBody>
          <a:bodyPr/>
          <a:lstStyle/>
          <a:p>
            <a:r>
              <a:rPr lang="en-US" dirty="0"/>
              <a:t>Converting S IRPs to D IRPs</a:t>
            </a:r>
          </a:p>
          <a:p>
            <a:r>
              <a:rPr lang="en-US" dirty="0"/>
              <a:t>Supporting wait-wake</a:t>
            </a:r>
          </a:p>
          <a:p>
            <a:r>
              <a:rPr lang="en-US" dirty="0" smtClean="0"/>
              <a:t>Fast resume</a:t>
            </a:r>
            <a:endParaRPr lang="en-US" dirty="0"/>
          </a:p>
          <a:p>
            <a:r>
              <a:rPr lang="en-US" dirty="0"/>
              <a:t>Child device enumeration</a:t>
            </a:r>
          </a:p>
          <a:p>
            <a:r>
              <a:rPr lang="en-US" dirty="0"/>
              <a:t>Complex rules on deleting a PDO</a:t>
            </a:r>
          </a:p>
          <a:p>
            <a:r>
              <a:rPr lang="en-US" dirty="0" smtClean="0"/>
              <a:t>Error </a:t>
            </a:r>
            <a:r>
              <a:rPr lang="en-US" dirty="0"/>
              <a:t>handling</a:t>
            </a:r>
          </a:p>
          <a:p>
            <a:r>
              <a:rPr lang="en-US" dirty="0"/>
              <a:t>Backward compatibility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</p:spPr>
        <p:txBody>
          <a:bodyPr/>
          <a:lstStyle/>
          <a:p>
            <a:r>
              <a:rPr lang="en-US"/>
              <a:t>Case Study: PCIDRV Sample</a:t>
            </a:r>
          </a:p>
        </p:txBody>
      </p:sp>
      <p:graphicFrame>
        <p:nvGraphicFramePr>
          <p:cNvPr id="55419" name="Group 123"/>
          <p:cNvGraphicFramePr>
            <a:graphicFrameLocks noGrp="1"/>
          </p:cNvGraphicFramePr>
          <p:nvPr/>
        </p:nvGraphicFramePr>
        <p:xfrm>
          <a:off x="358775" y="946150"/>
          <a:ext cx="8397875" cy="3563112"/>
        </p:xfrm>
        <a:graphic>
          <a:graphicData uri="http://schemas.openxmlformats.org/drawingml/2006/table">
            <a:tbl>
              <a:tblPr/>
              <a:tblGrid>
                <a:gridCol w="2563813"/>
                <a:gridCol w="1450975"/>
                <a:gridCol w="1404937"/>
                <a:gridCol w="2978150"/>
              </a:tblGrid>
              <a:tr h="322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747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13,147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7,271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Explicit registration of granular event callbacks adds to the line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 devoted to PnP/PM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1,795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Almost 6000 lines of code are eliminated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most important statistic. This explains the complexity.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 variables devoted to PnP/PM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There are fewer paths in the driver and thus less testing and complexity.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274638" y="4587875"/>
            <a:ext cx="82296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This sample is written for the Intel E100B NIC Card </a:t>
            </a:r>
          </a:p>
          <a:p>
            <a:r>
              <a:rPr lang="en-US" sz="2000"/>
              <a:t>It’s a WDM version of network driver with NDIS interfaces separated out  in an upper filter driver (ndisedge)</a:t>
            </a:r>
          </a:p>
          <a:p>
            <a:r>
              <a:rPr lang="en-US" sz="2000"/>
              <a:t>Both samples are in the DDK and are functionally equivalent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</p:spPr>
        <p:txBody>
          <a:bodyPr/>
          <a:lstStyle/>
          <a:p>
            <a:r>
              <a:rPr lang="en-US"/>
              <a:t>Case Study: Serial Sample</a:t>
            </a:r>
          </a:p>
        </p:txBody>
      </p:sp>
      <p:graphicFrame>
        <p:nvGraphicFramePr>
          <p:cNvPr id="121966" name="Group 110"/>
          <p:cNvGraphicFramePr>
            <a:graphicFrameLocks noGrp="1"/>
          </p:cNvGraphicFramePr>
          <p:nvPr/>
        </p:nvGraphicFramePr>
        <p:xfrm>
          <a:off x="358775" y="946150"/>
          <a:ext cx="8397875" cy="3563112"/>
        </p:xfrm>
        <a:graphic>
          <a:graphicData uri="http://schemas.openxmlformats.org/drawingml/2006/table">
            <a:tbl>
              <a:tblPr/>
              <a:tblGrid>
                <a:gridCol w="2563813"/>
                <a:gridCol w="1450975"/>
                <a:gridCol w="1404937"/>
                <a:gridCol w="2978150"/>
              </a:tblGrid>
              <a:tr h="322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747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Explicit registration of granular event callbacks adds to the line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 devoted to PnP/PM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most important statistic. This explains the complexity.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 variables devoted to PnP/PM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There are fewer paths in the driver and thus less testing and complexity.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6" name="Rectangle 40"/>
          <p:cNvSpPr>
            <a:spLocks noChangeArrowheads="1"/>
          </p:cNvSpPr>
          <p:nvPr/>
        </p:nvSpPr>
        <p:spPr bwMode="auto">
          <a:xfrm>
            <a:off x="274638" y="4587875"/>
            <a:ext cx="82296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WDF sample does not support multi-port serial </a:t>
            </a:r>
            <a:br>
              <a:rPr lang="en-US" sz="2000"/>
            </a:br>
            <a:r>
              <a:rPr lang="en-US" sz="2000"/>
              <a:t>(WDM sample supports it) </a:t>
            </a:r>
          </a:p>
          <a:p>
            <a:r>
              <a:rPr lang="en-US" sz="2000"/>
              <a:t>WDM statistics exclude multi-port support serial code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</p:spPr>
        <p:txBody>
          <a:bodyPr/>
          <a:lstStyle/>
          <a:p>
            <a:r>
              <a:rPr lang="en-US"/>
              <a:t>Case Study: OSRUSBFX2 Sample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/>
        </p:nvGraphicFramePr>
        <p:xfrm>
          <a:off x="358775" y="946150"/>
          <a:ext cx="8397875" cy="3563112"/>
        </p:xfrm>
        <a:graphic>
          <a:graphicData uri="http://schemas.openxmlformats.org/drawingml/2006/table">
            <a:tbl>
              <a:tblPr/>
              <a:tblGrid>
                <a:gridCol w="2563813"/>
                <a:gridCol w="1450975"/>
                <a:gridCol w="1404937"/>
                <a:gridCol w="2978150"/>
              </a:tblGrid>
              <a:tr h="3222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747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16,350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Explicit registration of granular event callbacks adds to the line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 devoted to PnP/PM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6,700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742 includes code to initialize the USB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most important statistic. This explains the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 variables devoted to PnP/PM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There are fewer paths in the driver and thus less testing and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274638" y="4587875"/>
            <a:ext cx="82296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3225" indent="-40322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6600" indent="-33178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0138" indent="-36195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7163" indent="-3254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8950" indent="-3302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61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33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305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750" indent="-330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The WDM version of OSRUSBFx2 sample (available on osronline.com) and the WDF version provided in the DDK are functionally equivalent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Model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1950" y="914400"/>
            <a:ext cx="8420100" cy="1428750"/>
          </a:xfrm>
        </p:spPr>
        <p:txBody>
          <a:bodyPr/>
          <a:lstStyle/>
          <a:p>
            <a:r>
              <a:rPr lang="en-US" sz="2400"/>
              <a:t>Objects are the basis of WDF</a:t>
            </a:r>
          </a:p>
          <a:p>
            <a:pPr lvl="1"/>
            <a:r>
              <a:rPr lang="en-US" sz="2000"/>
              <a:t>Everything in framework is represented by objects </a:t>
            </a:r>
            <a:br>
              <a:rPr lang="en-US" sz="2000"/>
            </a:br>
            <a:r>
              <a:rPr lang="en-US" sz="2000"/>
              <a:t>(Driver, Device, Request, etc.) </a:t>
            </a:r>
          </a:p>
          <a:p>
            <a:pPr lvl="1"/>
            <a:r>
              <a:rPr lang="en-US" sz="2000"/>
              <a:t>Objects have properties, methods, and events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470275" y="3097213"/>
            <a:ext cx="51196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58850" indent="-4476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7175" indent="-3889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643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95538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527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99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671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43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/>
              <a:t>WDF functions that operate on object</a:t>
            </a:r>
          </a:p>
          <a:p>
            <a:pPr>
              <a:buFontTx/>
              <a:buNone/>
            </a:pPr>
            <a:r>
              <a:rPr lang="en-US" sz="1800"/>
              <a:t>Calls made by WDF into the driver to</a:t>
            </a:r>
            <a:br>
              <a:rPr lang="en-US" sz="1800"/>
            </a:br>
            <a:r>
              <a:rPr lang="en-US" sz="1800"/>
              <a:t>notify something</a:t>
            </a:r>
          </a:p>
          <a:p>
            <a:pPr>
              <a:buFontTx/>
              <a:buNone/>
            </a:pPr>
            <a:r>
              <a:rPr lang="en-US" sz="1800"/>
              <a:t>Methods that get or set a single value</a:t>
            </a:r>
            <a:endParaRPr lang="en-US" sz="2400"/>
          </a:p>
        </p:txBody>
      </p: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1006475" y="2540000"/>
            <a:ext cx="2378075" cy="1828800"/>
            <a:chOff x="576" y="2851"/>
            <a:chExt cx="1498" cy="1152"/>
          </a:xfrm>
        </p:grpSpPr>
        <p:grpSp>
          <p:nvGrpSpPr>
            <p:cNvPr id="59398" name="Group 6"/>
            <p:cNvGrpSpPr>
              <a:grpSpLocks/>
            </p:cNvGrpSpPr>
            <p:nvPr/>
          </p:nvGrpSpPr>
          <p:grpSpPr bwMode="auto">
            <a:xfrm>
              <a:off x="576" y="2851"/>
              <a:ext cx="1152" cy="1152"/>
              <a:chOff x="576" y="1469"/>
              <a:chExt cx="1901" cy="1843"/>
            </a:xfrm>
          </p:grpSpPr>
          <p:sp>
            <p:nvSpPr>
              <p:cNvPr id="59399" name="Rectangle 7"/>
              <p:cNvSpPr>
                <a:spLocks noChangeArrowheads="1"/>
              </p:cNvSpPr>
              <p:nvPr/>
            </p:nvSpPr>
            <p:spPr bwMode="auto">
              <a:xfrm>
                <a:off x="576" y="1469"/>
                <a:ext cx="1728" cy="184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Ctr="1"/>
              <a:lstStyle/>
              <a:p>
                <a:r>
                  <a:rPr lang="en-US" sz="1800" b="1"/>
                  <a:t>WDFOBJECT</a:t>
                </a:r>
              </a:p>
            </p:txBody>
          </p:sp>
          <p:sp>
            <p:nvSpPr>
              <p:cNvPr id="59400" name="Rectangle 8"/>
              <p:cNvSpPr>
                <a:spLocks noChangeArrowheads="1"/>
              </p:cNvSpPr>
              <p:nvPr/>
            </p:nvSpPr>
            <p:spPr bwMode="auto">
              <a:xfrm>
                <a:off x="1325" y="2045"/>
                <a:ext cx="115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bg2"/>
                    </a:solidFill>
                  </a:rPr>
                  <a:t>Methods</a:t>
                </a:r>
              </a:p>
            </p:txBody>
          </p:sp>
          <p:sp>
            <p:nvSpPr>
              <p:cNvPr id="59401" name="Rectangle 9"/>
              <p:cNvSpPr>
                <a:spLocks noChangeArrowheads="1"/>
              </p:cNvSpPr>
              <p:nvPr/>
            </p:nvSpPr>
            <p:spPr bwMode="auto">
              <a:xfrm>
                <a:off x="1325" y="2851"/>
                <a:ext cx="115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bg2"/>
                    </a:solidFill>
                  </a:rPr>
                  <a:t>Properties</a:t>
                </a:r>
              </a:p>
            </p:txBody>
          </p:sp>
          <p:sp>
            <p:nvSpPr>
              <p:cNvPr id="59402" name="Rectangle 10"/>
              <p:cNvSpPr>
                <a:spLocks noChangeArrowheads="1"/>
              </p:cNvSpPr>
              <p:nvPr/>
            </p:nvSpPr>
            <p:spPr bwMode="auto">
              <a:xfrm>
                <a:off x="1325" y="2448"/>
                <a:ext cx="115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bg2"/>
                    </a:solidFill>
                  </a:rPr>
                  <a:t>Events</a:t>
                </a:r>
              </a:p>
            </p:txBody>
          </p:sp>
        </p:grpSp>
        <p:sp>
          <p:nvSpPr>
            <p:cNvPr id="59403" name="AutoShape 11"/>
            <p:cNvSpPr>
              <a:spLocks noChangeArrowheads="1"/>
            </p:cNvSpPr>
            <p:nvPr/>
          </p:nvSpPr>
          <p:spPr bwMode="auto">
            <a:xfrm flipV="1">
              <a:off x="1728" y="3254"/>
              <a:ext cx="346" cy="80"/>
            </a:xfrm>
            <a:prstGeom prst="rightArrow">
              <a:avLst>
                <a:gd name="adj1" fmla="val 50000"/>
                <a:gd name="adj2" fmla="val 1081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9404" name="AutoShape 12"/>
            <p:cNvSpPr>
              <a:spLocks noChangeArrowheads="1"/>
            </p:cNvSpPr>
            <p:nvPr/>
          </p:nvSpPr>
          <p:spPr bwMode="auto">
            <a:xfrm flipV="1">
              <a:off x="1728" y="3520"/>
              <a:ext cx="346" cy="80"/>
            </a:xfrm>
            <a:prstGeom prst="rightArrow">
              <a:avLst>
                <a:gd name="adj1" fmla="val 50000"/>
                <a:gd name="adj2" fmla="val 1081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9405" name="AutoShape 13"/>
            <p:cNvSpPr>
              <a:spLocks noChangeArrowheads="1"/>
            </p:cNvSpPr>
            <p:nvPr/>
          </p:nvSpPr>
          <p:spPr bwMode="auto">
            <a:xfrm flipV="1">
              <a:off x="1728" y="3773"/>
              <a:ext cx="346" cy="80"/>
            </a:xfrm>
            <a:prstGeom prst="rightArrow">
              <a:avLst>
                <a:gd name="adj1" fmla="val 50000"/>
                <a:gd name="adj2" fmla="val 1081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1000" y="4618038"/>
            <a:ext cx="8410575" cy="216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1225" indent="-447675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7175" indent="-388938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6438" indent="-334963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95538" indent="-304800" algn="l">
              <a:lnSpc>
                <a:spcPct val="90000"/>
              </a:lnSpc>
              <a:spcBef>
                <a:spcPct val="3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527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99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671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4338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sz="2000"/>
              <a:t>Have one or more driver owned context memory areas</a:t>
            </a:r>
          </a:p>
          <a:p>
            <a:pPr lvl="1"/>
            <a:r>
              <a:rPr lang="en-US" sz="2000"/>
              <a:t>Lifetime of the object is controlled by reference counts</a:t>
            </a:r>
          </a:p>
          <a:p>
            <a:pPr lvl="1"/>
            <a:r>
              <a:rPr lang="en-US" sz="2000"/>
              <a:t>Organized hierarchically for controlling object life time</a:t>
            </a:r>
          </a:p>
          <a:p>
            <a:pPr lvl="2"/>
            <a:r>
              <a:rPr lang="en-US" sz="1800"/>
              <a:t>Not an inheritance based hierarchy</a:t>
            </a:r>
          </a:p>
          <a:p>
            <a:pPr lvl="1"/>
            <a:r>
              <a:rPr lang="en-US" sz="2000"/>
              <a:t>Driver references objects as handles, not pointers</a:t>
            </a:r>
          </a:p>
          <a:p>
            <a:pPr lvl="1"/>
            <a:endParaRPr 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</p:spPr>
        <p:txBody>
          <a:bodyPr/>
          <a:lstStyle/>
          <a:p>
            <a:r>
              <a:rPr lang="en-US"/>
              <a:t>Creating an Object (Abc)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275" y="1416050"/>
            <a:ext cx="4117975" cy="2724150"/>
          </a:xfrm>
        </p:spPr>
        <p:txBody>
          <a:bodyPr/>
          <a:lstStyle/>
          <a:p>
            <a:pPr marL="911225" lvl="1" indent="-447675">
              <a:buFontTx/>
              <a:buNone/>
            </a:pPr>
            <a:endParaRPr lang="en-US" sz="1800"/>
          </a:p>
          <a:p>
            <a:pPr marL="911225" lvl="1" indent="-447675"/>
            <a:endParaRPr lang="en-US" sz="1800"/>
          </a:p>
          <a:p>
            <a:pPr marL="911225" lvl="1" indent="-447675"/>
            <a:endParaRPr lang="en-US" sz="1800"/>
          </a:p>
          <a:p>
            <a:pPr marL="911225" lvl="1" indent="-447675"/>
            <a:endParaRPr lang="en-US" sz="1800"/>
          </a:p>
          <a:p>
            <a:pPr marL="911225" lvl="1" indent="-447675"/>
            <a:endParaRPr lang="en-US" sz="1800"/>
          </a:p>
          <a:p>
            <a:pPr marL="911225" lvl="1" indent="-447675"/>
            <a:endParaRPr lang="en-US" sz="2000"/>
          </a:p>
          <a:p>
            <a:pPr marL="911225" lvl="1" indent="-447675"/>
            <a:endParaRPr lang="en-US" sz="2000"/>
          </a:p>
          <a:p>
            <a:pPr marL="911225" lvl="1" indent="-447675">
              <a:buFontTx/>
              <a:buNone/>
            </a:pPr>
            <a:endParaRPr lang="en-US" sz="1800"/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quarter" idx="2"/>
          </p:nvPr>
        </p:nvGraphicFramePr>
        <p:xfrm>
          <a:off x="5241925" y="1030288"/>
          <a:ext cx="2738438" cy="2551176"/>
        </p:xfrm>
        <a:graphic>
          <a:graphicData uri="http://schemas.openxmlformats.org/drawingml/2006/table">
            <a:tbl>
              <a:tblPr/>
              <a:tblGrid>
                <a:gridCol w="2738438"/>
              </a:tblGrid>
              <a:tr h="1190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WDF_OBJECT_ATTRIBUTES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EvtCleanupCallback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EvtDestroyCallback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ExecutionLevel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SynchronizationScope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ParentObject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ContextSizeOverride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ContextTypeInfo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-127000" y="1095375"/>
            <a:ext cx="5851525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 sz="1800">
                <a:solidFill>
                  <a:srgbClr val="CCFF33"/>
                </a:solidFill>
              </a:rPr>
              <a:t>Header File:</a:t>
            </a:r>
          </a:p>
          <a:p>
            <a:pPr lvl="1" algn="l"/>
            <a:r>
              <a:rPr lang="en-US" sz="1600"/>
              <a:t>Struct _ABC_CONTEXT {</a:t>
            </a:r>
          </a:p>
          <a:p>
            <a:pPr lvl="1" algn="l"/>
            <a:r>
              <a:rPr lang="en-US" sz="1600"/>
              <a:t>    …</a:t>
            </a:r>
          </a:p>
          <a:p>
            <a:pPr lvl="1" algn="l"/>
            <a:r>
              <a:rPr lang="en-US" sz="1600"/>
              <a:t>} ABC_CONTEXT *PABC_CONTEXT</a:t>
            </a:r>
          </a:p>
          <a:p>
            <a:pPr lvl="1" algn="l"/>
            <a:endParaRPr lang="en-US" sz="1600"/>
          </a:p>
          <a:p>
            <a:pPr lvl="1" algn="l"/>
            <a:r>
              <a:rPr lang="en-US" sz="1600"/>
              <a:t>WDF_DECLARE_CONTEXT_TYPE_WITH_NAME(</a:t>
            </a:r>
          </a:p>
          <a:p>
            <a:pPr lvl="1" algn="l"/>
            <a:r>
              <a:rPr lang="en-US" sz="1600"/>
              <a:t>	ABC_CONTEXT, </a:t>
            </a:r>
            <a:r>
              <a:rPr lang="en-US" sz="1600">
                <a:solidFill>
                  <a:srgbClr val="33CC33"/>
                </a:solidFill>
              </a:rPr>
              <a:t>GetAbcContext</a:t>
            </a:r>
            <a:r>
              <a:rPr lang="en-US" sz="1600"/>
              <a:t> )</a:t>
            </a:r>
          </a:p>
          <a:p>
            <a:pPr lvl="1" algn="l"/>
            <a:endParaRPr lang="en-US" sz="1600"/>
          </a:p>
          <a:p>
            <a:pPr lvl="1" algn="l"/>
            <a:r>
              <a:rPr lang="en-US" sz="1800">
                <a:solidFill>
                  <a:srgbClr val="CCFF33"/>
                </a:solidFill>
              </a:rPr>
              <a:t>Source File:</a:t>
            </a:r>
          </a:p>
          <a:p>
            <a:pPr lvl="1" algn="l"/>
            <a:r>
              <a:rPr lang="en-US" sz="1600"/>
              <a:t>WDF_OBJECT_ATTRIBUTES_INIT(&amp;Attributes);</a:t>
            </a:r>
          </a:p>
          <a:p>
            <a:pPr lvl="1" algn="l"/>
            <a:r>
              <a:rPr lang="en-US" sz="1600"/>
              <a:t>WDF_OBJECT_ATTRIBUTES_SET_CONTEXT_TYPE(</a:t>
            </a:r>
          </a:p>
          <a:p>
            <a:pPr lvl="1" algn="l"/>
            <a:r>
              <a:rPr lang="en-US" sz="1600"/>
              <a:t>	                            &amp;Attributes, ABC_CONTEXT );</a:t>
            </a:r>
          </a:p>
          <a:p>
            <a:pPr lvl="1" algn="l"/>
            <a:endParaRPr lang="en-US" sz="1600"/>
          </a:p>
          <a:p>
            <a:pPr lvl="1" algn="l"/>
            <a:r>
              <a:rPr lang="en-US" sz="1600"/>
              <a:t>Attributes.EvtCleanupCallback = AbcEvtCleanup;</a:t>
            </a:r>
          </a:p>
          <a:p>
            <a:pPr lvl="1" algn="l"/>
            <a:r>
              <a:rPr lang="en-US" sz="1600"/>
              <a:t>Attributes.EvtDestroyCallback = AbcEvtDestroy;</a:t>
            </a:r>
          </a:p>
          <a:p>
            <a:pPr lvl="1" algn="l"/>
            <a:endParaRPr lang="en-US" sz="1600"/>
          </a:p>
          <a:p>
            <a:pPr lvl="1" algn="l"/>
            <a:r>
              <a:rPr lang="en-US" sz="1600"/>
              <a:t>WDF_ABC_CONFIG_INIT( &amp;Config );</a:t>
            </a:r>
          </a:p>
          <a:p>
            <a:pPr lvl="1" algn="l"/>
            <a:r>
              <a:rPr lang="en-US" sz="1600"/>
              <a:t>WdfAbcCreate( &amp;Attributes, </a:t>
            </a:r>
          </a:p>
          <a:p>
            <a:pPr lvl="1" algn="l"/>
            <a:r>
              <a:rPr lang="en-US" sz="1600"/>
              <a:t>		   &amp;Config,  &amp;Handle )</a:t>
            </a:r>
          </a:p>
          <a:p>
            <a:pPr lvl="1" algn="l"/>
            <a:endParaRPr lang="en-US" sz="1600"/>
          </a:p>
          <a:p>
            <a:pPr lvl="1" algn="l"/>
            <a:r>
              <a:rPr lang="en-US" sz="1600"/>
              <a:t>Context = </a:t>
            </a:r>
            <a:r>
              <a:rPr lang="en-US" sz="1600">
                <a:solidFill>
                  <a:srgbClr val="33CC33"/>
                </a:solidFill>
              </a:rPr>
              <a:t>GetAbcContext</a:t>
            </a:r>
            <a:r>
              <a:rPr lang="en-US" sz="1600"/>
              <a:t>( Handle );</a:t>
            </a:r>
          </a:p>
          <a:p>
            <a:pPr lvl="1" algn="l"/>
            <a:endParaRPr lang="en-US" sz="1600"/>
          </a:p>
        </p:txBody>
      </p:sp>
      <p:graphicFrame>
        <p:nvGraphicFramePr>
          <p:cNvPr id="61467" name="Group 27"/>
          <p:cNvGraphicFramePr>
            <a:graphicFrameLocks noGrp="1"/>
          </p:cNvGraphicFramePr>
          <p:nvPr>
            <p:ph sz="quarter" idx="3"/>
          </p:nvPr>
        </p:nvGraphicFramePr>
        <p:xfrm>
          <a:off x="5895975" y="4645025"/>
          <a:ext cx="1862138" cy="1482726"/>
        </p:xfrm>
        <a:graphic>
          <a:graphicData uri="http://schemas.openxmlformats.org/drawingml/2006/table">
            <a:tbl>
              <a:tblPr/>
              <a:tblGrid>
                <a:gridCol w="1862138"/>
              </a:tblGrid>
              <a:tr h="3032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WDF_ABC_CONFIG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EvtCallback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368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Period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30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302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03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303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75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47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19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9188" algn="l" rtl="0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1481" name="Freeform 41"/>
          <p:cNvSpPr>
            <a:spLocks/>
          </p:cNvSpPr>
          <p:nvPr/>
        </p:nvSpPr>
        <p:spPr bwMode="auto">
          <a:xfrm>
            <a:off x="4389438" y="239713"/>
            <a:ext cx="2925762" cy="3189287"/>
          </a:xfrm>
          <a:custGeom>
            <a:avLst/>
            <a:gdLst>
              <a:gd name="T0" fmla="*/ 0 w 1843"/>
              <a:gd name="T1" fmla="*/ 1978 h 1978"/>
              <a:gd name="T2" fmla="*/ 864 w 1843"/>
              <a:gd name="T3" fmla="*/ 250 h 1978"/>
              <a:gd name="T4" fmla="*/ 1843 w 1843"/>
              <a:gd name="T5" fmla="*/ 48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1978">
                <a:moveTo>
                  <a:pt x="0" y="1978"/>
                </a:moveTo>
                <a:cubicBezTo>
                  <a:pt x="278" y="1239"/>
                  <a:pt x="557" y="500"/>
                  <a:pt x="864" y="250"/>
                </a:cubicBezTo>
                <a:cubicBezTo>
                  <a:pt x="1171" y="0"/>
                  <a:pt x="1507" y="240"/>
                  <a:pt x="1843" y="4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82" name="Freeform 42"/>
          <p:cNvSpPr>
            <a:spLocks/>
          </p:cNvSpPr>
          <p:nvPr/>
        </p:nvSpPr>
        <p:spPr bwMode="auto">
          <a:xfrm>
            <a:off x="3913188" y="4800600"/>
            <a:ext cx="1944687" cy="365125"/>
          </a:xfrm>
          <a:custGeom>
            <a:avLst/>
            <a:gdLst>
              <a:gd name="T0" fmla="*/ 0 w 1382"/>
              <a:gd name="T1" fmla="*/ 230 h 230"/>
              <a:gd name="T2" fmla="*/ 1382 w 1382"/>
              <a:gd name="T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82" h="230">
                <a:moveTo>
                  <a:pt x="0" y="230"/>
                </a:moveTo>
                <a:cubicBezTo>
                  <a:pt x="0" y="230"/>
                  <a:pt x="691" y="115"/>
                  <a:pt x="138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7802563" y="1846263"/>
            <a:ext cx="1189037" cy="730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InheritParentPassive Dispatch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7802563" y="2665413"/>
            <a:ext cx="1143000" cy="9429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InheritParentDevice Object    None</a:t>
            </a: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7558088" y="2028825"/>
            <a:ext cx="2444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7620000" y="2557463"/>
            <a:ext cx="182563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C2005_Template[1]">
  <a:themeElements>
    <a:clrScheme name="DDC2005_Template[1] 1">
      <a:dk1>
        <a:srgbClr val="000000"/>
      </a:dk1>
      <a:lt1>
        <a:srgbClr val="FFFFFF"/>
      </a:lt1>
      <a:dk2>
        <a:srgbClr val="1F5189"/>
      </a:dk2>
      <a:lt2>
        <a:srgbClr val="FFB601"/>
      </a:lt2>
      <a:accent1>
        <a:srgbClr val="F7E993"/>
      </a:accent1>
      <a:accent2>
        <a:srgbClr val="66CC66"/>
      </a:accent2>
      <a:accent3>
        <a:srgbClr val="ABB3C4"/>
      </a:accent3>
      <a:accent4>
        <a:srgbClr val="DADADA"/>
      </a:accent4>
      <a:accent5>
        <a:srgbClr val="FAF2C8"/>
      </a:accent5>
      <a:accent6>
        <a:srgbClr val="5CB95C"/>
      </a:accent6>
      <a:hlink>
        <a:srgbClr val="5E91E4"/>
      </a:hlink>
      <a:folHlink>
        <a:srgbClr val="F67E3C"/>
      </a:folHlink>
    </a:clrScheme>
    <a:fontScheme name="DDC2005_Templat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/>
            </a:gs>
            <a:gs pos="50000">
              <a:schemeClr val="hlink">
                <a:gamma/>
                <a:tint val="53725"/>
                <a:invGamma/>
              </a:schemeClr>
            </a:gs>
            <a:gs pos="100000">
              <a:schemeClr val="hlink"/>
            </a:gs>
          </a:gsLst>
          <a:lin ang="2700000" scaled="1"/>
        </a:gradFill>
        <a:ln w="31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/>
            </a:gs>
            <a:gs pos="50000">
              <a:schemeClr val="hlink">
                <a:gamma/>
                <a:tint val="53725"/>
                <a:invGamma/>
              </a:schemeClr>
            </a:gs>
            <a:gs pos="100000">
              <a:schemeClr val="hlink"/>
            </a:gs>
          </a:gsLst>
          <a:lin ang="2700000" scaled="1"/>
        </a:gradFill>
        <a:ln w="31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DC2005_Template[1] 1">
        <a:dk1>
          <a:srgbClr val="000000"/>
        </a:dk1>
        <a:lt1>
          <a:srgbClr val="FFFFFF"/>
        </a:lt1>
        <a:dk2>
          <a:srgbClr val="1F5189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BB3C4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5E91E4"/>
        </a:hlink>
        <a:folHlink>
          <a:srgbClr val="F67E3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DDC2005_Template[1]</Template>
  <TotalTime>0</TotalTime>
  <Words>2356</Words>
  <Application>Microsoft Office PowerPoint</Application>
  <PresentationFormat>On-screen Show (4:3)</PresentationFormat>
  <Paragraphs>814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Segoe</vt:lpstr>
      <vt:lpstr>Times New Roman</vt:lpstr>
      <vt:lpstr>Segoe Semibold</vt:lpstr>
      <vt:lpstr>DDC2005_Template[1]</vt:lpstr>
      <vt:lpstr>Agenda</vt:lpstr>
      <vt:lpstr>Agenda (con’t)</vt:lpstr>
      <vt:lpstr>Why Convert to WDF?</vt:lpstr>
      <vt:lpstr>Why Convert to WDF? (con’t)</vt:lpstr>
      <vt:lpstr>Case Study: PCIDRV Sample</vt:lpstr>
      <vt:lpstr>Case Study: Serial Sample</vt:lpstr>
      <vt:lpstr>Case Study: OSRUSBFX2 Sample</vt:lpstr>
      <vt:lpstr>Object Model</vt:lpstr>
      <vt:lpstr>Creating an Object (Abc)</vt:lpstr>
      <vt:lpstr>Object Relationship</vt:lpstr>
      <vt:lpstr>Mapping – WDF Objects to WDM</vt:lpstr>
      <vt:lpstr>Naming Pattern</vt:lpstr>
      <vt:lpstr>PnP/Power Stage</vt:lpstr>
      <vt:lpstr>AddDevice – WDM</vt:lpstr>
      <vt:lpstr>PnP/Power Boilerplate – WDM</vt:lpstr>
      <vt:lpstr>PnP/Power – WDF</vt:lpstr>
      <vt:lpstr>EvtDeviceAdd – Software Driver</vt:lpstr>
      <vt:lpstr>EvtDeviceAdd – Hardware Driver</vt:lpstr>
      <vt:lpstr>PnP/Power Callbacks</vt:lpstr>
      <vt:lpstr>Mapping – WDF Callbacks to WDM IRPs</vt:lpstr>
      <vt:lpstr>Power Policy Owner</vt:lpstr>
      <vt:lpstr>Enabling Wake from Sx</vt:lpstr>
      <vt:lpstr>Idle-Time Power Management – S0</vt:lpstr>
      <vt:lpstr>Power Policy Event Callbacks</vt:lpstr>
      <vt:lpstr>Mapping – Wake Callbacks to Power IRPs</vt:lpstr>
      <vt:lpstr>Interrupts</vt:lpstr>
      <vt:lpstr>FDO and PDO-Specific Callbacks</vt:lpstr>
      <vt:lpstr>Summary - Callback Order</vt:lpstr>
      <vt:lpstr>Start/Power Up Path</vt:lpstr>
      <vt:lpstr>Queues</vt:lpstr>
      <vt:lpstr>Creating a Queue</vt:lpstr>
      <vt:lpstr>WDFQUEUE Events</vt:lpstr>
      <vt:lpstr>Default Queue</vt:lpstr>
      <vt:lpstr>Queue State</vt:lpstr>
      <vt:lpstr>Power Managed Queue</vt:lpstr>
      <vt:lpstr>Great Escape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Port WDM Driver to KMDF</dc:title>
  <dc:subject/>
  <dc:creator/>
  <cp:keywords/>
  <dc:description/>
  <cp:lastModifiedBy/>
  <cp:revision>21</cp:revision>
  <dcterms:created xsi:type="dcterms:W3CDTF">2005-04-05T17:12:17Z</dcterms:created>
  <dcterms:modified xsi:type="dcterms:W3CDTF">2013-09-24T18:49:34Z</dcterms:modified>
</cp:coreProperties>
</file>