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59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04">
          <p15:clr>
            <a:srgbClr val="A4A3A4"/>
          </p15:clr>
        </p15:guide>
        <p15:guide id="3" orient="horz" pos="268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EE8"/>
    <a:srgbClr val="B3C7EB"/>
    <a:srgbClr val="943C06"/>
    <a:srgbClr val="FFFFCC"/>
    <a:srgbClr val="DC8506"/>
    <a:srgbClr val="F2BF04"/>
    <a:srgbClr val="FFE05B"/>
    <a:srgbClr val="E0890A"/>
    <a:srgbClr val="FFD629"/>
    <a:srgbClr val="D29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howGuides="1">
      <p:cViewPr varScale="1">
        <p:scale>
          <a:sx n="68" d="100"/>
          <a:sy n="68" d="100"/>
        </p:scale>
        <p:origin x="1170" y="66"/>
      </p:cViewPr>
      <p:guideLst>
        <p:guide orient="horz" pos="2160"/>
        <p:guide orient="horz" pos="2304"/>
        <p:guide orient="horz" pos="26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81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A33BB-5012-4FA9-BC94-2423B0F96BF0}" type="datetimeFigureOut">
              <a:rPr lang="en-US" smtClean="0"/>
              <a:pPr/>
              <a:t>8/29/2013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43ED-3762-4D46-A439-B4D407E13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45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gif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gi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ver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140" y="0"/>
            <a:ext cx="913772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124" y="2514600"/>
            <a:ext cx="4333876" cy="1085850"/>
          </a:xfrm>
        </p:spPr>
        <p:txBody>
          <a:bodyPr>
            <a:normAutofit/>
          </a:bodyPr>
          <a:lstStyle>
            <a:lvl1pPr algn="l" rtl="0">
              <a:defRPr sz="4200">
                <a:ln w="9525">
                  <a:solidFill>
                    <a:schemeClr val="bg1"/>
                  </a:solidFill>
                </a:ln>
                <a:gradFill>
                  <a:gsLst>
                    <a:gs pos="4000">
                      <a:srgbClr val="943C06"/>
                    </a:gs>
                    <a:gs pos="31000">
                      <a:srgbClr val="E4A738"/>
                    </a:gs>
                    <a:gs pos="50000">
                      <a:srgbClr val="D07D02"/>
                    </a:gs>
                    <a:gs pos="70000">
                      <a:srgbClr val="602708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0684" y="3643314"/>
            <a:ext cx="4347556" cy="10715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rtl="0">
              <a:buNone/>
              <a:defRPr lang="en-US" sz="2800" b="0" kern="1200" dirty="0" smtClean="0">
                <a:ln w="3175">
                  <a:solidFill>
                    <a:srgbClr val="FFFFCC">
                      <a:alpha val="84000"/>
                    </a:srgbClr>
                  </a:solidFill>
                </a:ln>
                <a:gradFill>
                  <a:gsLst>
                    <a:gs pos="0">
                      <a:srgbClr val="DC8506"/>
                    </a:gs>
                    <a:gs pos="48000">
                      <a:srgbClr val="F2BF04"/>
                    </a:gs>
                    <a:gs pos="59000">
                      <a:srgbClr val="FFFFCC"/>
                    </a:gs>
                    <a:gs pos="65000">
                      <a:srgbClr val="F2BF04"/>
                    </a:gs>
                    <a:gs pos="71000">
                      <a:srgbClr val="DC8506"/>
                    </a:gs>
                  </a:gsLst>
                  <a:lin ang="5400000" scaled="0"/>
                </a:gradFill>
                <a:effectLst>
                  <a:outerShdw blurRad="127000" algn="ctr" rotWithShape="0">
                    <a:prstClr val="black">
                      <a:alpha val="94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2875"/>
            <a:ext cx="6096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" y="6475422"/>
            <a:ext cx="8556567" cy="157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09600" y="6477000"/>
            <a:ext cx="800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Copyright SELA software &amp; Education Labs Ltd. 14-18 Baruch Hirsch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St.Bnei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Brak</a:t>
            </a: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51202 Israel</a:t>
            </a:r>
            <a:b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www.sela.co.il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6597" y="698268"/>
            <a:ext cx="1904528" cy="615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3786190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5214950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58148" y="5000636"/>
            <a:ext cx="1428760" cy="55703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3786190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5214949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385733" y="1276354"/>
            <a:ext cx="8505825" cy="127158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76208" y="2705114"/>
            <a:ext cx="8515349" cy="9382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57158" y="1276354"/>
            <a:ext cx="8534400" cy="1271582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376554" y="2705113"/>
            <a:ext cx="8515004" cy="93646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icture 20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15240" y="2571744"/>
            <a:ext cx="1428760" cy="5570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estions_sm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ummary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58388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371600"/>
            <a:ext cx="5851294" cy="4572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SzPct val="75000"/>
              <a:buFontTx/>
              <a:buBlip>
                <a:blip r:embed="rId3"/>
              </a:buBlip>
              <a:defRPr sz="2800" b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odule_agenda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4010025" cy="4648200"/>
          </a:xfrm>
          <a:prstGeom prst="rect">
            <a:avLst/>
          </a:prstGeom>
          <a:solidFill>
            <a:schemeClr val="bg1">
              <a:alpha val="59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4195" y="1371600"/>
            <a:ext cx="4031674" cy="4648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Tx/>
              <a:buBlip>
                <a:blip r:embed="rId3"/>
              </a:buBlip>
              <a:defRPr sz="2000"/>
            </a:lvl1pPr>
            <a:lvl2pPr algn="l" rtl="0">
              <a:buFontTx/>
              <a:buBlip>
                <a:blip r:embed="rId3"/>
              </a:buBlip>
              <a:defRPr sz="1800"/>
            </a:lvl2pPr>
            <a:lvl3pPr algn="l" rtl="0">
              <a:buNone/>
              <a:defRPr sz="1600"/>
            </a:lvl3pPr>
            <a:lvl4pPr>
              <a:buNone/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ps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04800" y="1371600"/>
            <a:ext cx="655320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62800" y="2514600"/>
            <a:ext cx="1676400" cy="457200"/>
          </a:xfrm>
          <a:prstGeom prst="rect">
            <a:avLst/>
          </a:prstGeom>
        </p:spPr>
        <p:txBody>
          <a:bodyPr/>
          <a:lstStyle>
            <a:lvl1pPr marL="233363" indent="339725">
              <a:buNone/>
              <a:defRPr sz="2000" b="1"/>
            </a:lvl1pPr>
            <a:lvl2pPr marL="233363" indent="-233363">
              <a:buFontTx/>
              <a:buBlip>
                <a:blip r:embed="rId3"/>
              </a:buBlip>
              <a:defRPr sz="1600" baseline="0"/>
            </a:lvl2pPr>
          </a:lstStyle>
          <a:p>
            <a:pPr lvl="0"/>
            <a:r>
              <a:rPr lang="en-US" dirty="0" smtClean="0"/>
              <a:t>Tips</a:t>
            </a:r>
          </a:p>
          <a:p>
            <a:pPr lvl="1"/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162800" y="3048000"/>
            <a:ext cx="1828800" cy="1676400"/>
          </a:xfrm>
          <a:prstGeom prst="rect">
            <a:avLst/>
          </a:prstGeom>
        </p:spPr>
        <p:txBody>
          <a:bodyPr>
            <a:normAutofit/>
          </a:bodyPr>
          <a:lstStyle>
            <a:lvl1pPr marL="115888" indent="-115888">
              <a:buFont typeface="Arial" pitchFamily="34" charset="0"/>
              <a:buChar char="•"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304800" y="1371600"/>
            <a:ext cx="6553200" cy="47244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4"/>
              </a:buBlip>
              <a:defRPr/>
            </a:lvl2pPr>
            <a:lvl3pPr algn="l" rtl="0">
              <a:buFontTx/>
              <a:buBlip>
                <a:blip r:embed="rId4"/>
              </a:buBlip>
              <a:defRPr/>
            </a:lvl3pPr>
            <a:lvl4pPr algn="l" rtl="0">
              <a:buFontTx/>
              <a:buBlip>
                <a:blip r:embed="rId4"/>
              </a:buBlip>
              <a:defRPr/>
            </a:lvl4pPr>
            <a:lvl5pPr algn="l" rtl="0">
              <a:buFontTx/>
              <a:buBlip>
                <a:blip r:embed="rId4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logo_sela_college_shad6CM.gif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pic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1"/>
            <a:ext cx="8534400" cy="46482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0955" y="6356350"/>
            <a:ext cx="478763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mo_page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652" y="6356350"/>
            <a:ext cx="520616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9102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5720" y="3500446"/>
            <a:ext cx="4714908" cy="17145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clusion_lab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9525" y="-9525"/>
            <a:ext cx="9163050" cy="6877050"/>
          </a:xfrm>
          <a:prstGeom prst="rect">
            <a:avLst/>
          </a:prstGeom>
          <a:noFill/>
        </p:spPr>
      </p:pic>
      <p:pic>
        <p:nvPicPr>
          <p:cNvPr id="10" name="Picture 2" descr="K:\tmp\Eyal\Untitled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77602" y="-6920"/>
            <a:ext cx="9237333" cy="6876000"/>
          </a:xfrm>
          <a:prstGeom prst="rect">
            <a:avLst/>
          </a:prstGeom>
          <a:noFill/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540" y="6356350"/>
            <a:ext cx="449178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sela_college_shad6CM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844" y="4214818"/>
            <a:ext cx="4519448" cy="1785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de_1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-2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429625" cy="472440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3375" y="1428736"/>
            <a:ext cx="8382029" cy="4643470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None/>
              <a:defRPr sz="1600" b="0">
                <a:latin typeface="Consolas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58000" y="1295400"/>
            <a:ext cx="2514600" cy="980375"/>
          </a:xfrm>
          <a:prstGeom prst="rect">
            <a:avLst/>
          </a:prstGeom>
        </p:spPr>
      </p:pic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2286000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867150"/>
            <a:ext cx="8515349" cy="228600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10400" y="3817938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2286000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Blip>
                <a:blip r:embed="rId6"/>
              </a:buBlip>
              <a:defRPr/>
            </a:lvl4pPr>
            <a:lvl5pPr algn="l" rtl="0">
              <a:buFontTx/>
              <a:buBlip>
                <a:blip r:embed="rId6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873731"/>
            <a:ext cx="8515004" cy="227768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8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e_2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33375" y="1371600"/>
            <a:ext cx="8505825" cy="1485896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7664" y="6356350"/>
            <a:ext cx="407325" cy="365125"/>
          </a:xfrm>
        </p:spPr>
        <p:txBody>
          <a:bodyPr/>
          <a:lstStyle/>
          <a:p>
            <a:fld id="{A8794525-BC30-4BC1-AEF1-2AC4F0B18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3071810"/>
            <a:ext cx="8515349" cy="3081340"/>
          </a:xfrm>
          <a:prstGeom prst="rect">
            <a:avLst/>
          </a:prstGeom>
          <a:gradFill>
            <a:gsLst>
              <a:gs pos="0">
                <a:srgbClr val="A6BEE8">
                  <a:alpha val="69804"/>
                </a:srgb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6200000" scaled="0"/>
          </a:gra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schemeClr val="accent1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pic>
        <p:nvPicPr>
          <p:cNvPr id="18" name="Picture 17" descr="Code5cop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00892" y="2643182"/>
            <a:ext cx="2345379" cy="9144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8534400" cy="1485896"/>
          </a:xfrm>
          <a:prstGeom prst="rect">
            <a:avLst/>
          </a:prstGeom>
        </p:spPr>
        <p:txBody>
          <a:bodyPr/>
          <a:lstStyle>
            <a:lvl1pPr algn="l" rtl="0">
              <a:buFontTx/>
              <a:buBlip>
                <a:blip r:embed="rId4"/>
              </a:buBlip>
              <a:defRPr/>
            </a:lvl1pPr>
            <a:lvl2pPr algn="l" rtl="0">
              <a:buFontTx/>
              <a:buBlip>
                <a:blip r:embed="rId5"/>
              </a:buBlip>
              <a:defRPr/>
            </a:lvl2pPr>
            <a:lvl3pPr algn="l" rtl="0">
              <a:buFontTx/>
              <a:buBlip>
                <a:blip r:embed="rId6"/>
              </a:buBlip>
              <a:defRPr/>
            </a:lvl3pPr>
            <a:lvl4pPr algn="l" rtl="0">
              <a:buFontTx/>
              <a:buNone/>
              <a:defRPr/>
            </a:lvl4pPr>
            <a:lvl5pPr algn="l" rt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324196" y="3071811"/>
            <a:ext cx="8515004" cy="3079608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buFont typeface="Arial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logo_sela_college_shad6CM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de_small.jpg"/>
          <p:cNvPicPr>
            <a:picLocks noChangeAspect="1"/>
          </p:cNvPicPr>
          <p:nvPr userDrawn="1"/>
        </p:nvPicPr>
        <p:blipFill>
          <a:blip r:embed="rId17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196" y="0"/>
            <a:ext cx="66100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8046" y="6356350"/>
            <a:ext cx="5206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8794525-BC30-4BC1-AEF1-2AC4F0B181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392487"/>
            <a:ext cx="6172200" cy="32898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Copyright SELA software &amp; Education Labs Ltd. 14-18 Baruch Hirsch </a:t>
            </a:r>
            <a:r>
              <a:rPr lang="en-US" dirty="0" err="1" smtClean="0"/>
              <a:t>St.Bnei</a:t>
            </a:r>
            <a:r>
              <a:rPr lang="en-US" dirty="0" smtClean="0"/>
              <a:t> </a:t>
            </a:r>
            <a:r>
              <a:rPr lang="en-US" dirty="0" err="1" smtClean="0"/>
              <a:t>Brak</a:t>
            </a:r>
            <a:r>
              <a:rPr lang="en-US" dirty="0" smtClean="0"/>
              <a:t> 51202 Israel</a:t>
            </a:r>
            <a:endParaRPr lang="en-US" sz="900" dirty="0"/>
          </a:p>
        </p:txBody>
      </p:sp>
      <p:pic>
        <p:nvPicPr>
          <p:cNvPr id="11" name="Picture 10" descr="logo_sela_college_shad6CM.gif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22564" y="6317673"/>
            <a:ext cx="1326243" cy="4283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  <p:sldLayoutId id="2147483669" r:id="rId5"/>
    <p:sldLayoutId id="2147483672" r:id="rId6"/>
    <p:sldLayoutId id="2147483660" r:id="rId7"/>
    <p:sldLayoutId id="2147483661" r:id="rId8"/>
    <p:sldLayoutId id="2147483670" r:id="rId9"/>
    <p:sldLayoutId id="2147483671" r:id="rId10"/>
    <p:sldLayoutId id="2147483662" r:id="rId11"/>
    <p:sldLayoutId id="2147483663" r:id="rId12"/>
    <p:sldLayoutId id="2147483666" r:id="rId13"/>
    <p:sldLayoutId id="2147483665" r:id="rId14"/>
    <p:sldLayoutId id="2147483654" r:id="rId15"/>
  </p:sldLayoutIdLst>
  <p:hf hdr="0" dt="0"/>
  <p:txStyles>
    <p:titleStyle>
      <a:lvl1pPr algn="l" defTabSz="914400" rtl="1" eaLnBrk="1" latinLnBrk="0" hangingPunct="1">
        <a:spcBef>
          <a:spcPct val="0"/>
        </a:spcBef>
        <a:buNone/>
        <a:defRPr sz="3200" b="0" kern="1200">
          <a:ln w="3175">
            <a:solidFill>
              <a:srgbClr val="FFFFCC">
                <a:alpha val="84000"/>
              </a:srgbClr>
            </a:solidFill>
          </a:ln>
          <a:gradFill>
            <a:gsLst>
              <a:gs pos="0">
                <a:srgbClr val="DC8506"/>
              </a:gs>
              <a:gs pos="48000">
                <a:srgbClr val="F2BF04"/>
              </a:gs>
              <a:gs pos="59000">
                <a:srgbClr val="FFFFCC"/>
              </a:gs>
              <a:gs pos="65000">
                <a:srgbClr val="F2BF04"/>
              </a:gs>
              <a:gs pos="71000">
                <a:srgbClr val="DC8506"/>
              </a:gs>
            </a:gsLst>
            <a:lin ang="5400000" scaled="0"/>
          </a:gradFill>
          <a:effectLst>
            <a:outerShdw blurRad="127000" algn="ctr" rotWithShape="0">
              <a:prstClr val="black">
                <a:alpha val="94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s.london.org.il/pmgmt/index.html" TargetMode="External"/><Relationship Id="rId2" Type="http://schemas.openxmlformats.org/officeDocument/2006/relationships/hyperlink" Target="mailto:uril@sela.co.i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pi.inf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Power Management</a:t>
            </a:r>
            <a:endParaRPr lang="he-I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2013, Intel </a:t>
            </a:r>
            <a:r>
              <a:rPr lang="en-US" dirty="0" smtClean="0"/>
              <a:t>Bangalore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ACPI BIOS</a:t>
            </a:r>
          </a:p>
          <a:p>
            <a:r>
              <a:rPr lang="en-US" sz="2400" dirty="0" smtClean="0"/>
              <a:t>ACPI Driver</a:t>
            </a:r>
          </a:p>
          <a:p>
            <a:pPr lvl="1"/>
            <a:r>
              <a:rPr lang="en-US" sz="2000" dirty="0" smtClean="0"/>
              <a:t>Loaded by the HAL</a:t>
            </a:r>
          </a:p>
          <a:p>
            <a:pPr lvl="1"/>
            <a:r>
              <a:rPr lang="en-US" sz="2000" dirty="0" smtClean="0"/>
              <a:t>Program components (e.g. </a:t>
            </a:r>
            <a:r>
              <a:rPr lang="en-US" sz="2000" dirty="0" err="1" smtClean="0"/>
              <a:t>WakeUp</a:t>
            </a:r>
            <a:r>
              <a:rPr lang="en-US" sz="2000" dirty="0" smtClean="0"/>
              <a:t>).</a:t>
            </a:r>
          </a:p>
          <a:p>
            <a:pPr lvl="1"/>
            <a:r>
              <a:rPr lang="en-US" sz="2000" dirty="0" smtClean="0"/>
              <a:t>For each device creates Filter DO</a:t>
            </a:r>
          </a:p>
          <a:p>
            <a:r>
              <a:rPr lang="en-US" sz="2400" dirty="0" smtClean="0"/>
              <a:t>Power Manager</a:t>
            </a:r>
          </a:p>
          <a:p>
            <a:pPr lvl="1"/>
            <a:r>
              <a:rPr lang="en-US" sz="2000" dirty="0" smtClean="0"/>
              <a:t>Sends IRP_MJ_POWER</a:t>
            </a:r>
          </a:p>
          <a:p>
            <a:pPr lvl="1"/>
            <a:r>
              <a:rPr lang="en-US" sz="2000" dirty="0" smtClean="0"/>
              <a:t>Consider: Activity, Battery, Requests from app, User Action, Control Panel Policy</a:t>
            </a:r>
          </a:p>
          <a:p>
            <a:r>
              <a:rPr lang="en-US" sz="2400" dirty="0" smtClean="0"/>
              <a:t>Drivers:</a:t>
            </a:r>
          </a:p>
          <a:p>
            <a:pPr lvl="1"/>
            <a:r>
              <a:rPr lang="en-US" sz="2000" dirty="0" smtClean="0"/>
              <a:t>Responds to Power Manager requests</a:t>
            </a:r>
          </a:p>
          <a:p>
            <a:pPr lvl="1"/>
            <a:r>
              <a:rPr lang="en-US" sz="2000" dirty="0" smtClean="0"/>
              <a:t>Manage their own device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6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KMDF </a:t>
            </a:r>
            <a:r>
              <a:rPr lang="en-US" smtClean="0"/>
              <a:t>Refressher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121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whoami</a:t>
            </a:r>
            <a:r>
              <a:rPr lang="en-US" dirty="0" smtClean="0"/>
              <a:t> /all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whoami</a:t>
            </a:r>
            <a:r>
              <a:rPr lang="en-US" dirty="0" smtClean="0"/>
              <a:t> /</a:t>
            </a:r>
            <a:r>
              <a:rPr lang="en-US" dirty="0" err="1" smtClean="0"/>
              <a:t>fqdn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uril@sela.co.il</a:t>
            </a:r>
            <a:endParaRPr lang="en-US" dirty="0" smtClean="0"/>
          </a:p>
          <a:p>
            <a:pPr lvl="1"/>
            <a:r>
              <a:rPr lang="en-US" dirty="0" smtClean="0"/>
              <a:t>http://</a:t>
            </a:r>
            <a:r>
              <a:rPr lang="en-US" dirty="0" smtClean="0"/>
              <a:t>sela.co.il</a:t>
            </a:r>
          </a:p>
          <a:p>
            <a:pPr lvl="1"/>
            <a:r>
              <a:rPr lang="en-US" dirty="0" smtClean="0"/>
              <a:t>http</a:t>
            </a:r>
            <a:r>
              <a:rPr lang="en-US" smtClean="0"/>
              <a:t>://london.org.il</a:t>
            </a:r>
            <a:endParaRPr lang="en-US" dirty="0" smtClean="0"/>
          </a:p>
          <a:p>
            <a:r>
              <a:rPr lang="en-US" dirty="0" smtClean="0"/>
              <a:t>Material for the course:</a:t>
            </a:r>
          </a:p>
          <a:p>
            <a:pPr lvl="1"/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projects.london.org.il/pmgmt/index.html</a:t>
            </a:r>
            <a:r>
              <a:rPr lang="en-US" dirty="0" smtClean="0"/>
              <a:t>	</a:t>
            </a:r>
            <a:endParaRPr lang="en-US" dirty="0" smtClean="0"/>
          </a:p>
          <a:p>
            <a:pPr lvl="1"/>
            <a:r>
              <a:rPr lang="en-US" dirty="0" smtClean="0"/>
              <a:t>Lab solutions will be released as we progress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Power consumption scenarios:</a:t>
            </a:r>
          </a:p>
          <a:p>
            <a:pPr lvl="1"/>
            <a:r>
              <a:rPr lang="en-US" sz="1600" dirty="0" smtClean="0"/>
              <a:t>In general: desktop, servers in data center (energy is major cost).</a:t>
            </a:r>
          </a:p>
          <a:p>
            <a:pPr lvl="1"/>
            <a:r>
              <a:rPr lang="en-US" sz="1600" dirty="0" smtClean="0"/>
              <a:t>Mobile: Battery powered laptops</a:t>
            </a:r>
          </a:p>
          <a:p>
            <a:r>
              <a:rPr lang="en-US" sz="1800" dirty="0" smtClean="0"/>
              <a:t>Windows computer can go to sleep or hibernate</a:t>
            </a:r>
          </a:p>
          <a:p>
            <a:pPr lvl="1"/>
            <a:r>
              <a:rPr lang="en-US" sz="1600" dirty="0" smtClean="0"/>
              <a:t>Attached device can power down</a:t>
            </a:r>
          </a:p>
          <a:p>
            <a:pPr lvl="1"/>
            <a:r>
              <a:rPr lang="en-US" sz="1600" dirty="0" smtClean="0"/>
              <a:t>Without loosing data!</a:t>
            </a:r>
          </a:p>
          <a:p>
            <a:r>
              <a:rPr lang="en-US" sz="1800" dirty="0" smtClean="0"/>
              <a:t>Consideration:</a:t>
            </a:r>
          </a:p>
          <a:p>
            <a:pPr lvl="1"/>
            <a:r>
              <a:rPr lang="en-US" sz="1600" dirty="0" smtClean="0"/>
              <a:t>System Activity Level.</a:t>
            </a:r>
          </a:p>
          <a:p>
            <a:pPr lvl="1"/>
            <a:r>
              <a:rPr lang="en-US" sz="1600" dirty="0" smtClean="0"/>
              <a:t>System Battery Level.</a:t>
            </a:r>
          </a:p>
          <a:p>
            <a:pPr lvl="1"/>
            <a:r>
              <a:rPr lang="en-US" sz="1600" dirty="0" smtClean="0"/>
              <a:t>Current request to shutdown, sleep or hibernate</a:t>
            </a:r>
          </a:p>
          <a:p>
            <a:pPr lvl="1"/>
            <a:r>
              <a:rPr lang="en-US" sz="1600" dirty="0" smtClean="0"/>
              <a:t>User Actions such as pressing a button</a:t>
            </a:r>
          </a:p>
          <a:p>
            <a:pPr lvl="1"/>
            <a:r>
              <a:rPr lang="en-US" sz="1600" dirty="0" smtClean="0"/>
              <a:t>Control Panel Settings 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0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demands computers to be available at all time, even when turned off!</a:t>
            </a:r>
          </a:p>
          <a:p>
            <a:r>
              <a:rPr lang="en-US" dirty="0" smtClean="0"/>
              <a:t>OS, System, drivers, and devices must </a:t>
            </a:r>
            <a:r>
              <a:rPr lang="en-US" dirty="0"/>
              <a:t>work </a:t>
            </a:r>
            <a:r>
              <a:rPr lang="en-US" dirty="0" smtClean="0"/>
              <a:t>together</a:t>
            </a:r>
            <a:endParaRPr lang="en-US" dirty="0"/>
          </a:p>
          <a:p>
            <a:r>
              <a:rPr lang="en-US" dirty="0" smtClean="0"/>
              <a:t>Extending batter life</a:t>
            </a:r>
          </a:p>
          <a:p>
            <a:r>
              <a:rPr lang="en-US" dirty="0" smtClean="0"/>
              <a:t>Minimal startup and shutdown delays</a:t>
            </a:r>
          </a:p>
          <a:p>
            <a:r>
              <a:rPr lang="en-US" dirty="0" smtClean="0"/>
              <a:t>Near Silent (e.g. Media)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4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Initiatives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OnNow</a:t>
            </a:r>
            <a:endParaRPr lang="en-US" dirty="0" smtClean="0"/>
          </a:p>
          <a:p>
            <a:r>
              <a:rPr lang="en-US" dirty="0" smtClean="0"/>
              <a:t>Advanced Configuration and Power Interface (ACPI)</a:t>
            </a:r>
          </a:p>
          <a:p>
            <a:pPr lvl="1"/>
            <a:r>
              <a:rPr lang="en-US" dirty="0" smtClean="0"/>
              <a:t>Hardware level interface</a:t>
            </a:r>
          </a:p>
          <a:p>
            <a:r>
              <a:rPr lang="en-US" dirty="0" smtClean="0"/>
              <a:t>Device Class Power Management Reference Specification</a:t>
            </a:r>
          </a:p>
          <a:p>
            <a:pPr lvl="1"/>
            <a:r>
              <a:rPr lang="en-US" dirty="0" smtClean="0"/>
              <a:t>For each device class (audio, network, etc.)</a:t>
            </a:r>
          </a:p>
          <a:p>
            <a:pPr lvl="1"/>
            <a:r>
              <a:rPr lang="en-US" dirty="0" smtClean="0">
                <a:hlinkClick r:id="rId2"/>
              </a:rPr>
              <a:t>http://www.acpi.info/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4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power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support power management, drivers must support PnP</a:t>
            </a:r>
          </a:p>
          <a:p>
            <a:pPr lvl="1"/>
            <a:r>
              <a:rPr lang="en-US" dirty="0" smtClean="0"/>
              <a:t>Power Management are associated with installing and removing devices</a:t>
            </a:r>
          </a:p>
          <a:p>
            <a:pPr lvl="1"/>
            <a:r>
              <a:rPr lang="en-US" dirty="0" smtClean="0"/>
              <a:t>PnP IRP’s</a:t>
            </a:r>
          </a:p>
          <a:p>
            <a:pPr lvl="1"/>
            <a:r>
              <a:rPr lang="en-US" dirty="0" smtClean="0"/>
              <a:t>Two levels: Individual devices and System</a:t>
            </a:r>
          </a:p>
          <a:p>
            <a:pPr lvl="1"/>
            <a:r>
              <a:rPr lang="en-US" dirty="0" smtClean="0"/>
              <a:t>Legacy: Fully on or fully off</a:t>
            </a:r>
          </a:p>
          <a:p>
            <a:pPr lvl="1"/>
            <a:r>
              <a:rPr lang="en-US" dirty="0" smtClean="0"/>
              <a:t>Drivers can put devices into intermediate </a:t>
            </a:r>
            <a:r>
              <a:rPr lang="en-US" dirty="0" err="1" smtClean="0"/>
              <a:t>steate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7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Management Overview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1221530"/>
            <a:ext cx="4876800" cy="494834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manager handles scenarios using IRPs</a:t>
            </a:r>
          </a:p>
          <a:p>
            <a:r>
              <a:rPr lang="en-US" dirty="0" smtClean="0"/>
              <a:t>Considered a sub component of the IO manager</a:t>
            </a:r>
          </a:p>
          <a:p>
            <a:r>
              <a:rPr lang="en-US" dirty="0" smtClean="0"/>
              <a:t>Po* routines: </a:t>
            </a:r>
            <a:r>
              <a:rPr lang="en-US" dirty="0" err="1" smtClean="0"/>
              <a:t>PoSetPowerState</a:t>
            </a:r>
            <a:endParaRPr lang="en-US" dirty="0" smtClean="0"/>
          </a:p>
          <a:p>
            <a:r>
              <a:rPr lang="en-US" dirty="0" smtClean="0"/>
              <a:t>WDF (specifically KMDF) makes power management easier.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5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Power States</a:t>
            </a:r>
          </a:p>
          <a:p>
            <a:pPr lvl="1"/>
            <a:r>
              <a:rPr lang="en-US" dirty="0" smtClean="0"/>
              <a:t>S0, S1, … , S5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Device Power States</a:t>
            </a:r>
          </a:p>
          <a:p>
            <a:pPr lvl="1"/>
            <a:r>
              <a:rPr lang="en-US" dirty="0" smtClean="0"/>
              <a:t>D0, D1, D2, D3</a:t>
            </a:r>
          </a:p>
          <a:p>
            <a:r>
              <a:rPr lang="en-US" dirty="0" smtClean="0"/>
              <a:t>The smaller the number, the greater the power consumption (i.e. S0, D0 – fully on).</a:t>
            </a:r>
          </a:p>
          <a:p>
            <a:r>
              <a:rPr lang="en-US" dirty="0" smtClean="0"/>
              <a:t>See Power Data in device manager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SELA software &amp; Education Labs Ltd. 14-18 Baruch Hirsch St.Bnei Brak 51202 Israel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4525-BC30-4BC1-AEF1-2AC4F0B1817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53938"/>
      </p:ext>
    </p:extLst>
  </p:cSld>
  <p:clrMapOvr>
    <a:masterClrMapping/>
  </p:clrMapOvr>
</p:sld>
</file>

<file path=ppt/theme/theme1.xml><?xml version="1.0" encoding="utf-8"?>
<a:theme xmlns:a="http://schemas.openxmlformats.org/drawingml/2006/main" name="Sela_Template_Ver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ClassroomTemplate_EN_v1</Template>
  <TotalTime>1753</TotalTime>
  <Words>527</Words>
  <Application>Microsoft Office PowerPoint</Application>
  <PresentationFormat>On-screen Show (4:3)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Times New Roman</vt:lpstr>
      <vt:lpstr>Sela_Template_Ver_01</vt:lpstr>
      <vt:lpstr>Power Management</vt:lpstr>
      <vt:lpstr>whoami /all</vt:lpstr>
      <vt:lpstr>Introduction</vt:lpstr>
      <vt:lpstr>Scenarios</vt:lpstr>
      <vt:lpstr>Industry Initiatives</vt:lpstr>
      <vt:lpstr>Support for power management</vt:lpstr>
      <vt:lpstr>Power Management Overview</vt:lpstr>
      <vt:lpstr>Power Manager</vt:lpstr>
      <vt:lpstr>Power States</vt:lpstr>
      <vt:lpstr>Components</vt:lpstr>
      <vt:lpstr>KMDF Refressher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Management</dc:title>
  <dc:creator>Uri London</dc:creator>
  <cp:lastModifiedBy>uri</cp:lastModifiedBy>
  <cp:revision>38</cp:revision>
  <dcterms:created xsi:type="dcterms:W3CDTF">2013-08-19T14:28:16Z</dcterms:created>
  <dcterms:modified xsi:type="dcterms:W3CDTF">2013-08-29T03:39:31Z</dcterms:modified>
</cp:coreProperties>
</file>