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98" r:id="rId3"/>
    <p:sldId id="299" r:id="rId4"/>
    <p:sldId id="279" r:id="rId5"/>
    <p:sldId id="278" r:id="rId6"/>
    <p:sldId id="277" r:id="rId7"/>
    <p:sldId id="290" r:id="rId8"/>
    <p:sldId id="276" r:id="rId9"/>
    <p:sldId id="291" r:id="rId10"/>
    <p:sldId id="294" r:id="rId11"/>
    <p:sldId id="263" r:id="rId12"/>
    <p:sldId id="258" r:id="rId13"/>
    <p:sldId id="261" r:id="rId14"/>
    <p:sldId id="264" r:id="rId15"/>
    <p:sldId id="262" r:id="rId16"/>
    <p:sldId id="265" r:id="rId17"/>
    <p:sldId id="270" r:id="rId18"/>
    <p:sldId id="272" r:id="rId19"/>
    <p:sldId id="271" r:id="rId20"/>
    <p:sldId id="268" r:id="rId21"/>
    <p:sldId id="273" r:id="rId22"/>
    <p:sldId id="295" r:id="rId23"/>
    <p:sldId id="280" r:id="rId24"/>
    <p:sldId id="275" r:id="rId25"/>
    <p:sldId id="274" r:id="rId26"/>
    <p:sldId id="293" r:id="rId27"/>
    <p:sldId id="282" r:id="rId28"/>
    <p:sldId id="283" r:id="rId29"/>
    <p:sldId id="287" r:id="rId30"/>
    <p:sldId id="289" r:id="rId31"/>
    <p:sldId id="284" r:id="rId32"/>
  </p:sldIdLst>
  <p:sldSz cx="12192000" cy="6858000"/>
  <p:notesSz cx="7315200" cy="9601200"/>
  <p:embeddedFontLst>
    <p:embeddedFont>
      <p:font typeface="Cambria Math" panose="02040503050406030204" pitchFamily="18" charset="0"/>
      <p:regular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Lucida Sans Unicode" panose="020B0602030504020204" pitchFamily="34" charset="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FFF"/>
    <a:srgbClr val="D99BFF"/>
    <a:srgbClr val="FFCCFF"/>
    <a:srgbClr val="FFBE7D"/>
    <a:srgbClr val="FF99FF"/>
    <a:srgbClr val="0099FF"/>
    <a:srgbClr val="8181FF"/>
    <a:srgbClr val="75F8FF"/>
    <a:srgbClr val="1801BF"/>
    <a:srgbClr val="D4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91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blic\Documents\tt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Chalice.AVLTreeNode.init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23</c:v>
                </c:pt>
                <c:pt idx="2">
                  <c:v>38</c:v>
                </c:pt>
                <c:pt idx="3">
                  <c:v>38</c:v>
                </c:pt>
                <c:pt idx="4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BA3-472E-B8D5-5D3DCB3777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Chalice.AVLTree.insert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6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BA3-472E-B8D5-5D3DCB3777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Chalice.FactorialActor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25</c:v>
                </c:pt>
                <c:pt idx="2">
                  <c:v>77</c:v>
                </c:pt>
                <c:pt idx="3">
                  <c:v>99</c:v>
                </c:pt>
                <c:pt idx="4">
                  <c:v>111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BA3-472E-B8D5-5D3DCB3777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Dafny.BFS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BA3-472E-B8D5-5D3DCB3777F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Dafny.AVLTree.InsertRecursion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Sheet1!$F$2:$F$6</c:f>
              <c:numCache>
                <c:formatCode>General</c:formatCode>
                <c:ptCount val="5"/>
                <c:pt idx="0">
                  <c:v>74</c:v>
                </c:pt>
                <c:pt idx="1">
                  <c:v>98</c:v>
                </c:pt>
                <c:pt idx="2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BA3-472E-B8D5-5D3DCB3777F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VCC2.RedBlackTree.left_rotate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Sheet1!$G$2:$G$6</c:f>
              <c:numCache>
                <c:formatCode>General</c:formatCode>
                <c:ptCount val="5"/>
                <c:pt idx="0">
                  <c:v>17</c:v>
                </c:pt>
                <c:pt idx="1">
                  <c:v>36</c:v>
                </c:pt>
                <c:pt idx="2">
                  <c:v>38</c:v>
                </c:pt>
                <c:pt idx="3">
                  <c:v>39</c:v>
                </c:pt>
                <c:pt idx="4">
                  <c:v>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BA3-472E-B8D5-5D3DCB3777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VCC2.RedBlackTree.tree_insert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Sheet1!$H$2:$H$6</c:f>
              <c:numCache>
                <c:formatCode>General</c:formatCode>
                <c:ptCount val="5"/>
                <c:pt idx="0">
                  <c:v>6</c:v>
                </c:pt>
                <c:pt idx="1">
                  <c:v>23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BA3-472E-B8D5-5D3DCB377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865967"/>
        <c:axId val="474863471"/>
      </c:scatterChart>
      <c:valAx>
        <c:axId val="474865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Term depth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863471"/>
        <c:crosses val="autoZero"/>
        <c:crossBetween val="midCat"/>
      </c:valAx>
      <c:valAx>
        <c:axId val="474863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# Assertions</a:t>
                </a:r>
                <a:r>
                  <a:rPr lang="en-US" sz="1600" baseline="0" dirty="0" smtClean="0"/>
                  <a:t> proven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8659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1848140929128107E-2"/>
          <c:y val="0.81912493041165713"/>
          <c:w val="0.92348851488554107"/>
          <c:h val="0.16104424900959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412560364583345"/>
          <c:y val="4.0669855214128713E-2"/>
          <c:w val="0.79813947815695097"/>
          <c:h val="0.5787600209398643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Chalice.AVLTreeNode.init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10</c:v>
                </c:pt>
                <c:pt idx="3">
                  <c:v>12</c:v>
                </c:pt>
                <c:pt idx="4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AC-4EA3-8B04-A37C5E690C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Chalice.AVLTree.insert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10</c:v>
                </c:pt>
                <c:pt idx="2">
                  <c:v>18</c:v>
                </c:pt>
                <c:pt idx="3">
                  <c:v>27</c:v>
                </c:pt>
                <c:pt idx="4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DAC-4EA3-8B04-A37C5E690C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Chalice.FactorialActor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21</c:v>
                </c:pt>
                <c:pt idx="1">
                  <c:v>65</c:v>
                </c:pt>
                <c:pt idx="2">
                  <c:v>91</c:v>
                </c:pt>
                <c:pt idx="3">
                  <c:v>196</c:v>
                </c:pt>
                <c:pt idx="4">
                  <c:v>419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DAC-4EA3-8B04-A37C5E690C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Dafny.BFS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7</c:v>
                </c:pt>
                <c:pt idx="1">
                  <c:v>10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DAC-4EA3-8B04-A37C5E690C2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Dafny.AVLTree.InsertRecursion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Sheet1!$F$2:$F$6</c:f>
              <c:numCache>
                <c:formatCode>General</c:formatCode>
                <c:ptCount val="5"/>
                <c:pt idx="0">
                  <c:v>26</c:v>
                </c:pt>
                <c:pt idx="1">
                  <c:v>51</c:v>
                </c:pt>
                <c:pt idx="2">
                  <c:v>149</c:v>
                </c:pt>
                <c:pt idx="3">
                  <c:v>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DAC-4EA3-8B04-A37C5E690C2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VCC2.RedBlackTree.left rotate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Sheet1!$G$2:$G$6</c:f>
              <c:numCache>
                <c:formatCode>General</c:formatCode>
                <c:ptCount val="5"/>
                <c:pt idx="0">
                  <c:v>7</c:v>
                </c:pt>
                <c:pt idx="1">
                  <c:v>24</c:v>
                </c:pt>
                <c:pt idx="2">
                  <c:v>33</c:v>
                </c:pt>
                <c:pt idx="3">
                  <c:v>64</c:v>
                </c:pt>
                <c:pt idx="4">
                  <c:v>147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DAC-4EA3-8B04-A37C5E690C2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VCC2.RedBlackTree.tree_insert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Sheet1!$H$2:$H$6</c:f>
              <c:numCache>
                <c:formatCode>General</c:formatCode>
                <c:ptCount val="5"/>
                <c:pt idx="0">
                  <c:v>17</c:v>
                </c:pt>
                <c:pt idx="1">
                  <c:v>113</c:v>
                </c:pt>
                <c:pt idx="2">
                  <c:v>142</c:v>
                </c:pt>
                <c:pt idx="3">
                  <c:v>148</c:v>
                </c:pt>
                <c:pt idx="4">
                  <c:v>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DAC-4EA3-8B04-A37C5E690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865967"/>
        <c:axId val="474863471"/>
      </c:scatterChart>
      <c:valAx>
        <c:axId val="474865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Term depth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863471"/>
        <c:crosses val="autoZero"/>
        <c:crossBetween val="midCat"/>
      </c:valAx>
      <c:valAx>
        <c:axId val="474863471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Run time(s)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8659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7657973799648124E-2"/>
          <c:y val="0.81713843994515079"/>
          <c:w val="0.97234202620035182"/>
          <c:h val="0.163030739476101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 smtClean="0"/>
              <a:t>Optimizer for Boogie</a:t>
            </a:r>
            <a:endParaRPr lang="en-US" sz="28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675554760200426E-2"/>
          <c:y val="0.12379705182754787"/>
          <c:w val="0.92382444523979956"/>
          <c:h val="0.5632450691168895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Boogie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Sheet1!$B$4:$B$36</c:f>
              <c:strCache>
                <c:ptCount val="31"/>
                <c:pt idx="0">
                  <c:v>Dafny.B4.Map.Remove</c:v>
                </c:pt>
                <c:pt idx="3">
                  <c:v>Chalice.AVL.rebalanceRL</c:v>
                </c:pt>
                <c:pt idx="6">
                  <c:v>Stereotypes.PIP.Node.aqcuire</c:v>
                </c:pt>
                <c:pt idx="9">
                  <c:v>Dafny.AVLTreeGF.Insert</c:v>
                </c:pt>
                <c:pt idx="12">
                  <c:v>Chalice.AVL.pruneMax</c:v>
                </c:pt>
                <c:pt idx="15">
                  <c:v>Chalice.AVL.insert</c:v>
                </c:pt>
                <c:pt idx="18">
                  <c:v>Chalice.AVL.remove</c:v>
                </c:pt>
                <c:pt idx="21">
                  <c:v>Chalice.AVL.rebalanceLR</c:v>
                </c:pt>
                <c:pt idx="24">
                  <c:v>Stereotypes.PIP.AddToEnd</c:v>
                </c:pt>
                <c:pt idx="27">
                  <c:v>Dafny.AVL.Insert</c:v>
                </c:pt>
                <c:pt idx="30">
                  <c:v>Dafny.TreeBarrier.Node.barrier</c:v>
                </c:pt>
              </c:strCache>
            </c:strRef>
          </c:cat>
          <c:val>
            <c:numRef>
              <c:f>Sheet1!$C$4:$C$36</c:f>
              <c:numCache>
                <c:formatCode>General</c:formatCode>
                <c:ptCount val="33"/>
                <c:pt idx="0" formatCode="0">
                  <c:v>12</c:v>
                </c:pt>
                <c:pt idx="3" formatCode="0">
                  <c:v>600</c:v>
                </c:pt>
                <c:pt idx="6">
                  <c:v>64</c:v>
                </c:pt>
                <c:pt idx="9" formatCode="0">
                  <c:v>79</c:v>
                </c:pt>
                <c:pt idx="12" formatCode="0">
                  <c:v>31</c:v>
                </c:pt>
                <c:pt idx="15" formatCode="0">
                  <c:v>29</c:v>
                </c:pt>
                <c:pt idx="18">
                  <c:v>62</c:v>
                </c:pt>
                <c:pt idx="21">
                  <c:v>273</c:v>
                </c:pt>
                <c:pt idx="24">
                  <c:v>11</c:v>
                </c:pt>
                <c:pt idx="27" formatCode="0">
                  <c:v>405</c:v>
                </c:pt>
                <c:pt idx="3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A-4C2B-BAED-884D036BC953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Optimizer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Sheet1!$B$4:$B$36</c:f>
              <c:strCache>
                <c:ptCount val="31"/>
                <c:pt idx="0">
                  <c:v>Dafny.B4.Map.Remove</c:v>
                </c:pt>
                <c:pt idx="3">
                  <c:v>Chalice.AVL.rebalanceRL</c:v>
                </c:pt>
                <c:pt idx="6">
                  <c:v>Stereotypes.PIP.Node.aqcuire</c:v>
                </c:pt>
                <c:pt idx="9">
                  <c:v>Dafny.AVLTreeGF.Insert</c:v>
                </c:pt>
                <c:pt idx="12">
                  <c:v>Chalice.AVL.pruneMax</c:v>
                </c:pt>
                <c:pt idx="15">
                  <c:v>Chalice.AVL.insert</c:v>
                </c:pt>
                <c:pt idx="18">
                  <c:v>Chalice.AVL.remove</c:v>
                </c:pt>
                <c:pt idx="21">
                  <c:v>Chalice.AVL.rebalanceLR</c:v>
                </c:pt>
                <c:pt idx="24">
                  <c:v>Stereotypes.PIP.AddToEnd</c:v>
                </c:pt>
                <c:pt idx="27">
                  <c:v>Dafny.AVL.Insert</c:v>
                </c:pt>
                <c:pt idx="30">
                  <c:v>Dafny.TreeBarrier.Node.barrier</c:v>
                </c:pt>
              </c:strCache>
            </c:strRef>
          </c:cat>
          <c:val>
            <c:numRef>
              <c:f>Sheet1!$D$4:$D$36</c:f>
              <c:numCache>
                <c:formatCode>General</c:formatCode>
                <c:ptCount val="33"/>
                <c:pt idx="1">
                  <c:v>3</c:v>
                </c:pt>
                <c:pt idx="4" formatCode="0">
                  <c:v>21</c:v>
                </c:pt>
                <c:pt idx="7">
                  <c:v>3</c:v>
                </c:pt>
                <c:pt idx="10" formatCode="0">
                  <c:v>18</c:v>
                </c:pt>
                <c:pt idx="13" formatCode="0">
                  <c:v>6</c:v>
                </c:pt>
                <c:pt idx="16" formatCode="0">
                  <c:v>9</c:v>
                </c:pt>
                <c:pt idx="19">
                  <c:v>17</c:v>
                </c:pt>
                <c:pt idx="22">
                  <c:v>21</c:v>
                </c:pt>
                <c:pt idx="25">
                  <c:v>1</c:v>
                </c:pt>
                <c:pt idx="28" formatCode="0">
                  <c:v>17</c:v>
                </c:pt>
                <c:pt idx="3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DA-4C2B-BAED-884D036BC953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Z3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Sheet1!$B$4:$B$36</c:f>
              <c:strCache>
                <c:ptCount val="31"/>
                <c:pt idx="0">
                  <c:v>Dafny.B4.Map.Remove</c:v>
                </c:pt>
                <c:pt idx="3">
                  <c:v>Chalice.AVL.rebalanceRL</c:v>
                </c:pt>
                <c:pt idx="6">
                  <c:v>Stereotypes.PIP.Node.aqcuire</c:v>
                </c:pt>
                <c:pt idx="9">
                  <c:v>Dafny.AVLTreeGF.Insert</c:v>
                </c:pt>
                <c:pt idx="12">
                  <c:v>Chalice.AVL.pruneMax</c:v>
                </c:pt>
                <c:pt idx="15">
                  <c:v>Chalice.AVL.insert</c:v>
                </c:pt>
                <c:pt idx="18">
                  <c:v>Chalice.AVL.remove</c:v>
                </c:pt>
                <c:pt idx="21">
                  <c:v>Chalice.AVL.rebalanceLR</c:v>
                </c:pt>
                <c:pt idx="24">
                  <c:v>Stereotypes.PIP.AddToEnd</c:v>
                </c:pt>
                <c:pt idx="27">
                  <c:v>Dafny.AVL.Insert</c:v>
                </c:pt>
                <c:pt idx="30">
                  <c:v>Dafny.TreeBarrier.Node.barrier</c:v>
                </c:pt>
              </c:strCache>
            </c:strRef>
          </c:cat>
          <c:val>
            <c:numRef>
              <c:f>Sheet1!$E$4:$E$36</c:f>
              <c:numCache>
                <c:formatCode>General</c:formatCode>
                <c:ptCount val="33"/>
                <c:pt idx="1">
                  <c:v>1</c:v>
                </c:pt>
                <c:pt idx="4" formatCode="0">
                  <c:v>207</c:v>
                </c:pt>
                <c:pt idx="7">
                  <c:v>35</c:v>
                </c:pt>
                <c:pt idx="10" formatCode="0">
                  <c:v>41</c:v>
                </c:pt>
                <c:pt idx="13" formatCode="0">
                  <c:v>18</c:v>
                </c:pt>
                <c:pt idx="16" formatCode="0">
                  <c:v>16</c:v>
                </c:pt>
                <c:pt idx="19">
                  <c:v>36</c:v>
                </c:pt>
                <c:pt idx="22">
                  <c:v>233</c:v>
                </c:pt>
                <c:pt idx="25">
                  <c:v>10</c:v>
                </c:pt>
                <c:pt idx="28" formatCode="0">
                  <c:v>600</c:v>
                </c:pt>
                <c:pt idx="3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DA-4C2B-BAED-884D036BC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87591520"/>
        <c:axId val="487592768"/>
      </c:barChart>
      <c:catAx>
        <c:axId val="48759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592768"/>
        <c:crosses val="autoZero"/>
        <c:auto val="1"/>
        <c:lblAlgn val="ctr"/>
        <c:lblOffset val="1"/>
        <c:tickLblSkip val="1"/>
        <c:noMultiLvlLbl val="0"/>
      </c:catAx>
      <c:valAx>
        <c:axId val="487592768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Run time(s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59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77584-7C8C-4A65-B517-A0C1EDC1B20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B6134-5E3D-4731-9ECA-0F6A259F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1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DC41CF-B303-43BB-9DAE-DF443932E79C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0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953E39-27B2-467C-B8B2-F235A0270892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1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B94C1-58DD-44AE-A20B-BC821750DBB2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1087A0-A4FD-414A-8C0C-61913271D88A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0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FF4D81-07BC-4D11-9B63-E0AECB0343B9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48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6026C2-6437-4C92-BC80-668979C4B292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3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9E6EFB-BD0C-4954-B8EF-64FFCA84965D}" type="datetime1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D4E3BE-B960-4E55-86D2-3D038F05AF0A}" type="datetime1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98CB7-D727-4FBE-B04F-AC93730401B7}" type="datetime1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ECD214-E675-47EE-87C1-39CC3D39F91B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7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25CD3-6590-4709-AD39-4A6202CC559D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D7006-3EB0-4476-A87F-86925BE03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281520"/>
            <a:ext cx="11537949" cy="1318950"/>
          </a:xfrm>
          <a:solidFill>
            <a:schemeClr val="accent1"/>
          </a:solidFill>
        </p:spPr>
        <p:txBody>
          <a:bodyPr wrap="square" lIns="144000" tIns="72000" anchor="t" anchorCtr="0">
            <a:normAutofit fontScale="90000"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sz="4000" b="1" dirty="0"/>
              <a:t>Incremental</a:t>
            </a:r>
            <a:r>
              <a:rPr lang="en-GB" sz="4000" dirty="0"/>
              <a:t> </a:t>
            </a:r>
            <a:r>
              <a:rPr lang="en-GB" sz="4000" b="1" dirty="0" smtClean="0"/>
              <a:t>Verification</a:t>
            </a:r>
            <a:br>
              <a:rPr lang="en-GB" sz="4000" b="1" dirty="0" smtClean="0"/>
            </a:br>
            <a:r>
              <a:rPr lang="en-GB" sz="2000" dirty="0" smtClean="0"/>
              <a:t>Uri Juhasz</a:t>
            </a:r>
            <a:r>
              <a:rPr lang="en-GB" sz="2000" b="1" dirty="0" smtClean="0"/>
              <a:t/>
            </a:r>
            <a:br>
              <a:rPr lang="en-GB" sz="2000" b="1" dirty="0" smtClean="0"/>
            </a:br>
            <a:r>
              <a:rPr lang="en-GB" sz="2000" dirty="0" smtClean="0"/>
              <a:t>PhD Defence</a:t>
            </a:r>
            <a:endParaRPr lang="en-US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685797"/>
            <a:ext cx="11537949" cy="1717544"/>
          </a:xfrm>
          <a:solidFill>
            <a:schemeClr val="accent1"/>
          </a:solidFill>
        </p:spPr>
        <p:txBody>
          <a:bodyPr lIns="144000" tIns="108000" b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tabLst>
                <a:tab pos="1879600" algn="l"/>
              </a:tabLst>
            </a:pPr>
            <a:r>
              <a:rPr lang="en-GB" dirty="0">
                <a:latin typeface="+mj-lt"/>
              </a:rPr>
              <a:t>Examiner:	</a:t>
            </a:r>
            <a:r>
              <a:rPr lang="en-US" dirty="0">
                <a:latin typeface="+mj-lt"/>
              </a:rPr>
              <a:t>Prof. Dr. Peter Müller </a:t>
            </a:r>
          </a:p>
          <a:p>
            <a:pPr>
              <a:tabLst>
                <a:tab pos="1879600" algn="l"/>
              </a:tabLst>
            </a:pPr>
            <a:r>
              <a:rPr lang="en-US" dirty="0">
                <a:latin typeface="+mj-lt"/>
              </a:rPr>
              <a:t>Co-examiners: 	Prof. Dr. Martin </a:t>
            </a:r>
            <a:r>
              <a:rPr lang="en-US" dirty="0" err="1">
                <a:latin typeface="+mj-lt"/>
              </a:rPr>
              <a:t>Vechev</a:t>
            </a:r>
            <a:r>
              <a:rPr lang="en-US" dirty="0">
                <a:latin typeface="+mj-lt"/>
              </a:rPr>
              <a:t> </a:t>
            </a:r>
          </a:p>
          <a:p>
            <a:pPr>
              <a:tabLst>
                <a:tab pos="1879600" algn="l"/>
              </a:tabLst>
            </a:pPr>
            <a:r>
              <a:rPr lang="en-US" dirty="0">
                <a:latin typeface="+mj-lt"/>
              </a:rPr>
              <a:t>	Prof. Dr. Clark Barrett</a:t>
            </a:r>
          </a:p>
          <a:p>
            <a:pPr>
              <a:tabLst>
                <a:tab pos="1879600" algn="l"/>
              </a:tabLst>
            </a:pPr>
            <a:r>
              <a:rPr lang="en-US" dirty="0">
                <a:latin typeface="+mj-lt"/>
              </a:rPr>
              <a:t>	Prof. Dr. Arie Gurfinkel</a:t>
            </a:r>
          </a:p>
          <a:p>
            <a:endParaRPr lang="en-GB" dirty="0">
              <a:latin typeface="+mj-lt"/>
            </a:endParaRPr>
          </a:p>
        </p:txBody>
      </p:sp>
      <p:pic>
        <p:nvPicPr>
          <p:cNvPr id="8" name="Bildplatzhalter 1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>
          <a:xfrm>
            <a:off x="327025" y="332952"/>
            <a:ext cx="11537950" cy="2809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24000" y="2822980"/>
            <a:ext cx="9144000" cy="1080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7.11.2016</a:t>
            </a:r>
          </a:p>
        </p:txBody>
      </p:sp>
      <p:grpSp>
        <p:nvGrpSpPr>
          <p:cNvPr id="22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3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6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>
                <a:latin typeface="+mn-lt"/>
              </a:rPr>
              <a:t>Main </a:t>
            </a:r>
            <a:r>
              <a:rPr lang="en-GB" sz="5400" b="1" dirty="0" smtClean="0">
                <a:latin typeface="+mn-lt"/>
              </a:rPr>
              <a:t>contributions</a:t>
            </a:r>
            <a:endParaRPr lang="en-US" sz="5400" b="1" dirty="0">
              <a:latin typeface="+mn-lt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22515" y="1825625"/>
            <a:ext cx="11140750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A generic incremental verification algorithm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An </a:t>
            </a:r>
            <a:r>
              <a:rPr lang="en-GB" sz="3600" dirty="0" smtClean="0"/>
              <a:t>instantiation for FOL using superposition</a:t>
            </a:r>
            <a:endParaRPr lang="en-GB" sz="3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An instantiation for ground equalities using CC graphs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/>
              <a:t>A bounded restriction of the algorithm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A scoped restriction of the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6311" y="2751875"/>
            <a:ext cx="2090257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sz="24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x:=5</a:t>
            </a:r>
          </a:p>
          <a:p>
            <a:pPr defTabSz="357188"/>
            <a:r>
              <a:rPr lang="en-GB" sz="2400" b="1" smtClean="0">
                <a:latin typeface="Consolas" panose="020B0609020204030204" pitchFamily="49" charset="0"/>
                <a:ea typeface="Cambria Math" panose="02040503050406030204" pitchFamily="18" charset="0"/>
              </a:rPr>
              <a:t>assert</a:t>
            </a:r>
            <a:r>
              <a:rPr lang="en-GB" sz="240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x&lt;10</a:t>
            </a:r>
          </a:p>
          <a:p>
            <a:pPr defTabSz="357188"/>
            <a:r>
              <a:rPr lang="en-GB" sz="2400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en-GB" sz="24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:=x+6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1478" y="2751875"/>
            <a:ext cx="2633877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sz="2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assume</a:t>
            </a:r>
            <a:r>
              <a:rPr lang="en-GB" sz="24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x</a:t>
            </a:r>
            <a:r>
              <a:rPr lang="en-GB" sz="2400" baseline="-250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en-GB" sz="24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=5</a:t>
            </a:r>
          </a:p>
          <a:p>
            <a:pPr defTabSz="357188"/>
            <a:r>
              <a:rPr lang="en-GB" sz="2400" b="1" smtClean="0">
                <a:latin typeface="Consolas" panose="020B0609020204030204" pitchFamily="49" charset="0"/>
                <a:ea typeface="Cambria Math" panose="02040503050406030204" pitchFamily="18" charset="0"/>
              </a:rPr>
              <a:t>assert</a:t>
            </a:r>
            <a:r>
              <a:rPr lang="en-GB" sz="240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en-GB" sz="2400" baseline="-250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en-GB" sz="24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&lt;10</a:t>
            </a:r>
          </a:p>
          <a:p>
            <a:pPr defTabSz="357188"/>
            <a:r>
              <a:rPr lang="en-GB" sz="2400" b="1" dirty="0">
                <a:latin typeface="Consolas" panose="020B0609020204030204" pitchFamily="49" charset="0"/>
                <a:ea typeface="Cambria Math" panose="02040503050406030204" pitchFamily="18" charset="0"/>
              </a:rPr>
              <a:t>assume</a:t>
            </a:r>
            <a:r>
              <a:rPr lang="en-GB" sz="24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en-GB" sz="2400" baseline="-250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en-GB" sz="24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=x</a:t>
            </a:r>
            <a:r>
              <a:rPr lang="en-GB" sz="2400" baseline="-250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en-GB" sz="24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+6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824297" y="3167373"/>
            <a:ext cx="537919" cy="36933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5138417" y="3952204"/>
            <a:ext cx="0" cy="108632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5124089" y="1962296"/>
            <a:ext cx="14328" cy="78957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>
            <a:off x="1391439" y="2034073"/>
            <a:ext cx="1" cy="71780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 flipH="1">
            <a:off x="1391439" y="3952204"/>
            <a:ext cx="1" cy="9836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361854" y="2427732"/>
            <a:ext cx="2647513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sz="2400" b="1" dirty="0">
                <a:latin typeface="Consolas" panose="020B0609020204030204" pitchFamily="49" charset="0"/>
                <a:ea typeface="Cambria Math" panose="02040503050406030204" pitchFamily="18" charset="0"/>
              </a:rPr>
              <a:t>assume</a:t>
            </a:r>
            <a:r>
              <a:rPr lang="en-GB" sz="2400" dirty="0">
                <a:latin typeface="Consolas" panose="020B0609020204030204" pitchFamily="49" charset="0"/>
                <a:ea typeface="Cambria Math" panose="02040503050406030204" pitchFamily="18" charset="0"/>
              </a:rPr>
              <a:t> x</a:t>
            </a:r>
            <a:r>
              <a:rPr lang="en-GB" sz="24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en-GB" sz="2400" dirty="0">
                <a:latin typeface="Consolas" panose="020B0609020204030204" pitchFamily="49" charset="0"/>
                <a:ea typeface="Cambria Math" panose="02040503050406030204" pitchFamily="18" charset="0"/>
              </a:rPr>
              <a:t>=5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361854" y="3991183"/>
            <a:ext cx="2647513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sz="2400" b="1" dirty="0">
                <a:latin typeface="Consolas" panose="020B0609020204030204" pitchFamily="49" charset="0"/>
                <a:ea typeface="Cambria Math" panose="02040503050406030204" pitchFamily="18" charset="0"/>
              </a:rPr>
              <a:t>assume</a:t>
            </a:r>
            <a:r>
              <a:rPr lang="en-GB" sz="2400" dirty="0">
                <a:latin typeface="Consolas" panose="020B0609020204030204" pitchFamily="49" charset="0"/>
                <a:ea typeface="Cambria Math" panose="02040503050406030204" pitchFamily="18" charset="0"/>
              </a:rPr>
              <a:t> x</a:t>
            </a:r>
            <a:r>
              <a:rPr lang="en-GB" sz="24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en-GB" sz="2400" dirty="0">
                <a:latin typeface="Consolas" panose="020B0609020204030204" pitchFamily="49" charset="0"/>
                <a:ea typeface="Cambria Math" panose="02040503050406030204" pitchFamily="18" charset="0"/>
              </a:rPr>
              <a:t>=x</a:t>
            </a:r>
            <a:r>
              <a:rPr lang="en-GB" sz="24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en-GB" sz="2400" dirty="0">
                <a:latin typeface="Consolas" panose="020B0609020204030204" pitchFamily="49" charset="0"/>
                <a:ea typeface="Cambria Math" panose="02040503050406030204" pitchFamily="18" charset="0"/>
              </a:rPr>
              <a:t>+6</a:t>
            </a:r>
          </a:p>
        </p:txBody>
      </p:sp>
      <p:cxnSp>
        <p:nvCxnSpPr>
          <p:cNvPr id="62" name="Straight Arrow Connector 61"/>
          <p:cNvCxnSpPr>
            <a:stCxn id="60" idx="2"/>
            <a:endCxn id="64" idx="0"/>
          </p:cNvCxnSpPr>
          <p:nvPr/>
        </p:nvCxnSpPr>
        <p:spPr>
          <a:xfrm>
            <a:off x="8685611" y="2889397"/>
            <a:ext cx="1729116" cy="3903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61" idx="0"/>
          </p:cNvCxnSpPr>
          <p:nvPr/>
        </p:nvCxnSpPr>
        <p:spPr>
          <a:xfrm>
            <a:off x="8685611" y="2889397"/>
            <a:ext cx="0" cy="11017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9094653" y="3279716"/>
            <a:ext cx="2640147" cy="4565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7188"/>
            <a:r>
              <a:rPr lang="en-GB" sz="24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assume</a:t>
            </a:r>
            <a:r>
              <a:rPr lang="en-GB" sz="24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¬ </a:t>
            </a:r>
            <a:r>
              <a:rPr lang="en-GB" sz="24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en-GB" sz="2400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en-GB" sz="24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&lt;10</a:t>
            </a:r>
            <a:endParaRPr lang="en-GB" sz="2400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cxnSp>
        <p:nvCxnSpPr>
          <p:cNvPr id="65" name="Straight Arrow Connector 64"/>
          <p:cNvCxnSpPr>
            <a:stCxn id="61" idx="2"/>
          </p:cNvCxnSpPr>
          <p:nvPr/>
        </p:nvCxnSpPr>
        <p:spPr>
          <a:xfrm>
            <a:off x="8685611" y="4452848"/>
            <a:ext cx="0" cy="67812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0" idx="0"/>
          </p:cNvCxnSpPr>
          <p:nvPr/>
        </p:nvCxnSpPr>
        <p:spPr>
          <a:xfrm>
            <a:off x="8685610" y="1962296"/>
            <a:ext cx="1" cy="465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6828209" y="3167373"/>
            <a:ext cx="515762" cy="36933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11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73743" y="613755"/>
            <a:ext cx="2444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Preparation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8659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60" grpId="0" animBg="1"/>
      <p:bldP spid="61" grpId="0" animBg="1"/>
      <p:bldP spid="6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83500" y="2149050"/>
            <a:ext cx="2633877" cy="2659224"/>
            <a:chOff x="554698" y="2090057"/>
            <a:chExt cx="2633877" cy="2659224"/>
          </a:xfrm>
        </p:grpSpPr>
        <p:sp>
          <p:nvSpPr>
            <p:cNvPr id="4" name="Rectangle 3"/>
            <p:cNvSpPr/>
            <p:nvPr/>
          </p:nvSpPr>
          <p:spPr>
            <a:xfrm>
              <a:off x="554698" y="2767188"/>
              <a:ext cx="2633877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357188"/>
              <a:r>
                <a:rPr lang="en-GB" sz="2400" b="1" dirty="0">
                  <a:latin typeface="Consolas" panose="020B0609020204030204" pitchFamily="49" charset="0"/>
                  <a:ea typeface="Cambria Math" panose="02040503050406030204" pitchFamily="18" charset="0"/>
                </a:rPr>
                <a:t>assume</a:t>
              </a:r>
              <a:r>
                <a:rPr lang="en-GB" sz="2400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en-GB" sz="24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r>
                <a:rPr lang="en-GB" sz="2400" baseline="-250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0</a:t>
              </a:r>
              <a:r>
                <a:rPr lang="en-GB" sz="24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+y</a:t>
              </a:r>
              <a:r>
                <a:rPr lang="en-GB" sz="2400" baseline="-250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0</a:t>
              </a:r>
              <a:r>
                <a:rPr lang="en-GB" sz="24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&lt;7</a:t>
              </a:r>
              <a:endParaRPr lang="en-GB" sz="2400" dirty="0">
                <a:latin typeface="Consolas" panose="020B0609020204030204" pitchFamily="49" charset="0"/>
                <a:ea typeface="Cambria Math" panose="02040503050406030204" pitchFamily="18" charset="0"/>
              </a:endParaRPr>
            </a:p>
            <a:p>
              <a:pPr defTabSz="357188"/>
              <a:r>
                <a:rPr lang="en-GB" sz="2400" b="1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assume</a:t>
              </a:r>
              <a:r>
                <a:rPr lang="en-GB" sz="24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 x</a:t>
              </a:r>
              <a:r>
                <a:rPr lang="en-GB" sz="2400" baseline="-250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1</a:t>
              </a:r>
              <a:r>
                <a:rPr lang="en-GB" sz="24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=x</a:t>
              </a:r>
              <a:r>
                <a:rPr lang="en-GB" sz="2400" baseline="-250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0</a:t>
              </a:r>
              <a:r>
                <a:rPr lang="en-GB" sz="24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+1</a:t>
              </a:r>
            </a:p>
            <a:p>
              <a:pPr defTabSz="357188"/>
              <a:r>
                <a:rPr lang="en-GB" sz="2400" b="1" dirty="0">
                  <a:latin typeface="Consolas" panose="020B0609020204030204" pitchFamily="49" charset="0"/>
                  <a:ea typeface="Cambria Math" panose="02040503050406030204" pitchFamily="18" charset="0"/>
                </a:rPr>
                <a:t>assume</a:t>
              </a:r>
              <a:r>
                <a:rPr lang="en-GB" sz="2400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en-GB" sz="24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r>
                <a:rPr lang="en-GB" sz="2400" baseline="-250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1</a:t>
              </a:r>
              <a:r>
                <a:rPr lang="en-GB" sz="24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=y</a:t>
              </a:r>
              <a:r>
                <a:rPr lang="en-GB" sz="2400" baseline="-250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0</a:t>
              </a:r>
              <a:r>
                <a:rPr lang="en-GB" sz="2400" dirty="0" smtClean="0">
                  <a:latin typeface="Consolas" panose="020B0609020204030204" pitchFamily="49" charset="0"/>
                  <a:ea typeface="Cambria Math" panose="02040503050406030204" pitchFamily="18" charset="0"/>
                </a:rPr>
                <a:t>-1</a:t>
              </a:r>
              <a:endParaRPr lang="en-GB" sz="2400" dirty="0"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  <p:cxnSp>
          <p:nvCxnSpPr>
            <p:cNvPr id="23" name="Straight Arrow Connector 22"/>
            <p:cNvCxnSpPr>
              <a:stCxn id="4" idx="2"/>
            </p:cNvCxnSpPr>
            <p:nvPr/>
          </p:nvCxnSpPr>
          <p:spPr>
            <a:xfrm>
              <a:off x="1871637" y="3967517"/>
              <a:ext cx="0" cy="7817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0"/>
            </p:cNvCxnSpPr>
            <p:nvPr/>
          </p:nvCxnSpPr>
          <p:spPr>
            <a:xfrm>
              <a:off x="1871636" y="2090057"/>
              <a:ext cx="1" cy="6771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ight Arrow 91"/>
          <p:cNvSpPr/>
          <p:nvPr/>
        </p:nvSpPr>
        <p:spPr>
          <a:xfrm>
            <a:off x="5305163" y="3315348"/>
            <a:ext cx="1646066" cy="36933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39015" y="2875550"/>
                <a:ext cx="2569486" cy="12003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9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&lt;7</m:t>
                      </m:r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GB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GB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015" y="2875550"/>
                <a:ext cx="2569486" cy="1200329"/>
              </a:xfrm>
              <a:prstGeom prst="rect">
                <a:avLst/>
              </a:prstGeom>
              <a:blipFill>
                <a:blip r:embed="rId2"/>
                <a:stretch>
                  <a:fillRect b="-2463"/>
                </a:stretch>
              </a:blipFill>
              <a:ln w="38100">
                <a:solidFill>
                  <a:srgbClr val="0099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endCxn id="5" idx="0"/>
          </p:cNvCxnSpPr>
          <p:nvPr/>
        </p:nvCxnSpPr>
        <p:spPr>
          <a:xfrm flipH="1">
            <a:off x="9623758" y="2382317"/>
            <a:ext cx="6450" cy="4932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5" idx="2"/>
          </p:cNvCxnSpPr>
          <p:nvPr/>
        </p:nvCxnSpPr>
        <p:spPr>
          <a:xfrm>
            <a:off x="9623758" y="4075879"/>
            <a:ext cx="0" cy="65775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10518978" y="2881250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12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3743" y="613755"/>
            <a:ext cx="2444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Preparation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3329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5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84311" y="1500065"/>
                <a:ext cx="1589922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11" y="1500065"/>
                <a:ext cx="1589922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010607" y="613755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Deduction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59422" y="2579519"/>
                <a:ext cx="2473157" cy="12003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9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422" y="2579519"/>
                <a:ext cx="2473157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99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6096001" y="2086286"/>
            <a:ext cx="6449" cy="4932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6096001" y="3779848"/>
            <a:ext cx="6450" cy="4932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6948531" y="2579519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5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84311" y="1500065"/>
                <a:ext cx="1202573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11" y="1500065"/>
                <a:ext cx="1202573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010607" y="613755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Deduction</a:t>
            </a:r>
            <a:endParaRPr lang="en-US" sz="3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875043" y="2579519"/>
            <a:ext cx="2441913" cy="12003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7188"/>
            <a:r>
              <a:rPr lang="en-GB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¬A</a:t>
            </a:r>
          </a:p>
          <a:p>
            <a:pPr defTabSz="357188"/>
            <a:r>
              <a:rPr lang="en-GB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A</a:t>
            </a:r>
            <a:endParaRPr lang="en-GB" sz="24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defTabSz="357188"/>
            <a:r>
              <a:rPr lang="en-GB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⊥</a:t>
            </a:r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32330" y="2569531"/>
            <a:ext cx="1472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9600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95999" y="2072640"/>
            <a:ext cx="0" cy="50687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>
          <a:xfrm>
            <a:off x="6896101" y="2597807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22983" y="2239519"/>
            <a:ext cx="1951333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  <a:p>
            <a:pPr defTabSz="357188"/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defTabSz="357188"/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16363" y="4067587"/>
                <a:ext cx="1951333" cy="12003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9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363" y="4067587"/>
                <a:ext cx="1951333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0099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flipH="1">
            <a:off x="6092030" y="3439848"/>
            <a:ext cx="6620" cy="6277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>
            <a:off x="6092030" y="5267916"/>
            <a:ext cx="6620" cy="6391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0"/>
          </p:cNvCxnSpPr>
          <p:nvPr/>
        </p:nvCxnSpPr>
        <p:spPr>
          <a:xfrm flipH="1">
            <a:off x="6098650" y="1784623"/>
            <a:ext cx="2" cy="4548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36777" y="613755"/>
            <a:ext cx="251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Propagation</a:t>
            </a:r>
            <a:endParaRPr lang="en-US" sz="3600" b="1" dirty="0"/>
          </a:p>
        </p:txBody>
      </p:sp>
      <p:sp>
        <p:nvSpPr>
          <p:cNvPr id="2" name="Oval 1"/>
          <p:cNvSpPr/>
          <p:nvPr/>
        </p:nvSpPr>
        <p:spPr>
          <a:xfrm>
            <a:off x="5150976" y="2267512"/>
            <a:ext cx="344756" cy="401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22983" y="4467229"/>
            <a:ext cx="344756" cy="401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562609" y="2668556"/>
            <a:ext cx="588367" cy="1876012"/>
          </a:xfrm>
          <a:custGeom>
            <a:avLst/>
            <a:gdLst>
              <a:gd name="connsiteX0" fmla="*/ 631183 w 631183"/>
              <a:gd name="connsiteY0" fmla="*/ 0 h 2084832"/>
              <a:gd name="connsiteX1" fmla="*/ 247 w 631183"/>
              <a:gd name="connsiteY1" fmla="*/ 1115568 h 2084832"/>
              <a:gd name="connsiteX2" fmla="*/ 558031 w 631183"/>
              <a:gd name="connsiteY2" fmla="*/ 2084832 h 20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183" h="2084832">
                <a:moveTo>
                  <a:pt x="631183" y="0"/>
                </a:moveTo>
                <a:cubicBezTo>
                  <a:pt x="321811" y="384048"/>
                  <a:pt x="12439" y="768096"/>
                  <a:pt x="247" y="1115568"/>
                </a:cubicBezTo>
                <a:cubicBezTo>
                  <a:pt x="-11945" y="1463040"/>
                  <a:pt x="430015" y="1921764"/>
                  <a:pt x="558031" y="2084832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6683648" y="2239519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Cloud 12"/>
          <p:cNvSpPr/>
          <p:nvPr/>
        </p:nvSpPr>
        <p:spPr>
          <a:xfrm>
            <a:off x="6671925" y="4083165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184311" y="1500065"/>
                <a:ext cx="1589922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11" y="1500065"/>
                <a:ext cx="1589922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3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66388" y="1426367"/>
                <a:ext cx="1951333" cy="120032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388" y="1426367"/>
                <a:ext cx="1951333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2361732" y="5284083"/>
                <a:ext cx="2258568" cy="119356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357188"/>
                <a:r>
                  <a:rPr lang="en-GB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Lucida Sans Unicode" panose="020B0602030504020204" pitchFamily="34" charset="0"/>
                  </a:rPr>
                  <a:t>¬ </a:t>
                </a:r>
                <a:r>
                  <a:rPr lang="en-GB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Lucida Sans Unicode" panose="020B0602030504020204" pitchFamily="34" charset="0"/>
                </a:endParaRPr>
              </a:p>
              <a:p>
                <a:pPr defTabSz="357188"/>
                <a:r>
                  <a:rPr lang="en-GB" sz="24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Lucida Sans Unicode" panose="020B0602030504020204" pitchFamily="34" charset="0"/>
                  </a:rPr>
                  <a:t>⊥</a:t>
                </a:r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32" y="5284083"/>
                <a:ext cx="2258568" cy="1193560"/>
              </a:xfrm>
              <a:prstGeom prst="roundRect">
                <a:avLst/>
              </a:prstGeom>
              <a:blipFill>
                <a:blip r:embed="rId3"/>
                <a:stretch>
                  <a:fillRect l="-796" t="-2475" b="-940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endCxn id="5" idx="0"/>
          </p:cNvCxnSpPr>
          <p:nvPr/>
        </p:nvCxnSpPr>
        <p:spPr>
          <a:xfrm>
            <a:off x="8136293" y="1093806"/>
            <a:ext cx="5762" cy="3325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36777" y="613755"/>
            <a:ext cx="251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Propagation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68973" y="3214747"/>
                <a:ext cx="1951333" cy="120032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:r>
                  <a:rPr lang="en-GB" sz="24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GB" sz="2400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r>
                  <a:rPr lang="en-GB" sz="24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973" y="3214747"/>
                <a:ext cx="1951333" cy="1200329"/>
              </a:xfrm>
              <a:prstGeom prst="rect">
                <a:avLst/>
              </a:prstGeom>
              <a:blipFill>
                <a:blip r:embed="rId4"/>
                <a:stretch>
                  <a:fillRect l="-3681" t="-2463" b="-8867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3491016" y="4415076"/>
            <a:ext cx="2753624" cy="8690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377661" y="3228441"/>
            <a:ext cx="2258568" cy="11935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7188"/>
            <a:r>
              <a:rPr lang="en-GB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¬ </a:t>
            </a:r>
            <a:r>
              <a:rPr lang="en-GB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  <a:p>
            <a:pPr defTabSz="357188"/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defTabSz="357188"/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" name="Straight Arrow Connector 20"/>
          <p:cNvCxnSpPr>
            <a:stCxn id="5" idx="2"/>
            <a:endCxn id="20" idx="0"/>
          </p:cNvCxnSpPr>
          <p:nvPr/>
        </p:nvCxnSpPr>
        <p:spPr>
          <a:xfrm>
            <a:off x="8142055" y="2626696"/>
            <a:ext cx="2364890" cy="6017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7776145" y="5284999"/>
                <a:ext cx="2258568" cy="119356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GB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400" b="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r>
                  <a:rPr lang="en-GB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Lucida Sans Unicode" panose="020B0602030504020204" pitchFamily="34" charset="0"/>
                  </a:rPr>
                  <a:t>¬ </a:t>
                </a:r>
                <a:r>
                  <a:rPr lang="en-GB" sz="24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Lucida Sans Unicode" panose="020B0602030504020204" pitchFamily="34" charset="0"/>
                </a:endParaRPr>
              </a:p>
              <a:p>
                <a:pPr defTabSz="357188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GB" sz="24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Lucida Sans Unicode" panose="020B0602030504020204" pitchFamily="34" charset="0"/>
                  </a:rPr>
                  <a:t>   …</a:t>
                </a: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145" y="5284999"/>
                <a:ext cx="2258568" cy="1193560"/>
              </a:xfrm>
              <a:prstGeom prst="roundRect">
                <a:avLst/>
              </a:prstGeom>
              <a:blipFill>
                <a:blip r:embed="rId5"/>
                <a:stretch>
                  <a:fillRect l="-798" b="-940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eform 43"/>
          <p:cNvSpPr/>
          <p:nvPr/>
        </p:nvSpPr>
        <p:spPr>
          <a:xfrm>
            <a:off x="1431830" y="1042465"/>
            <a:ext cx="8685615" cy="5721338"/>
          </a:xfrm>
          <a:custGeom>
            <a:avLst/>
            <a:gdLst>
              <a:gd name="connsiteX0" fmla="*/ 8309329 w 8685615"/>
              <a:gd name="connsiteY0" fmla="*/ 170515 h 5721338"/>
              <a:gd name="connsiteX1" fmla="*/ 8216023 w 8685615"/>
              <a:gd name="connsiteY1" fmla="*/ 1588768 h 5721338"/>
              <a:gd name="connsiteX2" fmla="*/ 4241182 w 8685615"/>
              <a:gd name="connsiteY2" fmla="*/ 5209045 h 5721338"/>
              <a:gd name="connsiteX3" fmla="*/ 135713 w 8685615"/>
              <a:gd name="connsiteY3" fmla="*/ 5460972 h 5721338"/>
              <a:gd name="connsiteX4" fmla="*/ 1404676 w 8685615"/>
              <a:gd name="connsiteY4" fmla="*/ 2979029 h 5721338"/>
              <a:gd name="connsiteX5" fmla="*/ 5519476 w 8685615"/>
              <a:gd name="connsiteY5" fmla="*/ 338466 h 5721338"/>
              <a:gd name="connsiteX6" fmla="*/ 8309329 w 8685615"/>
              <a:gd name="connsiteY6" fmla="*/ 170515 h 572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5615" h="5721338">
                <a:moveTo>
                  <a:pt x="8309329" y="170515"/>
                </a:moveTo>
                <a:cubicBezTo>
                  <a:pt x="8758754" y="378899"/>
                  <a:pt x="8894048" y="749013"/>
                  <a:pt x="8216023" y="1588768"/>
                </a:cubicBezTo>
                <a:cubicBezTo>
                  <a:pt x="7537998" y="2428523"/>
                  <a:pt x="5587900" y="4563678"/>
                  <a:pt x="4241182" y="5209045"/>
                </a:cubicBezTo>
                <a:cubicBezTo>
                  <a:pt x="2894464" y="5854412"/>
                  <a:pt x="608464" y="5832641"/>
                  <a:pt x="135713" y="5460972"/>
                </a:cubicBezTo>
                <a:cubicBezTo>
                  <a:pt x="-337038" y="5089303"/>
                  <a:pt x="507382" y="3832780"/>
                  <a:pt x="1404676" y="2979029"/>
                </a:cubicBezTo>
                <a:cubicBezTo>
                  <a:pt x="2301970" y="2125278"/>
                  <a:pt x="4362480" y="806552"/>
                  <a:pt x="5519476" y="338466"/>
                </a:cubicBezTo>
                <a:cubicBezTo>
                  <a:pt x="6676472" y="-129620"/>
                  <a:pt x="7859904" y="-37869"/>
                  <a:pt x="8309329" y="17051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4893" y="1242727"/>
                <a:ext cx="2327304" cy="1060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den>
                          </m:f>
                        </m:num>
                        <m:den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93" y="1242727"/>
                <a:ext cx="2327304" cy="1060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737120" y="1757535"/>
            <a:ext cx="570493" cy="737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203649" y="1642187"/>
            <a:ext cx="382555" cy="2985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81878" y="3009462"/>
                <a:ext cx="2327304" cy="1060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num>
                        <m:den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78" y="3009462"/>
                <a:ext cx="2327304" cy="1060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/>
          <p:cNvSpPr/>
          <p:nvPr/>
        </p:nvSpPr>
        <p:spPr>
          <a:xfrm>
            <a:off x="337905" y="3079151"/>
            <a:ext cx="382555" cy="2985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68973" y="4034510"/>
            <a:ext cx="382555" cy="2985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115099" y="5288340"/>
            <a:ext cx="1472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9600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612792" y="5288340"/>
            <a:ext cx="1472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9600" dirty="0">
              <a:solidFill>
                <a:srgbClr val="00B050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321697" y="995239"/>
            <a:ext cx="7458294" cy="5737729"/>
          </a:xfrm>
          <a:custGeom>
            <a:avLst/>
            <a:gdLst>
              <a:gd name="connsiteX0" fmla="*/ 5178491 w 7458294"/>
              <a:gd name="connsiteY0" fmla="*/ 12467 h 5737729"/>
              <a:gd name="connsiteX1" fmla="*/ 4236099 w 7458294"/>
              <a:gd name="connsiteY1" fmla="*/ 171088 h 5737729"/>
              <a:gd name="connsiteX2" fmla="*/ 1875454 w 7458294"/>
              <a:gd name="connsiteY2" fmla="*/ 1309422 h 5737729"/>
              <a:gd name="connsiteX3" fmla="*/ 1 w 7458294"/>
              <a:gd name="connsiteY3" fmla="*/ 2578385 h 5737729"/>
              <a:gd name="connsiteX4" fmla="*/ 1884785 w 7458294"/>
              <a:gd name="connsiteY4" fmla="*/ 4173920 h 5737729"/>
              <a:gd name="connsiteX5" fmla="*/ 4310744 w 7458294"/>
              <a:gd name="connsiteY5" fmla="*/ 5648157 h 5737729"/>
              <a:gd name="connsiteX6" fmla="*/ 7315201 w 7458294"/>
              <a:gd name="connsiteY6" fmla="*/ 5405561 h 5737729"/>
              <a:gd name="connsiteX7" fmla="*/ 6718042 w 7458294"/>
              <a:gd name="connsiteY7" fmla="*/ 4015300 h 5737729"/>
              <a:gd name="connsiteX8" fmla="*/ 4450703 w 7458294"/>
              <a:gd name="connsiteY8" fmla="*/ 3184875 h 5737729"/>
              <a:gd name="connsiteX9" fmla="*/ 6400801 w 7458294"/>
              <a:gd name="connsiteY9" fmla="*/ 1524026 h 5737729"/>
              <a:gd name="connsiteX10" fmla="*/ 6792687 w 7458294"/>
              <a:gd name="connsiteY10" fmla="*/ 740255 h 5737729"/>
              <a:gd name="connsiteX11" fmla="*/ 6540760 w 7458294"/>
              <a:gd name="connsiteY11" fmla="*/ 245732 h 5737729"/>
              <a:gd name="connsiteX12" fmla="*/ 5178491 w 7458294"/>
              <a:gd name="connsiteY12" fmla="*/ 12467 h 573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58294" h="5737729">
                <a:moveTo>
                  <a:pt x="5178491" y="12467"/>
                </a:moveTo>
                <a:cubicBezTo>
                  <a:pt x="4794381" y="26"/>
                  <a:pt x="4786605" y="-45071"/>
                  <a:pt x="4236099" y="171088"/>
                </a:cubicBezTo>
                <a:cubicBezTo>
                  <a:pt x="3685593" y="387247"/>
                  <a:pt x="2581470" y="908206"/>
                  <a:pt x="1875454" y="1309422"/>
                </a:cubicBezTo>
                <a:cubicBezTo>
                  <a:pt x="1169438" y="1710638"/>
                  <a:pt x="-1554" y="2100969"/>
                  <a:pt x="1" y="2578385"/>
                </a:cubicBezTo>
                <a:cubicBezTo>
                  <a:pt x="1556" y="3055801"/>
                  <a:pt x="1166328" y="3662291"/>
                  <a:pt x="1884785" y="4173920"/>
                </a:cubicBezTo>
                <a:cubicBezTo>
                  <a:pt x="2603242" y="4685549"/>
                  <a:pt x="3405675" y="5442884"/>
                  <a:pt x="4310744" y="5648157"/>
                </a:cubicBezTo>
                <a:cubicBezTo>
                  <a:pt x="5215813" y="5853430"/>
                  <a:pt x="6913985" y="5677704"/>
                  <a:pt x="7315201" y="5405561"/>
                </a:cubicBezTo>
                <a:cubicBezTo>
                  <a:pt x="7716417" y="5133418"/>
                  <a:pt x="7195458" y="4385414"/>
                  <a:pt x="6718042" y="4015300"/>
                </a:cubicBezTo>
                <a:cubicBezTo>
                  <a:pt x="6240626" y="3645186"/>
                  <a:pt x="4503576" y="3600087"/>
                  <a:pt x="4450703" y="3184875"/>
                </a:cubicBezTo>
                <a:cubicBezTo>
                  <a:pt x="4397830" y="2769663"/>
                  <a:pt x="6010470" y="1931463"/>
                  <a:pt x="6400801" y="1524026"/>
                </a:cubicBezTo>
                <a:cubicBezTo>
                  <a:pt x="6791132" y="1116589"/>
                  <a:pt x="6769360" y="953304"/>
                  <a:pt x="6792687" y="740255"/>
                </a:cubicBezTo>
                <a:cubicBezTo>
                  <a:pt x="6816014" y="527206"/>
                  <a:pt x="6816013" y="365475"/>
                  <a:pt x="6540760" y="245732"/>
                </a:cubicBezTo>
                <a:cubicBezTo>
                  <a:pt x="6265507" y="125989"/>
                  <a:pt x="5562601" y="24908"/>
                  <a:pt x="5178491" y="12467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3"/>
          <p:cNvSpPr/>
          <p:nvPr/>
        </p:nvSpPr>
        <p:spPr>
          <a:xfrm>
            <a:off x="8733673" y="1442969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Cloud 25"/>
          <p:cNvSpPr/>
          <p:nvPr/>
        </p:nvSpPr>
        <p:spPr>
          <a:xfrm>
            <a:off x="6809299" y="3229064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Cloud 26"/>
          <p:cNvSpPr/>
          <p:nvPr/>
        </p:nvSpPr>
        <p:spPr>
          <a:xfrm>
            <a:off x="11224574" y="3249384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Cloud 27"/>
          <p:cNvSpPr/>
          <p:nvPr/>
        </p:nvSpPr>
        <p:spPr>
          <a:xfrm>
            <a:off x="9627550" y="5284083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Cloud 28"/>
          <p:cNvSpPr/>
          <p:nvPr/>
        </p:nvSpPr>
        <p:spPr>
          <a:xfrm>
            <a:off x="4200896" y="5284083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16</a:t>
            </a:fld>
            <a:endParaRPr lang="en-US"/>
          </a:p>
        </p:txBody>
      </p:sp>
      <p:cxnSp>
        <p:nvCxnSpPr>
          <p:cNvPr id="8" name="Straight Arrow Connector 7"/>
          <p:cNvCxnSpPr>
            <a:stCxn id="5" idx="2"/>
            <a:endCxn id="10" idx="0"/>
          </p:cNvCxnSpPr>
          <p:nvPr/>
        </p:nvCxnSpPr>
        <p:spPr>
          <a:xfrm flipH="1">
            <a:off x="6244640" y="2626696"/>
            <a:ext cx="1897415" cy="5880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34" idx="0"/>
          </p:cNvCxnSpPr>
          <p:nvPr/>
        </p:nvCxnSpPr>
        <p:spPr>
          <a:xfrm>
            <a:off x="6244640" y="4415076"/>
            <a:ext cx="2660789" cy="86992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5" grpId="1"/>
      <p:bldP spid="47" grpId="0" animBg="1"/>
      <p:bldP spid="47" grpId="1" animBg="1"/>
      <p:bldP spid="48" grpId="0"/>
      <p:bldP spid="49" grpId="0" animBg="1"/>
      <p:bldP spid="50" grpId="0" animBg="1"/>
      <p:bldP spid="51" grpId="0"/>
      <p:bldP spid="52" grpId="0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562058" y="541360"/>
            <a:ext cx="113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/>
              <a:t>Joins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418139" y="2781084"/>
                <a:ext cx="1951333" cy="83099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39" y="2781084"/>
                <a:ext cx="195133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321646" y="2781084"/>
            <a:ext cx="1951333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357188"/>
            <a:endParaRPr lang="en-GB" sz="24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defTabSz="357188"/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5370314" y="4206428"/>
                <a:ext cx="1951333" cy="230832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GB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14" y="4206428"/>
                <a:ext cx="1951333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70315" y="1355742"/>
            <a:ext cx="1951333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357188"/>
            <a:endParaRPr lang="en-GB" sz="24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defTabSz="357188"/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Arrow Connector 12"/>
          <p:cNvCxnSpPr>
            <a:stCxn id="11" idx="2"/>
            <a:endCxn id="23" idx="0"/>
          </p:cNvCxnSpPr>
          <p:nvPr/>
        </p:nvCxnSpPr>
        <p:spPr>
          <a:xfrm>
            <a:off x="6345982" y="2186739"/>
            <a:ext cx="1951331" cy="5943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 flipH="1">
            <a:off x="4393806" y="2186739"/>
            <a:ext cx="1952176" cy="5943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8888931" y="2783389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7" name="Cloud 16"/>
          <p:cNvSpPr/>
          <p:nvPr/>
        </p:nvSpPr>
        <p:spPr>
          <a:xfrm>
            <a:off x="4989152" y="2783389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8" name="Cloud 17"/>
          <p:cNvSpPr/>
          <p:nvPr/>
        </p:nvSpPr>
        <p:spPr>
          <a:xfrm>
            <a:off x="6937599" y="1355742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Cloud 18"/>
          <p:cNvSpPr/>
          <p:nvPr/>
        </p:nvSpPr>
        <p:spPr>
          <a:xfrm>
            <a:off x="6937599" y="4206428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17</a:t>
            </a:fld>
            <a:endParaRPr lang="en-US"/>
          </a:p>
        </p:txBody>
      </p:sp>
      <p:cxnSp>
        <p:nvCxnSpPr>
          <p:cNvPr id="14" name="Straight Arrow Connector 13"/>
          <p:cNvCxnSpPr>
            <a:stCxn id="10" idx="2"/>
            <a:endCxn id="24" idx="0"/>
          </p:cNvCxnSpPr>
          <p:nvPr/>
        </p:nvCxnSpPr>
        <p:spPr>
          <a:xfrm>
            <a:off x="4393806" y="3612081"/>
            <a:ext cx="1952175" cy="5943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 flipH="1">
            <a:off x="6345981" y="3612081"/>
            <a:ext cx="1951332" cy="5943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1308" y="214578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8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4421" y="2145784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¬</a:t>
            </a:r>
            <a:r>
              <a:rPr lang="en-US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8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0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562058" y="541360"/>
            <a:ext cx="113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/>
              <a:t>Joins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370314" y="4206428"/>
                <a:ext cx="1951333" cy="230832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r>
                  <a:rPr lang="en-US" sz="2400" b="0" dirty="0" smtClean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GB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GB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GB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r>
                  <a:rPr lang="en-GB" sz="24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</a:p>
              <a:p>
                <a:pPr defTabSz="357188"/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14" y="4206428"/>
                <a:ext cx="1951333" cy="2308324"/>
              </a:xfrm>
              <a:prstGeom prst="rect">
                <a:avLst/>
              </a:prstGeom>
              <a:blipFill>
                <a:blip r:embed="rId3"/>
                <a:stretch>
                  <a:fillRect l="-3988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70315" y="1355742"/>
            <a:ext cx="1951333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357188"/>
            <a:endParaRPr lang="en-GB" sz="24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defTabSz="357188"/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17312" y="4206428"/>
                <a:ext cx="4810932" cy="1304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>
                                  <m: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den>
                              </m:f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>
                                  <m: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num>
                        <m:den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12" y="4206428"/>
                <a:ext cx="4810932" cy="1304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578500" y="4556719"/>
            <a:ext cx="570493" cy="737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84782" y="4774218"/>
            <a:ext cx="570493" cy="737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27035" y="4762258"/>
            <a:ext cx="803585" cy="737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71192" y="4597423"/>
            <a:ext cx="399746" cy="176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/>
          <p:cNvSpPr/>
          <p:nvPr/>
        </p:nvSpPr>
        <p:spPr>
          <a:xfrm>
            <a:off x="6937599" y="1355742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18</a:t>
            </a:fld>
            <a:endParaRPr lang="en-US"/>
          </a:p>
        </p:txBody>
      </p:sp>
      <p:sp>
        <p:nvSpPr>
          <p:cNvPr id="28" name="Cloud 27"/>
          <p:cNvSpPr/>
          <p:nvPr/>
        </p:nvSpPr>
        <p:spPr>
          <a:xfrm>
            <a:off x="6937599" y="4206428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4" name="Straight Arrow Connector 13"/>
          <p:cNvCxnSpPr>
            <a:stCxn id="32" idx="2"/>
            <a:endCxn id="24" idx="0"/>
          </p:cNvCxnSpPr>
          <p:nvPr/>
        </p:nvCxnSpPr>
        <p:spPr>
          <a:xfrm>
            <a:off x="4393806" y="3612081"/>
            <a:ext cx="1952175" cy="5943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4" idx="2"/>
            <a:endCxn id="24" idx="0"/>
          </p:cNvCxnSpPr>
          <p:nvPr/>
        </p:nvCxnSpPr>
        <p:spPr>
          <a:xfrm flipH="1">
            <a:off x="6345981" y="3612081"/>
            <a:ext cx="1951332" cy="5943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61308" y="214578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8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44421" y="2145784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¬</a:t>
            </a:r>
            <a:r>
              <a:rPr lang="en-US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8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418139" y="2781084"/>
                <a:ext cx="1951333" cy="83099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39" y="2781084"/>
                <a:ext cx="195133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7321646" y="2781084"/>
            <a:ext cx="1951333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  <a:p>
            <a:pPr defTabSz="357188"/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8888931" y="2783389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6" name="Cloud 35"/>
          <p:cNvSpPr/>
          <p:nvPr/>
        </p:nvSpPr>
        <p:spPr>
          <a:xfrm>
            <a:off x="4989152" y="2783389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3" name="Straight Arrow Connector 12"/>
          <p:cNvCxnSpPr>
            <a:stCxn id="11" idx="2"/>
            <a:endCxn id="34" idx="0"/>
          </p:cNvCxnSpPr>
          <p:nvPr/>
        </p:nvCxnSpPr>
        <p:spPr>
          <a:xfrm>
            <a:off x="6345982" y="2186739"/>
            <a:ext cx="1951331" cy="5943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32" idx="0"/>
          </p:cNvCxnSpPr>
          <p:nvPr/>
        </p:nvCxnSpPr>
        <p:spPr>
          <a:xfrm flipH="1">
            <a:off x="4393806" y="2186739"/>
            <a:ext cx="1952176" cy="5943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1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562058" y="541360"/>
            <a:ext cx="113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/>
              <a:t>Joins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370314" y="4206428"/>
                <a:ext cx="1951333" cy="230832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r>
                  <a:rPr lang="en-US" sz="2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14" y="4206428"/>
                <a:ext cx="1951333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70315" y="1355742"/>
            <a:ext cx="1951333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357188"/>
            <a:endParaRPr lang="en-GB" sz="24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defTabSz="357188"/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4305" y="4069902"/>
                <a:ext cx="2327304" cy="1060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den>
                          </m:f>
                        </m:num>
                        <m:den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05" y="4069902"/>
                <a:ext cx="2327304" cy="1060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66532" y="4584710"/>
            <a:ext cx="570493" cy="737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6937599" y="1355742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19</a:t>
            </a:fld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6937599" y="4206428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1308" y="214578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8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44421" y="2145784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¬</a:t>
            </a:r>
            <a:r>
              <a:rPr lang="en-US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8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7" name="Straight Arrow Connector 26"/>
          <p:cNvCxnSpPr>
            <a:stCxn id="29" idx="2"/>
          </p:cNvCxnSpPr>
          <p:nvPr/>
        </p:nvCxnSpPr>
        <p:spPr>
          <a:xfrm>
            <a:off x="4393806" y="3612081"/>
            <a:ext cx="1952175" cy="5943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0" idx="2"/>
          </p:cNvCxnSpPr>
          <p:nvPr/>
        </p:nvCxnSpPr>
        <p:spPr>
          <a:xfrm flipH="1">
            <a:off x="6345981" y="3612081"/>
            <a:ext cx="1951332" cy="5943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3418139" y="2781084"/>
                <a:ext cx="1951333" cy="83099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39" y="2781084"/>
                <a:ext cx="195133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7321646" y="2781084"/>
            <a:ext cx="1951333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  <a:p>
            <a:pPr defTabSz="357188"/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8888931" y="2783389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2" name="Cloud 31"/>
          <p:cNvSpPr/>
          <p:nvPr/>
        </p:nvSpPr>
        <p:spPr>
          <a:xfrm>
            <a:off x="4989152" y="2783389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34" name="Straight Arrow Connector 33"/>
          <p:cNvCxnSpPr>
            <a:endCxn id="30" idx="0"/>
          </p:cNvCxnSpPr>
          <p:nvPr/>
        </p:nvCxnSpPr>
        <p:spPr>
          <a:xfrm>
            <a:off x="6345982" y="2186739"/>
            <a:ext cx="1951331" cy="5943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 flipH="1">
            <a:off x="4393806" y="2186739"/>
            <a:ext cx="1952176" cy="5943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9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934" t="44754" r="82732" b="27630"/>
          <a:stretch/>
        </p:blipFill>
        <p:spPr>
          <a:xfrm>
            <a:off x="609600" y="1127288"/>
            <a:ext cx="4779264" cy="3977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867" t="44755" r="81458" b="21112"/>
          <a:stretch/>
        </p:blipFill>
        <p:spPr>
          <a:xfrm>
            <a:off x="6144768" y="1127288"/>
            <a:ext cx="5466283" cy="49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2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370314" y="4206428"/>
                <a:ext cx="1951333" cy="230832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GB" sz="24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GB" sz="24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US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US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14" y="4206428"/>
                <a:ext cx="1951333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5562058" y="541360"/>
            <a:ext cx="113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/>
              <a:t>Joins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320" y="6448028"/>
            <a:ext cx="428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[GulwaniTiwariNecula04</a:t>
            </a:r>
            <a:r>
              <a:rPr lang="en-US" dirty="0" smtClean="0"/>
              <a:t>] (non incremental)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370315" y="1355742"/>
                <a:ext cx="1951333" cy="83099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15" y="1355742"/>
                <a:ext cx="195133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loud 18"/>
          <p:cNvSpPr/>
          <p:nvPr/>
        </p:nvSpPr>
        <p:spPr>
          <a:xfrm>
            <a:off x="6937599" y="1355742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Cloud 26"/>
          <p:cNvSpPr/>
          <p:nvPr/>
        </p:nvSpPr>
        <p:spPr>
          <a:xfrm>
            <a:off x="6937599" y="4206428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1308" y="214578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8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4421" y="2145784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¬</a:t>
            </a:r>
            <a:r>
              <a:rPr lang="en-US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8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1" name="Straight Arrow Connector 30"/>
          <p:cNvCxnSpPr>
            <a:stCxn id="34" idx="2"/>
          </p:cNvCxnSpPr>
          <p:nvPr/>
        </p:nvCxnSpPr>
        <p:spPr>
          <a:xfrm>
            <a:off x="4393806" y="3612081"/>
            <a:ext cx="1952175" cy="5943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5" idx="2"/>
          </p:cNvCxnSpPr>
          <p:nvPr/>
        </p:nvCxnSpPr>
        <p:spPr>
          <a:xfrm flipH="1">
            <a:off x="6345981" y="3612081"/>
            <a:ext cx="1951332" cy="5943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3418139" y="2781084"/>
                <a:ext cx="1951333" cy="83099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39" y="2781084"/>
                <a:ext cx="195133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7321646" y="2781084"/>
                <a:ext cx="1951333" cy="83099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646" y="2781084"/>
                <a:ext cx="1951333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loud 35"/>
          <p:cNvSpPr/>
          <p:nvPr/>
        </p:nvSpPr>
        <p:spPr>
          <a:xfrm>
            <a:off x="8888931" y="2783389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7" name="Cloud 36"/>
          <p:cNvSpPr/>
          <p:nvPr/>
        </p:nvSpPr>
        <p:spPr>
          <a:xfrm>
            <a:off x="4989152" y="2783389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6345982" y="2186739"/>
            <a:ext cx="1951331" cy="5943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4" idx="0"/>
          </p:cNvCxnSpPr>
          <p:nvPr/>
        </p:nvCxnSpPr>
        <p:spPr>
          <a:xfrm flipH="1">
            <a:off x="4393806" y="2186739"/>
            <a:ext cx="1952176" cy="5943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562058" y="541360"/>
            <a:ext cx="113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/>
              <a:t>Joins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18982" y="2115863"/>
                <a:ext cx="1951333" cy="120032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GB" sz="2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982" y="2115863"/>
                <a:ext cx="1951333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0" idx="2"/>
            <a:endCxn id="24" idx="0"/>
          </p:cNvCxnSpPr>
          <p:nvPr/>
        </p:nvCxnSpPr>
        <p:spPr>
          <a:xfrm>
            <a:off x="4394649" y="3316192"/>
            <a:ext cx="1951333" cy="15955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 flipH="1">
            <a:off x="6345982" y="3316192"/>
            <a:ext cx="1951333" cy="15955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321648" y="2115863"/>
                <a:ext cx="1951333" cy="120032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sz="24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GB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648" y="2115863"/>
                <a:ext cx="1951333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370315" y="4911728"/>
                <a:ext cx="1951333" cy="120032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2400" b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400" b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GB" sz="240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sz="2400" b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2400" b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2400" b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 = 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:endParaRPr lang="en-US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15" y="4911728"/>
                <a:ext cx="1951333" cy="1200329"/>
              </a:xfrm>
              <a:prstGeom prst="rect">
                <a:avLst/>
              </a:prstGeom>
              <a:blipFill>
                <a:blip r:embed="rId4"/>
                <a:stretch>
                  <a:fillRect l="-184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320" y="6448028"/>
            <a:ext cx="428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[GulwaniTiwariNecula04</a:t>
            </a:r>
            <a:r>
              <a:rPr lang="en-US" dirty="0" smtClean="0"/>
              <a:t>] (non incremental)</a:t>
            </a:r>
            <a:endParaRPr lang="en-GB" dirty="0" smtClean="0"/>
          </a:p>
        </p:txBody>
      </p:sp>
      <p:sp>
        <p:nvSpPr>
          <p:cNvPr id="11" name="Cloud 10"/>
          <p:cNvSpPr/>
          <p:nvPr/>
        </p:nvSpPr>
        <p:spPr>
          <a:xfrm>
            <a:off x="8888933" y="2115863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Cloud 11"/>
          <p:cNvSpPr/>
          <p:nvPr/>
        </p:nvSpPr>
        <p:spPr>
          <a:xfrm>
            <a:off x="4986267" y="2128256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Cloud 12"/>
          <p:cNvSpPr/>
          <p:nvPr/>
        </p:nvSpPr>
        <p:spPr>
          <a:xfrm>
            <a:off x="6937600" y="4911728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>
                <a:latin typeface="+mn-lt"/>
              </a:rPr>
              <a:t>Main </a:t>
            </a:r>
            <a:r>
              <a:rPr lang="en-GB" sz="5400" b="1" dirty="0" smtClean="0">
                <a:latin typeface="+mn-lt"/>
              </a:rPr>
              <a:t>contributions</a:t>
            </a:r>
            <a:endParaRPr lang="en-US" sz="5400" b="1" dirty="0">
              <a:latin typeface="+mn-lt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22515" y="1825625"/>
            <a:ext cx="11140750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600" dirty="0" smtClean="0"/>
              <a:t>A generic incremental verification algorithm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0000"/>
                </a:solidFill>
              </a:rPr>
              <a:t>An </a:t>
            </a:r>
            <a:r>
              <a:rPr lang="en-GB" sz="3600" dirty="0" smtClean="0">
                <a:solidFill>
                  <a:srgbClr val="FF0000"/>
                </a:solidFill>
              </a:rPr>
              <a:t>instantiation for FOL using superposition</a:t>
            </a:r>
            <a:endParaRPr lang="en-GB" sz="36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An instantiation for ground equalities using CC graphs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/>
              <a:t>A bounded restriction of the algorithm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A scoped restriction of the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78995" y="2953483"/>
                <a:ext cx="4434011" cy="1098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3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3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2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95" y="2953483"/>
                <a:ext cx="4434011" cy="10980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53079" y="1699296"/>
                <a:ext cx="17526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GB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079" y="1699296"/>
                <a:ext cx="17526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715925" y="1699296"/>
                <a:ext cx="20884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+2≻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925" y="1699296"/>
                <a:ext cx="208847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697240" y="541360"/>
            <a:ext cx="2861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/>
              <a:t>Superposition</a:t>
            </a:r>
            <a:endParaRPr lang="en-US" sz="3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08882" y="4664597"/>
            <a:ext cx="8987737" cy="1655180"/>
            <a:chOff x="1608882" y="4664597"/>
            <a:chExt cx="8987737" cy="1655180"/>
          </a:xfrm>
        </p:grpSpPr>
        <p:sp>
          <p:nvSpPr>
            <p:cNvPr id="11" name="Rectangle 10"/>
            <p:cNvSpPr/>
            <p:nvPr/>
          </p:nvSpPr>
          <p:spPr>
            <a:xfrm>
              <a:off x="1608882" y="4664597"/>
              <a:ext cx="8974237" cy="1655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482375" y="4824955"/>
                  <a:ext cx="5227250" cy="11363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357188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GB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  <m: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a:rPr lang="en-GB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GB" sz="32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3200" dirty="0">
                    <a:solidFill>
                      <a:srgbClr val="0070C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375" y="4824955"/>
                  <a:ext cx="5227250" cy="11363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736494" y="5039180"/>
                  <a:ext cx="186012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00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mgu</m:t>
                        </m:r>
                        <m: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000" b="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GB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en-GB" sz="2000" dirty="0" smtClean="0">
                      <a:solidFill>
                        <a:srgbClr val="0070C0"/>
                      </a:solidFill>
                    </a:rPr>
                    <a:t> maximal</a:t>
                  </a: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494" y="5039180"/>
                  <a:ext cx="1860125" cy="707886"/>
                </a:xfrm>
                <a:prstGeom prst="rect">
                  <a:avLst/>
                </a:prstGeom>
                <a:blipFill>
                  <a:blip r:embed="rId6"/>
                  <a:stretch>
                    <a:fillRect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23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320" y="6448028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[BachmairGanzinger90</a:t>
            </a:r>
            <a:r>
              <a:rPr lang="en-US" dirty="0" smtClean="0"/>
              <a:t>]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4176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4998695" y="3379256"/>
            <a:ext cx="1137921" cy="76944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 defTabSz="357188"/>
            <a:r>
              <a:rPr lang="en-GB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en-GB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455911" y="2643540"/>
            <a:ext cx="1499551" cy="7900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7188"/>
            <a:r>
              <a:rPr lang="en-GB" sz="2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GB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=d</a:t>
            </a:r>
          </a:p>
          <a:p>
            <a:pPr defTabSz="357188"/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196880" y="5623512"/>
            <a:ext cx="1499551" cy="7772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7188"/>
            <a:r>
              <a:rPr lang="en-GB" sz="2400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GB" sz="24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≠d</a:t>
            </a:r>
            <a:endParaRPr lang="en-GB" sz="24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defTabSz="357188"/>
            <a:r>
              <a:rPr lang="en-GB" sz="2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GB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=b</a:t>
            </a:r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421975" y="5623512"/>
            <a:ext cx="1499551" cy="7772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7188"/>
            <a:r>
              <a:rPr lang="en-GB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GB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=c</a:t>
            </a:r>
          </a:p>
          <a:p>
            <a:pPr defTabSz="357188"/>
            <a:r>
              <a:rPr lang="en-GB" sz="2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GB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=b</a:t>
            </a:r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6307" y="1455348"/>
            <a:ext cx="1279604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sz="2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GB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=b</a:t>
            </a:r>
          </a:p>
          <a:p>
            <a:pPr defTabSz="357188"/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9673" y="595508"/>
            <a:ext cx="337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CFG </a:t>
            </a:r>
            <a:r>
              <a:rPr lang="en-GB" sz="3600" b="1" dirty="0" smtClean="0"/>
              <a:t>propagation</a:t>
            </a:r>
            <a:endParaRPr 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96703" y="2643540"/>
            <a:ext cx="1279604" cy="7386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lIns="72000" tIns="0" bIns="0" rtlCol="0">
            <a:spAutoFit/>
          </a:bodyPr>
          <a:lstStyle/>
          <a:p>
            <a:pPr defTabSz="357188"/>
            <a:r>
              <a:rPr lang="en-GB" sz="2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GB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=b</a:t>
            </a:r>
          </a:p>
          <a:p>
            <a:pPr defTabSz="357188"/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5475" y="4320063"/>
            <a:ext cx="1280831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sz="2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GB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=d</a:t>
            </a:r>
          </a:p>
          <a:p>
            <a:pPr defTabSz="357188"/>
            <a:r>
              <a:rPr lang="en-GB" sz="2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GB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=b</a:t>
            </a:r>
            <a:endParaRPr lang="en-GB" sz="2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643744" y="4806867"/>
            <a:ext cx="479849" cy="2938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a,c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752186" y="1933036"/>
            <a:ext cx="652925" cy="2938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a,b,c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597114" y="3034613"/>
            <a:ext cx="526479" cy="2938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a,c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42393" y="6033296"/>
            <a:ext cx="380378" cy="2938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467488" y="6033296"/>
            <a:ext cx="380378" cy="2938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519418" y="3086856"/>
            <a:ext cx="380378" cy="2938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9093593" y="5429547"/>
                <a:ext cx="24431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28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GB" sz="28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GB" sz="28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593" y="5429547"/>
                <a:ext cx="244310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loud 24"/>
          <p:cNvSpPr/>
          <p:nvPr/>
        </p:nvSpPr>
        <p:spPr>
          <a:xfrm>
            <a:off x="8726314" y="2662128"/>
            <a:ext cx="181917" cy="15219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Cloud 25"/>
          <p:cNvSpPr/>
          <p:nvPr/>
        </p:nvSpPr>
        <p:spPr>
          <a:xfrm>
            <a:off x="7264725" y="1462192"/>
            <a:ext cx="181917" cy="15219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Cloud 26"/>
          <p:cNvSpPr/>
          <p:nvPr/>
        </p:nvSpPr>
        <p:spPr>
          <a:xfrm>
            <a:off x="5988795" y="2651968"/>
            <a:ext cx="181917" cy="15219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Cloud 27"/>
          <p:cNvSpPr/>
          <p:nvPr/>
        </p:nvSpPr>
        <p:spPr>
          <a:xfrm>
            <a:off x="5984221" y="4329406"/>
            <a:ext cx="181917" cy="15219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0" name="Cloud 29"/>
          <p:cNvSpPr/>
          <p:nvPr/>
        </p:nvSpPr>
        <p:spPr>
          <a:xfrm>
            <a:off x="7484339" y="5651133"/>
            <a:ext cx="181917" cy="15219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1" name="Cloud 30"/>
          <p:cNvSpPr/>
          <p:nvPr/>
        </p:nvSpPr>
        <p:spPr>
          <a:xfrm>
            <a:off x="4713559" y="5646652"/>
            <a:ext cx="181917" cy="15219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24</a:t>
            </a:fld>
            <a:endParaRPr lang="en-US"/>
          </a:p>
        </p:txBody>
      </p:sp>
      <p:cxnSp>
        <p:nvCxnSpPr>
          <p:cNvPr id="8" name="Straight Arrow Connector 7"/>
          <p:cNvCxnSpPr>
            <a:stCxn id="7" idx="2"/>
            <a:endCxn id="23" idx="0"/>
          </p:cNvCxnSpPr>
          <p:nvPr/>
        </p:nvCxnSpPr>
        <p:spPr>
          <a:xfrm flipH="1">
            <a:off x="5536505" y="2286345"/>
            <a:ext cx="1279604" cy="3571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82" idx="0"/>
          </p:cNvCxnSpPr>
          <p:nvPr/>
        </p:nvCxnSpPr>
        <p:spPr>
          <a:xfrm>
            <a:off x="6816109" y="2286345"/>
            <a:ext cx="1389578" cy="3571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9" idx="2"/>
            <a:endCxn id="80" idx="0"/>
          </p:cNvCxnSpPr>
          <p:nvPr/>
        </p:nvCxnSpPr>
        <p:spPr>
          <a:xfrm>
            <a:off x="5535891" y="5151060"/>
            <a:ext cx="1410765" cy="4724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5536505" y="3382204"/>
            <a:ext cx="0" cy="371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76" idx="0"/>
          </p:cNvCxnSpPr>
          <p:nvPr/>
        </p:nvCxnSpPr>
        <p:spPr>
          <a:xfrm flipH="1">
            <a:off x="4171751" y="5151060"/>
            <a:ext cx="1364140" cy="4724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29" idx="0"/>
          </p:cNvCxnSpPr>
          <p:nvPr/>
        </p:nvCxnSpPr>
        <p:spPr>
          <a:xfrm>
            <a:off x="5535280" y="4117286"/>
            <a:ext cx="611" cy="2027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" dur="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  <p:bldP spid="83" grpId="0" animBg="1"/>
      <p:bldP spid="84" grpId="0" animBg="1"/>
      <p:bldP spid="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7" idx="4"/>
            <a:endCxn id="6" idx="0"/>
          </p:cNvCxnSpPr>
          <p:nvPr/>
        </p:nvCxnSpPr>
        <p:spPr>
          <a:xfrm flipH="1">
            <a:off x="6267934" y="4358360"/>
            <a:ext cx="6289" cy="8217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70248" y="5224584"/>
            <a:ext cx="447040" cy="51935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044414" y="5180126"/>
            <a:ext cx="447040" cy="51935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695103" y="3214465"/>
            <a:ext cx="1158240" cy="1143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defTabSz="357188"/>
            <a:r>
              <a:rPr lang="en-GB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f(b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85348" y="3214465"/>
            <a:ext cx="1213516" cy="1143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defTabSz="357188"/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h(</a:t>
            </a:r>
            <a:r>
              <a:rPr lang="en-GB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645128" y="3214464"/>
            <a:ext cx="1097280" cy="1143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defTabSz="357188"/>
            <a:r>
              <a:rPr lang="en-GB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f(a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3193768" y="4358359"/>
            <a:ext cx="0" cy="8662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4"/>
            <a:endCxn id="5" idx="0"/>
          </p:cNvCxnSpPr>
          <p:nvPr/>
        </p:nvCxnSpPr>
        <p:spPr>
          <a:xfrm flipH="1">
            <a:off x="3193768" y="4358360"/>
            <a:ext cx="1498338" cy="8662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6" idx="0"/>
          </p:cNvCxnSpPr>
          <p:nvPr/>
        </p:nvCxnSpPr>
        <p:spPr>
          <a:xfrm>
            <a:off x="4692106" y="4358360"/>
            <a:ext cx="1575828" cy="8217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72299" y="3214463"/>
            <a:ext cx="1111535" cy="1143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defTabSz="357188"/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g(b)</a:t>
            </a:r>
            <a:endParaRPr lang="en-US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Straight Arrow Connector 13"/>
          <p:cNvCxnSpPr>
            <a:stCxn id="13" idx="4"/>
            <a:endCxn id="6" idx="0"/>
          </p:cNvCxnSpPr>
          <p:nvPr/>
        </p:nvCxnSpPr>
        <p:spPr>
          <a:xfrm flipH="1">
            <a:off x="6267934" y="4358358"/>
            <a:ext cx="1460133" cy="8217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95103" y="1551219"/>
            <a:ext cx="1158240" cy="1143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defTabSz="357188"/>
            <a:r>
              <a:rPr lang="en-GB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g(f(b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endParaRPr lang="en-US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Straight Arrow Connector 15"/>
          <p:cNvCxnSpPr>
            <a:stCxn id="15" idx="4"/>
            <a:endCxn id="7" idx="0"/>
          </p:cNvCxnSpPr>
          <p:nvPr/>
        </p:nvCxnSpPr>
        <p:spPr>
          <a:xfrm>
            <a:off x="6274223" y="2695114"/>
            <a:ext cx="0" cy="5193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00537" y="541360"/>
            <a:ext cx="2655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/>
              <a:t>Term </a:t>
            </a:r>
            <a:r>
              <a:rPr lang="en-GB" sz="3600" b="1" dirty="0" smtClean="0"/>
              <a:t>sharing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13520" y="5420770"/>
            <a:ext cx="336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Maximal sharing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2958276" y="442365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endParaRPr lang="en-US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7090" y="442365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endParaRPr lang="en-US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51017" y="442365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endParaRPr lang="en-US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4830" y="442365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baseline="-25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aseline="-25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1117" y="442365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baseline="-25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baseline="-25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32041" y="27597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endParaRPr lang="en-US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>
                <a:latin typeface="+mn-lt"/>
              </a:rPr>
              <a:t>Main </a:t>
            </a:r>
            <a:r>
              <a:rPr lang="en-GB" sz="5400" b="1" dirty="0" smtClean="0">
                <a:latin typeface="+mn-lt"/>
              </a:rPr>
              <a:t>contributions</a:t>
            </a:r>
            <a:endParaRPr lang="en-US" sz="5400" b="1" dirty="0">
              <a:latin typeface="+mn-lt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22515" y="1825625"/>
            <a:ext cx="11140750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600" dirty="0" smtClean="0"/>
              <a:t>A generic incremental verification algorithm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An </a:t>
            </a:r>
            <a:r>
              <a:rPr lang="en-GB" sz="3600" dirty="0" smtClean="0"/>
              <a:t>instantiation for FOL using superposition</a:t>
            </a:r>
            <a:endParaRPr lang="en-GB" sz="3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An instantiation for ground equalities using CC graphs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FF0000"/>
                </a:solidFill>
              </a:rPr>
              <a:t>A bounded restriction of the algorithm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A scoped restriction of the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80413" y="2599515"/>
                <a:ext cx="8231175" cy="1117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GB" sz="3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∨(</m:t>
                          </m:r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GB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3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GB" sz="32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413" y="2599515"/>
                <a:ext cx="8231175" cy="1117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800636" y="54136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/>
              <a:t>Clause width</a:t>
            </a:r>
            <a:endParaRPr lang="en-US" sz="3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8882" y="4664597"/>
            <a:ext cx="8987737" cy="1655180"/>
            <a:chOff x="1608882" y="4664597"/>
            <a:chExt cx="8987737" cy="1655180"/>
          </a:xfrm>
        </p:grpSpPr>
        <p:sp>
          <p:nvSpPr>
            <p:cNvPr id="8" name="Rectangle 7"/>
            <p:cNvSpPr/>
            <p:nvPr/>
          </p:nvSpPr>
          <p:spPr>
            <a:xfrm>
              <a:off x="1608882" y="4664597"/>
              <a:ext cx="8974237" cy="1655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482375" y="4824955"/>
                  <a:ext cx="5227250" cy="11363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357188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GB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  <m: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a:rPr lang="en-GB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GB" sz="32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3200" dirty="0">
                    <a:solidFill>
                      <a:srgbClr val="0070C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375" y="4824955"/>
                  <a:ext cx="5227250" cy="11363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736494" y="5039180"/>
                  <a:ext cx="186012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00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mgu</m:t>
                        </m:r>
                        <m: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000" b="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GB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en-GB" sz="2000" dirty="0" smtClean="0">
                      <a:solidFill>
                        <a:srgbClr val="0070C0"/>
                      </a:solidFill>
                    </a:rPr>
                    <a:t> maximal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494" y="5039180"/>
                  <a:ext cx="1860125" cy="707886"/>
                </a:xfrm>
                <a:prstGeom prst="rect">
                  <a:avLst/>
                </a:prstGeom>
                <a:blipFill>
                  <a:blip r:embed="rId4"/>
                  <a:stretch>
                    <a:fillRect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12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3646" y="541360"/>
            <a:ext cx="2428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/>
              <a:t>Term </a:t>
            </a:r>
            <a:r>
              <a:rPr lang="en-GB" sz="3600" b="1" dirty="0" smtClean="0"/>
              <a:t>depth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6375" y="2652026"/>
                <a:ext cx="11099251" cy="11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24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GB" sz="24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24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GB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GB" sz="24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2400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a:rPr lang="en-GB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GB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GB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GB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GB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g</m:t>
                                      </m:r>
                                      <m:d>
                                        <m:dPr>
                                          <m:ctrlPr>
                                            <a:rPr lang="en-GB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400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400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den>
                      </m:f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75" y="2652026"/>
                <a:ext cx="11099251" cy="117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8882" y="4664597"/>
            <a:ext cx="8987737" cy="1655180"/>
            <a:chOff x="1608882" y="4664597"/>
            <a:chExt cx="8987737" cy="1655180"/>
          </a:xfrm>
        </p:grpSpPr>
        <p:sp>
          <p:nvSpPr>
            <p:cNvPr id="8" name="Rectangle 7"/>
            <p:cNvSpPr/>
            <p:nvPr/>
          </p:nvSpPr>
          <p:spPr>
            <a:xfrm>
              <a:off x="1608882" y="4664597"/>
              <a:ext cx="8974237" cy="1655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482375" y="4824955"/>
                  <a:ext cx="5227250" cy="11363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357188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GB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  <m: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a:rPr lang="en-GB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GB" sz="32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GB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GB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3200" dirty="0">
                    <a:solidFill>
                      <a:srgbClr val="0070C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375" y="4824955"/>
                  <a:ext cx="5227250" cy="11363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736494" y="5039180"/>
                  <a:ext cx="186012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00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mgu</m:t>
                        </m:r>
                        <m: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GB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000" b="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GB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en-GB" sz="2000" dirty="0" smtClean="0">
                      <a:solidFill>
                        <a:srgbClr val="0070C0"/>
                      </a:solidFill>
                    </a:rPr>
                    <a:t> maximal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494" y="5039180"/>
                  <a:ext cx="1860125" cy="707886"/>
                </a:xfrm>
                <a:prstGeom prst="rect">
                  <a:avLst/>
                </a:prstGeom>
                <a:blipFill>
                  <a:blip r:embed="rId4"/>
                  <a:stretch>
                    <a:fillRect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90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287916202"/>
              </p:ext>
            </p:extLst>
          </p:nvPr>
        </p:nvGraphicFramePr>
        <p:xfrm>
          <a:off x="635274" y="1423687"/>
          <a:ext cx="5302864" cy="506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921192147"/>
              </p:ext>
            </p:extLst>
          </p:nvPr>
        </p:nvGraphicFramePr>
        <p:xfrm>
          <a:off x="6573411" y="1423687"/>
          <a:ext cx="4983316" cy="506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5287" y="541360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/>
              <a:t>Term </a:t>
            </a:r>
            <a:r>
              <a:rPr lang="en-GB" sz="3600" b="1" dirty="0" smtClean="0"/>
              <a:t>depth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9423" t="30342" r="68141" b="44131"/>
          <a:stretch/>
        </p:blipFill>
        <p:spPr>
          <a:xfrm>
            <a:off x="351667" y="1356708"/>
            <a:ext cx="11488667" cy="36763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949" t="18262" r="80330" b="78500"/>
          <a:stretch/>
        </p:blipFill>
        <p:spPr>
          <a:xfrm>
            <a:off x="353308" y="1324813"/>
            <a:ext cx="6001902" cy="466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433" t="36134" r="70497" b="55262"/>
          <a:stretch/>
        </p:blipFill>
        <p:spPr>
          <a:xfrm>
            <a:off x="1096351" y="3873451"/>
            <a:ext cx="10277124" cy="12391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51992" y="5813172"/>
            <a:ext cx="94239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latin typeface="Consolas" panose="020B0609020204030204" pitchFamily="49" charset="0"/>
              </a:rPr>
              <a:t>Idea</a:t>
            </a:r>
            <a:r>
              <a:rPr lang="en-GB" sz="4400" dirty="0">
                <a:latin typeface="Consolas" panose="020B0609020204030204" pitchFamily="49" charset="0"/>
              </a:rPr>
              <a:t>: </a:t>
            </a:r>
            <a:r>
              <a:rPr lang="en-GB" sz="4400" dirty="0" smtClean="0">
                <a:latin typeface="Consolas" panose="020B0609020204030204" pitchFamily="49" charset="0"/>
              </a:rPr>
              <a:t>incremental verification</a:t>
            </a:r>
            <a:endParaRPr lang="en-GB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341184"/>
              </p:ext>
            </p:extLst>
          </p:nvPr>
        </p:nvGraphicFramePr>
        <p:xfrm>
          <a:off x="365760" y="193040"/>
          <a:ext cx="11176000" cy="6299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401" y="752832"/>
            <a:ext cx="1131185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/>
              <a:t>Conclusions: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Incremental verification for FOL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Predictable steps with predictable complexity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Utilizes domain specific 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Size bounds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Scoping – complete for ground clauses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r>
              <a:rPr lang="en-GB" sz="3200" b="1" dirty="0" smtClean="0"/>
              <a:t>Future work: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Integrate theory (e.g. linear integer, rational) reasoning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Parallelization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Scoping for quantifiers</a:t>
            </a:r>
            <a:endParaRPr lang="en-GB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637" y="1301264"/>
            <a:ext cx="1493763" cy="142557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240976" y="2656274"/>
            <a:ext cx="3123051" cy="715264"/>
            <a:chOff x="3240976" y="2656274"/>
            <a:chExt cx="3123051" cy="7152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89632" y="2833786"/>
                  <a:ext cx="162865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GB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GB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GB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oMath>
                    </m:oMathPara>
                  </a14:m>
                  <a:endParaRPr 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632" y="2833786"/>
                  <a:ext cx="162865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731" r="-3731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763" y="2656274"/>
              <a:ext cx="715264" cy="71526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0976" y="2656274"/>
              <a:ext cx="715264" cy="71526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839701" y="5157715"/>
            <a:ext cx="2244304" cy="737242"/>
            <a:chOff x="4275084" y="5115362"/>
            <a:chExt cx="2244304" cy="7372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084" y="5115362"/>
              <a:ext cx="814326" cy="7372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062" y="5115362"/>
              <a:ext cx="814326" cy="73724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162488" y="5183196"/>
              <a:ext cx="810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/>
                <a:t>||</a:t>
              </a:r>
              <a:endParaRPr lang="en-US" sz="28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073518" y="4648390"/>
                <a:ext cx="186903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518" y="4648390"/>
                <a:ext cx="1869037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68" y="3152318"/>
            <a:ext cx="1060978" cy="10364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79" y="5357009"/>
            <a:ext cx="1351389" cy="131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1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68791" y="4691579"/>
            <a:ext cx="26228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</a:t>
            </a:r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≠</a:t>
            </a:r>
            <a:r>
              <a:rPr lang="en-GB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5408" y="1308083"/>
            <a:ext cx="701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endParaRPr lang="en-GB" b="1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6" idx="2"/>
            <a:endCxn id="8" idx="0"/>
          </p:cNvCxnSpPr>
          <p:nvPr/>
        </p:nvCxnSpPr>
        <p:spPr>
          <a:xfrm>
            <a:off x="7275928" y="1677415"/>
            <a:ext cx="724243" cy="679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91652" y="2357051"/>
            <a:ext cx="1017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y≠</a:t>
            </a:r>
            <a:r>
              <a:rPr lang="en-GB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4944" y="1801213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7188"/>
            <a:r>
              <a:rPr lang="en-GB" dirty="0" err="1" smtClean="0">
                <a:latin typeface="Consolas" panose="020B0609020204030204" pitchFamily="49" charset="0"/>
              </a:rPr>
              <a:t>y≠</a:t>
            </a:r>
            <a:r>
              <a:rPr lang="en-GB" b="1" dirty="0" err="1" smtClean="0">
                <a:latin typeface="Consolas" panose="020B0609020204030204" pitchFamily="49" charset="0"/>
              </a:rPr>
              <a:t>null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8790" y="3386165"/>
            <a:ext cx="26228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</a:rPr>
              <a:t>x=y</a:t>
            </a:r>
            <a:r>
              <a:rPr lang="en-GB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 </a:t>
            </a:r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y≠</a:t>
            </a:r>
            <a:r>
              <a:rPr lang="en-GB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endParaRPr lang="en-GB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GB" dirty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⊧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x≠</a:t>
            </a:r>
            <a:r>
              <a:rPr lang="en-GB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8689" y="3374953"/>
            <a:ext cx="25103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</a:rPr>
              <a:t>x=y</a:t>
            </a:r>
            <a:r>
              <a:rPr lang="en-GB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 </a:t>
            </a:r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y≠</a:t>
            </a:r>
            <a:r>
              <a:rPr lang="en-GB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endParaRPr lang="en-GB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GB" dirty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⊧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y≠</a:t>
            </a:r>
            <a:r>
              <a:rPr lang="en-GB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8" idx="2"/>
            <a:endCxn id="10" idx="0"/>
          </p:cNvCxnSpPr>
          <p:nvPr/>
        </p:nvCxnSpPr>
        <p:spPr>
          <a:xfrm flipH="1">
            <a:off x="6180221" y="2726383"/>
            <a:ext cx="1819950" cy="659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1" idx="0"/>
          </p:cNvCxnSpPr>
          <p:nvPr/>
        </p:nvCxnSpPr>
        <p:spPr>
          <a:xfrm>
            <a:off x="8000171" y="2726383"/>
            <a:ext cx="1763689" cy="64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04542" y="4686200"/>
            <a:ext cx="2510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</a:t>
            </a:r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≠</a:t>
            </a:r>
            <a:r>
              <a:rPr lang="en-GB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endParaRPr lang="en-GB" baseline="-250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>
            <a:stCxn id="11" idx="2"/>
            <a:endCxn id="14" idx="0"/>
          </p:cNvCxnSpPr>
          <p:nvPr/>
        </p:nvCxnSpPr>
        <p:spPr>
          <a:xfrm flipH="1">
            <a:off x="9759713" y="4298283"/>
            <a:ext cx="4147" cy="387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5" idx="0"/>
          </p:cNvCxnSpPr>
          <p:nvPr/>
        </p:nvCxnSpPr>
        <p:spPr>
          <a:xfrm>
            <a:off x="6180221" y="4309495"/>
            <a:ext cx="1" cy="382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78131" y="4254949"/>
            <a:ext cx="1357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defTabSz="357188"/>
            <a:r>
              <a:rPr lang="en-GB" sz="2400" dirty="0" smtClean="0">
                <a:latin typeface="Consolas" panose="020B0609020204030204" pitchFamily="49" charset="0"/>
              </a:rPr>
              <a:t>z </a:t>
            </a:r>
            <a:r>
              <a:rPr lang="en-GB" sz="2400" dirty="0">
                <a:latin typeface="Consolas" panose="020B0609020204030204" pitchFamily="49" charset="0"/>
              </a:rPr>
              <a:t>:= </a:t>
            </a:r>
            <a:r>
              <a:rPr lang="en-GB" sz="2400" dirty="0" smtClean="0">
                <a:latin typeface="Consolas" panose="020B0609020204030204" pitchFamily="49" charset="0"/>
              </a:rPr>
              <a:t>x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91652" y="5600967"/>
            <a:ext cx="1017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z≠</a:t>
            </a:r>
            <a:r>
              <a:rPr lang="en-GB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endParaRPr lang="en-GB" b="1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5" idx="2"/>
            <a:endCxn id="18" idx="0"/>
          </p:cNvCxnSpPr>
          <p:nvPr/>
        </p:nvCxnSpPr>
        <p:spPr>
          <a:xfrm>
            <a:off x="6180222" y="5060911"/>
            <a:ext cx="1819949" cy="540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8" idx="0"/>
          </p:cNvCxnSpPr>
          <p:nvPr/>
        </p:nvCxnSpPr>
        <p:spPr>
          <a:xfrm flipH="1">
            <a:off x="8000171" y="5055532"/>
            <a:ext cx="1759542" cy="545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59810" y="6252710"/>
            <a:ext cx="701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7188"/>
            <a:r>
              <a:rPr lang="en-GB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endParaRPr lang="en-GB" b="1" dirty="0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>
            <a:stCxn id="18" idx="2"/>
            <a:endCxn id="54" idx="4"/>
          </p:cNvCxnSpPr>
          <p:nvPr/>
        </p:nvCxnSpPr>
        <p:spPr>
          <a:xfrm flipH="1">
            <a:off x="7991856" y="5970299"/>
            <a:ext cx="8315" cy="284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032298" y="593981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7188"/>
            <a:r>
              <a:rPr lang="en-GB" dirty="0" err="1" smtClean="0">
                <a:latin typeface="Consolas" panose="020B0609020204030204" pitchFamily="49" charset="0"/>
              </a:rPr>
              <a:t>z.f</a:t>
            </a:r>
            <a:r>
              <a:rPr lang="en-GB" dirty="0" smtClean="0">
                <a:latin typeface="Consolas" panose="020B0609020204030204" pitchFamily="49" charset="0"/>
              </a:rPr>
              <a:t>:=5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66627" y="2754069"/>
            <a:ext cx="1361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GB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>
                <a:latin typeface="Consolas" panose="020B0609020204030204" pitchFamily="49" charset="0"/>
              </a:rPr>
              <a:t>x=y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3436" y="1801213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7188"/>
            <a:r>
              <a:rPr lang="en-GB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err="1" smtClean="0">
                <a:latin typeface="Consolas" panose="020B0609020204030204" pitchFamily="49" charset="0"/>
              </a:rPr>
              <a:t>y≠</a:t>
            </a:r>
            <a:r>
              <a:rPr lang="en-GB" b="1" dirty="0" err="1" smtClean="0">
                <a:latin typeface="Consolas" panose="020B0609020204030204" pitchFamily="49" charset="0"/>
              </a:rPr>
              <a:t>null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759712" y="4263023"/>
            <a:ext cx="1357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defTabSz="357188"/>
            <a:r>
              <a:rPr lang="en-GB" sz="2400" dirty="0">
                <a:latin typeface="Consolas" panose="020B0609020204030204" pitchFamily="49" charset="0"/>
              </a:rPr>
              <a:t>z := </a:t>
            </a:r>
            <a:r>
              <a:rPr lang="en-GB" sz="2400" dirty="0" smtClean="0">
                <a:latin typeface="Consolas" panose="020B0609020204030204" pitchFamily="49" charset="0"/>
              </a:rPr>
              <a:t>y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6216405"/>
            <a:ext cx="112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[Floyd67]</a:t>
            </a:r>
          </a:p>
          <a:p>
            <a:r>
              <a:rPr lang="en-GB" dirty="0" smtClean="0"/>
              <a:t>[Hoare69]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5869" y="1225974"/>
            <a:ext cx="3567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onsolas" panose="020B0609020204030204" pitchFamily="49" charset="0"/>
              </a:rPr>
              <a:t>method</a:t>
            </a:r>
            <a:r>
              <a:rPr lang="en-GB" sz="2400" dirty="0" smtClean="0">
                <a:latin typeface="Consolas" panose="020B0609020204030204" pitchFamily="49" charset="0"/>
              </a:rPr>
              <a:t> p(</a:t>
            </a:r>
            <a:r>
              <a:rPr lang="en-GB" sz="2400" dirty="0" err="1" smtClean="0">
                <a:latin typeface="Consolas" panose="020B0609020204030204" pitchFamily="49" charset="0"/>
              </a:rPr>
              <a:t>x,y</a:t>
            </a:r>
            <a:r>
              <a:rPr lang="en-GB" sz="2400" dirty="0" smtClean="0">
                <a:latin typeface="Consolas" panose="020B0609020204030204" pitchFamily="49" charset="0"/>
              </a:rPr>
              <a:t> : </a:t>
            </a:r>
            <a:r>
              <a:rPr lang="en-GB" sz="2400" b="1" dirty="0" smtClean="0">
                <a:latin typeface="Consolas" panose="020B0609020204030204" pitchFamily="49" charset="0"/>
              </a:rPr>
              <a:t>ref</a:t>
            </a:r>
            <a:r>
              <a:rPr lang="en-GB" sz="2400" dirty="0" smtClean="0"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GB" sz="2400" dirty="0" smtClean="0">
                <a:latin typeface="Consolas" panose="020B0609020204030204" pitchFamily="49" charset="0"/>
              </a:rPr>
              <a:t>	</a:t>
            </a:r>
            <a:r>
              <a:rPr lang="en-GB" sz="2400" b="1" dirty="0" smtClean="0">
                <a:latin typeface="Consolas" panose="020B0609020204030204" pitchFamily="49" charset="0"/>
              </a:rPr>
              <a:t>if</a:t>
            </a:r>
            <a:r>
              <a:rPr lang="en-GB" sz="2400" dirty="0" smtClean="0">
                <a:latin typeface="Consolas" panose="020B0609020204030204" pitchFamily="49" charset="0"/>
              </a:rPr>
              <a:t> (y </a:t>
            </a:r>
            <a:r>
              <a:rPr lang="en-GB" sz="2400" dirty="0">
                <a:latin typeface="Consolas" panose="020B0609020204030204" pitchFamily="49" charset="0"/>
              </a:rPr>
              <a:t>≠ </a:t>
            </a:r>
            <a:r>
              <a:rPr lang="en-GB" sz="2400" b="1" dirty="0">
                <a:latin typeface="Consolas" panose="020B0609020204030204" pitchFamily="49" charset="0"/>
              </a:rPr>
              <a:t>null</a:t>
            </a:r>
            <a:r>
              <a:rPr lang="en-GB" sz="2400" dirty="0" smtClean="0">
                <a:latin typeface="Consolas" panose="020B0609020204030204" pitchFamily="49" charset="0"/>
              </a:rPr>
              <a:t>)</a:t>
            </a:r>
          </a:p>
          <a:p>
            <a:pPr lvl="1" defTabSz="357188"/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b="1" dirty="0" smtClean="0">
                <a:latin typeface="Consolas" panose="020B0609020204030204" pitchFamily="49" charset="0"/>
              </a:rPr>
              <a:t>if</a:t>
            </a:r>
            <a:r>
              <a:rPr lang="en-GB" sz="2400" dirty="0" smtClean="0">
                <a:latin typeface="Consolas" panose="020B0609020204030204" pitchFamily="49" charset="0"/>
              </a:rPr>
              <a:t> </a:t>
            </a:r>
            <a:r>
              <a:rPr lang="en-GB" sz="2400" dirty="0">
                <a:latin typeface="Consolas" panose="020B0609020204030204" pitchFamily="49" charset="0"/>
              </a:rPr>
              <a:t>(x </a:t>
            </a:r>
            <a:r>
              <a:rPr lang="en-GB" sz="2400" dirty="0" smtClean="0">
                <a:latin typeface="Consolas" panose="020B0609020204030204" pitchFamily="49" charset="0"/>
              </a:rPr>
              <a:t>= y)</a:t>
            </a:r>
          </a:p>
          <a:p>
            <a:pPr lvl="1" defTabSz="357188"/>
            <a:r>
              <a:rPr lang="en-GB" sz="2400" dirty="0">
                <a:latin typeface="Consolas" panose="020B0609020204030204" pitchFamily="49" charset="0"/>
              </a:rPr>
              <a:t>		z := x</a:t>
            </a:r>
          </a:p>
          <a:p>
            <a:pPr lvl="1" defTabSz="357188"/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b="1" dirty="0">
                <a:latin typeface="Consolas" panose="020B0609020204030204" pitchFamily="49" charset="0"/>
              </a:rPr>
              <a:t>else</a:t>
            </a:r>
          </a:p>
          <a:p>
            <a:pPr lvl="1" defTabSz="357188"/>
            <a:r>
              <a:rPr lang="en-GB" sz="2400" dirty="0">
                <a:latin typeface="Consolas" panose="020B0609020204030204" pitchFamily="49" charset="0"/>
              </a:rPr>
              <a:t>		z := y</a:t>
            </a:r>
          </a:p>
          <a:p>
            <a:pPr lvl="1" defTabSz="357188"/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latin typeface="Consolas" panose="020B0609020204030204" pitchFamily="49" charset="0"/>
              </a:rPr>
              <a:t>z.f</a:t>
            </a:r>
            <a:r>
              <a:rPr lang="en-GB" sz="2400" dirty="0" smtClean="0">
                <a:latin typeface="Consolas" panose="020B0609020204030204" pitchFamily="49" charset="0"/>
              </a:rPr>
              <a:t> </a:t>
            </a:r>
            <a:r>
              <a:rPr lang="en-GB" sz="2400" dirty="0">
                <a:latin typeface="Consolas" panose="020B0609020204030204" pitchFamily="49" charset="0"/>
              </a:rPr>
              <a:t>:= 5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21909" y="275406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7188"/>
            <a:r>
              <a:rPr lang="en-GB" dirty="0" smtClean="0">
                <a:latin typeface="Consolas" panose="020B0609020204030204" pitchFamily="49" charset="0"/>
              </a:rPr>
              <a:t>x=y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1699" y="613755"/>
            <a:ext cx="238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Verification</a:t>
            </a:r>
            <a:endParaRPr lang="en-US" sz="3600" b="1" dirty="0"/>
          </a:p>
        </p:txBody>
      </p:sp>
      <p:sp>
        <p:nvSpPr>
          <p:cNvPr id="54" name="Freeform 53"/>
          <p:cNvSpPr/>
          <p:nvPr/>
        </p:nvSpPr>
        <p:spPr>
          <a:xfrm>
            <a:off x="3792823" y="1682496"/>
            <a:ext cx="4206220" cy="4572000"/>
          </a:xfrm>
          <a:custGeom>
            <a:avLst/>
            <a:gdLst>
              <a:gd name="connsiteX0" fmla="*/ 3476657 w 4206220"/>
              <a:gd name="connsiteY0" fmla="*/ 0 h 4572000"/>
              <a:gd name="connsiteX1" fmla="*/ 550577 w 4206220"/>
              <a:gd name="connsiteY1" fmla="*/ 877824 h 4572000"/>
              <a:gd name="connsiteX2" fmla="*/ 276257 w 4206220"/>
              <a:gd name="connsiteY2" fmla="*/ 3209544 h 4572000"/>
              <a:gd name="connsiteX3" fmla="*/ 3586385 w 4206220"/>
              <a:gd name="connsiteY3" fmla="*/ 4315968 h 4572000"/>
              <a:gd name="connsiteX4" fmla="*/ 4199033 w 4206220"/>
              <a:gd name="connsiteY4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6220" h="4572000">
                <a:moveTo>
                  <a:pt x="3476657" y="0"/>
                </a:moveTo>
                <a:cubicBezTo>
                  <a:pt x="2280317" y="171450"/>
                  <a:pt x="1083977" y="342900"/>
                  <a:pt x="550577" y="877824"/>
                </a:cubicBezTo>
                <a:cubicBezTo>
                  <a:pt x="17177" y="1412748"/>
                  <a:pt x="-229711" y="2636520"/>
                  <a:pt x="276257" y="3209544"/>
                </a:cubicBezTo>
                <a:cubicBezTo>
                  <a:pt x="782225" y="3782568"/>
                  <a:pt x="2932589" y="4088892"/>
                  <a:pt x="3586385" y="4315968"/>
                </a:cubicBezTo>
                <a:cubicBezTo>
                  <a:pt x="4240181" y="4543044"/>
                  <a:pt x="4219607" y="4557522"/>
                  <a:pt x="4199033" y="457200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4" grpId="0" animBg="1"/>
      <p:bldP spid="17" grpId="0"/>
      <p:bldP spid="18" grpId="0" animBg="1"/>
      <p:bldP spid="21" grpId="0" animBg="1"/>
      <p:bldP spid="23" grpId="0"/>
      <p:bldP spid="25" grpId="0"/>
      <p:bldP spid="27" grpId="0"/>
      <p:bldP spid="28" grpId="0"/>
      <p:bldP spid="38" grpId="0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869" y="1225974"/>
            <a:ext cx="3567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onsolas" panose="020B0609020204030204" pitchFamily="49" charset="0"/>
              </a:rPr>
              <a:t>method</a:t>
            </a:r>
            <a:r>
              <a:rPr lang="en-GB" sz="2400" dirty="0" smtClean="0">
                <a:latin typeface="Consolas" panose="020B0609020204030204" pitchFamily="49" charset="0"/>
              </a:rPr>
              <a:t> p(</a:t>
            </a:r>
            <a:r>
              <a:rPr lang="en-GB" sz="2400" dirty="0" err="1" smtClean="0">
                <a:latin typeface="Consolas" panose="020B0609020204030204" pitchFamily="49" charset="0"/>
              </a:rPr>
              <a:t>x,y</a:t>
            </a:r>
            <a:r>
              <a:rPr lang="en-GB" sz="2400" dirty="0" smtClean="0">
                <a:latin typeface="Consolas" panose="020B0609020204030204" pitchFamily="49" charset="0"/>
              </a:rPr>
              <a:t> : </a:t>
            </a:r>
            <a:r>
              <a:rPr lang="en-GB" sz="2400" b="1" dirty="0" smtClean="0">
                <a:latin typeface="Consolas" panose="020B0609020204030204" pitchFamily="49" charset="0"/>
              </a:rPr>
              <a:t>ref</a:t>
            </a:r>
            <a:r>
              <a:rPr lang="en-GB" sz="2400" dirty="0" smtClean="0"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GB" sz="2400" dirty="0" smtClean="0">
                <a:latin typeface="Consolas" panose="020B0609020204030204" pitchFamily="49" charset="0"/>
              </a:rPr>
              <a:t>	</a:t>
            </a:r>
            <a:r>
              <a:rPr lang="en-GB" sz="2400" b="1" dirty="0" smtClean="0">
                <a:latin typeface="Consolas" panose="020B0609020204030204" pitchFamily="49" charset="0"/>
              </a:rPr>
              <a:t>if</a:t>
            </a:r>
            <a:r>
              <a:rPr lang="en-GB" sz="2400" dirty="0" smtClean="0">
                <a:latin typeface="Consolas" panose="020B0609020204030204" pitchFamily="49" charset="0"/>
              </a:rPr>
              <a:t> (y </a:t>
            </a:r>
            <a:r>
              <a:rPr lang="en-GB" sz="2400" dirty="0">
                <a:latin typeface="Consolas" panose="020B0609020204030204" pitchFamily="49" charset="0"/>
              </a:rPr>
              <a:t>≠ </a:t>
            </a:r>
            <a:r>
              <a:rPr lang="en-GB" sz="2400" b="1" dirty="0">
                <a:latin typeface="Consolas" panose="020B0609020204030204" pitchFamily="49" charset="0"/>
              </a:rPr>
              <a:t>null</a:t>
            </a:r>
            <a:r>
              <a:rPr lang="en-GB" sz="2400" dirty="0" smtClean="0">
                <a:latin typeface="Consolas" panose="020B0609020204030204" pitchFamily="49" charset="0"/>
              </a:rPr>
              <a:t>)</a:t>
            </a:r>
          </a:p>
          <a:p>
            <a:pPr lvl="1" defTabSz="357188"/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b="1" dirty="0" smtClean="0">
                <a:latin typeface="Consolas" panose="020B0609020204030204" pitchFamily="49" charset="0"/>
              </a:rPr>
              <a:t>if</a:t>
            </a:r>
            <a:r>
              <a:rPr lang="en-GB" sz="2400" dirty="0" smtClean="0">
                <a:latin typeface="Consolas" panose="020B0609020204030204" pitchFamily="49" charset="0"/>
              </a:rPr>
              <a:t> </a:t>
            </a:r>
            <a:r>
              <a:rPr lang="en-GB" sz="2400" dirty="0">
                <a:latin typeface="Consolas" panose="020B0609020204030204" pitchFamily="49" charset="0"/>
              </a:rPr>
              <a:t>(x </a:t>
            </a:r>
            <a:r>
              <a:rPr lang="en-GB" sz="2400" dirty="0" smtClean="0">
                <a:latin typeface="Consolas" panose="020B0609020204030204" pitchFamily="49" charset="0"/>
              </a:rPr>
              <a:t>= y)</a:t>
            </a:r>
          </a:p>
          <a:p>
            <a:pPr lvl="1" defTabSz="357188"/>
            <a:r>
              <a:rPr lang="en-GB" sz="2400" dirty="0">
                <a:latin typeface="Consolas" panose="020B0609020204030204" pitchFamily="49" charset="0"/>
              </a:rPr>
              <a:t>		z := x</a:t>
            </a:r>
          </a:p>
          <a:p>
            <a:pPr lvl="1" defTabSz="357188"/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b="1" dirty="0">
                <a:latin typeface="Consolas" panose="020B0609020204030204" pitchFamily="49" charset="0"/>
              </a:rPr>
              <a:t>else</a:t>
            </a:r>
          </a:p>
          <a:p>
            <a:pPr lvl="1" defTabSz="357188"/>
            <a:r>
              <a:rPr lang="en-GB" sz="2400" dirty="0">
                <a:latin typeface="Consolas" panose="020B0609020204030204" pitchFamily="49" charset="0"/>
              </a:rPr>
              <a:t>		z := y</a:t>
            </a:r>
          </a:p>
          <a:p>
            <a:pPr lvl="1" defTabSz="357188"/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latin typeface="Consolas" panose="020B0609020204030204" pitchFamily="49" charset="0"/>
              </a:rPr>
              <a:t>z.f</a:t>
            </a:r>
            <a:r>
              <a:rPr lang="en-GB" sz="2400" dirty="0" smtClean="0">
                <a:latin typeface="Consolas" panose="020B0609020204030204" pitchFamily="49" charset="0"/>
              </a:rPr>
              <a:t> </a:t>
            </a:r>
            <a:r>
              <a:rPr lang="en-GB" sz="2400" dirty="0">
                <a:latin typeface="Consolas" panose="020B0609020204030204" pitchFamily="49" charset="0"/>
              </a:rPr>
              <a:t>:= 5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9128" y="1288661"/>
            <a:ext cx="2943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smtClean="0"/>
              <a:t>Convert to formula</a:t>
            </a:r>
            <a:endParaRPr lang="en-GB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39128" y="2171640"/>
            <a:ext cx="5250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7188"/>
            <a:r>
              <a:rPr lang="en-GB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(</a:t>
            </a:r>
            <a:r>
              <a:rPr lang="en-GB" sz="28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y≠</a:t>
            </a:r>
            <a:r>
              <a:rPr lang="en-GB" sz="2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null</a:t>
            </a:r>
            <a:r>
              <a:rPr lang="en-GB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GB" sz="2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→ (</a:t>
            </a:r>
          </a:p>
          <a:p>
            <a:pPr defTabSz="357188">
              <a:tabLst>
                <a:tab pos="989013" algn="l"/>
                <a:tab pos="1343025" algn="l"/>
              </a:tabLst>
            </a:pPr>
            <a:r>
              <a:rPr lang="en-GB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	(		</a:t>
            </a:r>
            <a:r>
              <a:rPr lang="en-GB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x=y </a:t>
            </a:r>
            <a:r>
              <a:rPr lang="en-GB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→ </a:t>
            </a:r>
            <a:r>
              <a:rPr lang="en-GB" sz="28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GB" sz="28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r>
              <a:rPr lang="en-GB" sz="2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null</a:t>
            </a:r>
            <a:r>
              <a:rPr lang="en-GB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defTabSz="357188">
              <a:tabLst>
                <a:tab pos="989013" algn="l"/>
                <a:tab pos="1343025" algn="l"/>
              </a:tabLst>
            </a:pPr>
            <a:r>
              <a:rPr lang="en-GB" sz="2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         	</a:t>
            </a:r>
            <a:r>
              <a:rPr lang="en-GB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(¬	</a:t>
            </a:r>
            <a:r>
              <a:rPr lang="en-GB" sz="28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x≠y</a:t>
            </a:r>
            <a:r>
              <a:rPr lang="en-GB" sz="2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Lucida Sans Unicode" panose="020B0602030504020204" pitchFamily="34" charset="0"/>
              </a:rPr>
              <a:t>→ </a:t>
            </a:r>
            <a:r>
              <a:rPr lang="en-GB" sz="28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GB" sz="28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r>
              <a:rPr lang="en-GB" sz="28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null</a:t>
            </a:r>
            <a:r>
              <a:rPr lang="en-GB" sz="2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endParaRPr lang="en-GB" sz="28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0284" y="2543126"/>
            <a:ext cx="181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7188"/>
            <a:r>
              <a:rPr lang="en-GB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WP(p) = 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8590" y="4310263"/>
            <a:ext cx="21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smtClean="0"/>
              <a:t>Check validity</a:t>
            </a:r>
            <a:endParaRPr lang="en-GB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20284" y="5020139"/>
            <a:ext cx="3366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7188"/>
            <a:r>
              <a:rPr lang="en-GB" sz="2800" smtClean="0">
                <a:solidFill>
                  <a:srgbClr val="0070C0"/>
                </a:solidFill>
                <a:latin typeface="Consolas" panose="020B0609020204030204" pitchFamily="49" charset="0"/>
                <a:cs typeface="Lucida Sans Unicode" panose="020B0602030504020204" pitchFamily="34" charset="0"/>
              </a:rPr>
              <a:t>UNSAT(¬</a:t>
            </a:r>
            <a:r>
              <a:rPr lang="en-GB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WP(p)) ?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48492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[Dijkstra75</a:t>
            </a:r>
            <a:r>
              <a:rPr lang="en-US" dirty="0"/>
              <a:t>]</a:t>
            </a:r>
            <a:endParaRPr lang="en-GB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852294" y="613755"/>
            <a:ext cx="248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Automation</a:t>
            </a:r>
            <a:endParaRPr lang="en-US" sz="36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Arrow Connector 185"/>
          <p:cNvCxnSpPr>
            <a:stCxn id="172" idx="4"/>
          </p:cNvCxnSpPr>
          <p:nvPr/>
        </p:nvCxnSpPr>
        <p:spPr>
          <a:xfrm>
            <a:off x="8737448" y="6236761"/>
            <a:ext cx="242930" cy="350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37" idx="4"/>
          </p:cNvCxnSpPr>
          <p:nvPr/>
        </p:nvCxnSpPr>
        <p:spPr>
          <a:xfrm>
            <a:off x="8717166" y="5326177"/>
            <a:ext cx="168635" cy="238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0" idx="4"/>
            <a:endCxn id="143" idx="0"/>
          </p:cNvCxnSpPr>
          <p:nvPr/>
        </p:nvCxnSpPr>
        <p:spPr>
          <a:xfrm>
            <a:off x="8964042" y="2527781"/>
            <a:ext cx="1441881" cy="663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1" idx="4"/>
            <a:endCxn id="125" idx="0"/>
          </p:cNvCxnSpPr>
          <p:nvPr/>
        </p:nvCxnSpPr>
        <p:spPr>
          <a:xfrm flipH="1">
            <a:off x="6798649" y="3471403"/>
            <a:ext cx="724967" cy="634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4" idx="4"/>
            <a:endCxn id="138" idx="0"/>
          </p:cNvCxnSpPr>
          <p:nvPr/>
        </p:nvCxnSpPr>
        <p:spPr>
          <a:xfrm flipH="1">
            <a:off x="7846430" y="4385355"/>
            <a:ext cx="414912" cy="66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71" idx="4"/>
            <a:endCxn id="172" idx="0"/>
          </p:cNvCxnSpPr>
          <p:nvPr/>
        </p:nvCxnSpPr>
        <p:spPr>
          <a:xfrm>
            <a:off x="8544436" y="5738807"/>
            <a:ext cx="193012" cy="3234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1" idx="4"/>
          </p:cNvCxnSpPr>
          <p:nvPr/>
        </p:nvCxnSpPr>
        <p:spPr>
          <a:xfrm flipH="1">
            <a:off x="8334210" y="5738807"/>
            <a:ext cx="210226" cy="30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970036" y="1269617"/>
            <a:ext cx="251927" cy="2799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4"/>
            <a:endCxn id="120" idx="0"/>
          </p:cNvCxnSpPr>
          <p:nvPr/>
        </p:nvCxnSpPr>
        <p:spPr>
          <a:xfrm>
            <a:off x="6096000" y="1549534"/>
            <a:ext cx="2868042" cy="6983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4"/>
            <a:endCxn id="44" idx="0"/>
          </p:cNvCxnSpPr>
          <p:nvPr/>
        </p:nvCxnSpPr>
        <p:spPr>
          <a:xfrm flipH="1">
            <a:off x="3215148" y="1549534"/>
            <a:ext cx="2880852" cy="68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089184" y="2237618"/>
            <a:ext cx="251927" cy="2799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648758" y="3181240"/>
            <a:ext cx="251927" cy="2799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4" idx="4"/>
            <a:endCxn id="51" idx="0"/>
          </p:cNvCxnSpPr>
          <p:nvPr/>
        </p:nvCxnSpPr>
        <p:spPr>
          <a:xfrm flipH="1">
            <a:off x="1774722" y="2517535"/>
            <a:ext cx="1440426" cy="663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4"/>
            <a:endCxn id="101" idx="0"/>
          </p:cNvCxnSpPr>
          <p:nvPr/>
        </p:nvCxnSpPr>
        <p:spPr>
          <a:xfrm>
            <a:off x="3215148" y="2517535"/>
            <a:ext cx="1441881" cy="663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386484" y="4105438"/>
            <a:ext cx="251927" cy="27991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923791" y="4105438"/>
            <a:ext cx="251927" cy="27991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51" idx="4"/>
            <a:endCxn id="64" idx="0"/>
          </p:cNvCxnSpPr>
          <p:nvPr/>
        </p:nvCxnSpPr>
        <p:spPr>
          <a:xfrm flipH="1">
            <a:off x="1049755" y="3461157"/>
            <a:ext cx="724967" cy="6442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4"/>
            <a:endCxn id="63" idx="0"/>
          </p:cNvCxnSpPr>
          <p:nvPr/>
        </p:nvCxnSpPr>
        <p:spPr>
          <a:xfrm>
            <a:off x="1774722" y="3461157"/>
            <a:ext cx="737726" cy="6442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387973" y="5046260"/>
            <a:ext cx="251927" cy="27991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517237" y="5046260"/>
            <a:ext cx="251927" cy="27991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9" name="Straight Arrow Connector 78"/>
          <p:cNvCxnSpPr>
            <a:stCxn id="64" idx="4"/>
            <a:endCxn id="78" idx="0"/>
          </p:cNvCxnSpPr>
          <p:nvPr/>
        </p:nvCxnSpPr>
        <p:spPr>
          <a:xfrm flipH="1">
            <a:off x="643201" y="4385355"/>
            <a:ext cx="406554" cy="6609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4" idx="4"/>
            <a:endCxn id="77" idx="0"/>
          </p:cNvCxnSpPr>
          <p:nvPr/>
        </p:nvCxnSpPr>
        <p:spPr>
          <a:xfrm>
            <a:off x="1049755" y="4385355"/>
            <a:ext cx="464182" cy="6609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84055" y="14714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233324" y="24772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214610" y="3373860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3296" y="4367939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16154" y="4367939"/>
            <a:ext cx="510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94813" y="3373860"/>
            <a:ext cx="510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2842308" y="5046260"/>
            <a:ext cx="251927" cy="27991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1971572" y="5046260"/>
            <a:ext cx="251927" cy="27991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7" name="Straight Arrow Connector 96"/>
          <p:cNvCxnSpPr>
            <a:stCxn id="63" idx="4"/>
            <a:endCxn id="96" idx="0"/>
          </p:cNvCxnSpPr>
          <p:nvPr/>
        </p:nvCxnSpPr>
        <p:spPr>
          <a:xfrm flipH="1">
            <a:off x="2097536" y="4385355"/>
            <a:ext cx="414912" cy="6609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4"/>
            <a:endCxn id="95" idx="0"/>
          </p:cNvCxnSpPr>
          <p:nvPr/>
        </p:nvCxnSpPr>
        <p:spPr>
          <a:xfrm>
            <a:off x="2512448" y="4385355"/>
            <a:ext cx="455824" cy="6609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21754" y="4367939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44612" y="4367939"/>
            <a:ext cx="510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531065" y="3181240"/>
            <a:ext cx="251927" cy="2799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268791" y="4105438"/>
            <a:ext cx="251927" cy="2799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806098" y="4105438"/>
            <a:ext cx="251927" cy="2799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stCxn id="101" idx="4"/>
            <a:endCxn id="103" idx="0"/>
          </p:cNvCxnSpPr>
          <p:nvPr/>
        </p:nvCxnSpPr>
        <p:spPr>
          <a:xfrm flipH="1">
            <a:off x="3932062" y="3461157"/>
            <a:ext cx="724967" cy="644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1" idx="4"/>
            <a:endCxn id="102" idx="0"/>
          </p:cNvCxnSpPr>
          <p:nvPr/>
        </p:nvCxnSpPr>
        <p:spPr>
          <a:xfrm>
            <a:off x="4657029" y="3461157"/>
            <a:ext cx="737726" cy="644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270280" y="5046260"/>
            <a:ext cx="251927" cy="27991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399544" y="5046260"/>
            <a:ext cx="251927" cy="27991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stCxn id="103" idx="4"/>
            <a:endCxn id="107" idx="0"/>
          </p:cNvCxnSpPr>
          <p:nvPr/>
        </p:nvCxnSpPr>
        <p:spPr>
          <a:xfrm flipH="1">
            <a:off x="3525508" y="4385355"/>
            <a:ext cx="406554" cy="6609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3" idx="4"/>
            <a:endCxn id="106" idx="0"/>
          </p:cNvCxnSpPr>
          <p:nvPr/>
        </p:nvCxnSpPr>
        <p:spPr>
          <a:xfrm>
            <a:off x="3932062" y="4385355"/>
            <a:ext cx="464182" cy="6609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5724615" y="5046260"/>
            <a:ext cx="251927" cy="2799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853879" y="5046260"/>
            <a:ext cx="251927" cy="2799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>
            <a:stCxn id="102" idx="4"/>
            <a:endCxn id="115" idx="0"/>
          </p:cNvCxnSpPr>
          <p:nvPr/>
        </p:nvCxnSpPr>
        <p:spPr>
          <a:xfrm flipH="1">
            <a:off x="4979843" y="4385355"/>
            <a:ext cx="414912" cy="66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2" idx="4"/>
            <a:endCxn id="114" idx="0"/>
          </p:cNvCxnSpPr>
          <p:nvPr/>
        </p:nvCxnSpPr>
        <p:spPr>
          <a:xfrm>
            <a:off x="5394755" y="4385355"/>
            <a:ext cx="455824" cy="66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838078" y="2247864"/>
            <a:ext cx="251927" cy="2799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397652" y="3191486"/>
            <a:ext cx="251927" cy="2799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20" idx="4"/>
            <a:endCxn id="121" idx="0"/>
          </p:cNvCxnSpPr>
          <p:nvPr/>
        </p:nvCxnSpPr>
        <p:spPr>
          <a:xfrm flipH="1">
            <a:off x="7523616" y="2527781"/>
            <a:ext cx="1440426" cy="6637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8135378" y="4105438"/>
            <a:ext cx="251927" cy="2799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6672685" y="4105438"/>
            <a:ext cx="251927" cy="2799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1" idx="4"/>
            <a:endCxn id="124" idx="0"/>
          </p:cNvCxnSpPr>
          <p:nvPr/>
        </p:nvCxnSpPr>
        <p:spPr>
          <a:xfrm>
            <a:off x="7523616" y="3471403"/>
            <a:ext cx="737726" cy="6340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7136867" y="5046260"/>
            <a:ext cx="251927" cy="27991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266131" y="5046260"/>
            <a:ext cx="251927" cy="27991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>
            <a:stCxn id="125" idx="4"/>
            <a:endCxn id="129" idx="0"/>
          </p:cNvCxnSpPr>
          <p:nvPr/>
        </p:nvCxnSpPr>
        <p:spPr>
          <a:xfrm flipH="1">
            <a:off x="6392095" y="4385355"/>
            <a:ext cx="406554" cy="6609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5" idx="4"/>
            <a:endCxn id="128" idx="0"/>
          </p:cNvCxnSpPr>
          <p:nvPr/>
        </p:nvCxnSpPr>
        <p:spPr>
          <a:xfrm>
            <a:off x="6798649" y="4385355"/>
            <a:ext cx="464182" cy="6609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982218" y="24874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591202" y="5046260"/>
            <a:ext cx="251927" cy="2799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7720466" y="5046260"/>
            <a:ext cx="251927" cy="2799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24" idx="4"/>
            <a:endCxn id="137" idx="0"/>
          </p:cNvCxnSpPr>
          <p:nvPr/>
        </p:nvCxnSpPr>
        <p:spPr>
          <a:xfrm>
            <a:off x="8261342" y="4385355"/>
            <a:ext cx="455824" cy="6609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10279959" y="3191486"/>
            <a:ext cx="251927" cy="2799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11017685" y="4105438"/>
            <a:ext cx="251927" cy="2799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9554992" y="4105438"/>
            <a:ext cx="251927" cy="2799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143" idx="4"/>
            <a:endCxn id="145" idx="0"/>
          </p:cNvCxnSpPr>
          <p:nvPr/>
        </p:nvCxnSpPr>
        <p:spPr>
          <a:xfrm flipH="1">
            <a:off x="9680956" y="3471403"/>
            <a:ext cx="724967" cy="634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3" idx="4"/>
            <a:endCxn id="144" idx="0"/>
          </p:cNvCxnSpPr>
          <p:nvPr/>
        </p:nvCxnSpPr>
        <p:spPr>
          <a:xfrm>
            <a:off x="10405923" y="3471403"/>
            <a:ext cx="737726" cy="634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0019174" y="5046260"/>
            <a:ext cx="251927" cy="27991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9148438" y="5046260"/>
            <a:ext cx="251927" cy="27991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/>
          <p:cNvCxnSpPr>
            <a:stCxn id="145" idx="4"/>
            <a:endCxn id="149" idx="0"/>
          </p:cNvCxnSpPr>
          <p:nvPr/>
        </p:nvCxnSpPr>
        <p:spPr>
          <a:xfrm flipH="1">
            <a:off x="9274402" y="4385355"/>
            <a:ext cx="406554" cy="6609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5" idx="4"/>
            <a:endCxn id="148" idx="0"/>
          </p:cNvCxnSpPr>
          <p:nvPr/>
        </p:nvCxnSpPr>
        <p:spPr>
          <a:xfrm>
            <a:off x="9680956" y="4385355"/>
            <a:ext cx="464182" cy="6609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1473509" y="5046260"/>
            <a:ext cx="251927" cy="2799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0602773" y="5046260"/>
            <a:ext cx="251927" cy="2799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/>
          <p:cNvCxnSpPr>
            <a:stCxn id="144" idx="4"/>
            <a:endCxn id="157" idx="0"/>
          </p:cNvCxnSpPr>
          <p:nvPr/>
        </p:nvCxnSpPr>
        <p:spPr>
          <a:xfrm flipH="1">
            <a:off x="10728737" y="4385355"/>
            <a:ext cx="414912" cy="66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44" idx="4"/>
            <a:endCxn id="156" idx="0"/>
          </p:cNvCxnSpPr>
          <p:nvPr/>
        </p:nvCxnSpPr>
        <p:spPr>
          <a:xfrm>
            <a:off x="11143649" y="4385355"/>
            <a:ext cx="455824" cy="66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732127" y="250085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/>
              <a:t>B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9548609" y="24874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/>
              <a:t>B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5539598" y="613755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DPLL</a:t>
            </a:r>
            <a:endParaRPr lang="en-US" sz="36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7303933" y="14714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50212" y="43825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073070" y="438255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878670" y="43825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5501528" y="438255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/>
              <a:t>D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307128" y="43679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929986" y="436793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735586" y="43679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8358444" y="436793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>
                <a:solidFill>
                  <a:srgbClr val="C00000"/>
                </a:solidFill>
              </a:rPr>
              <a:t>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9164044" y="43825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9786902" y="438255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0592502" y="43825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11215360" y="438255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/>
              <a:t>D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4066197" y="3368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4846400" y="336894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/>
              <a:t>C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942331" y="33787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7722534" y="337877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>
                <a:solidFill>
                  <a:srgbClr val="C00000"/>
                </a:solidFill>
              </a:rPr>
              <a:t>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9793918" y="33738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10574121" y="337386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/>
              <a:t>C</a:t>
            </a:r>
            <a:endParaRPr lang="en-US" dirty="0"/>
          </a:p>
        </p:txBody>
      </p:sp>
      <p:sp>
        <p:nvSpPr>
          <p:cNvPr id="171" name="Oval 170"/>
          <p:cNvSpPr/>
          <p:nvPr/>
        </p:nvSpPr>
        <p:spPr>
          <a:xfrm>
            <a:off x="8464441" y="5564296"/>
            <a:ext cx="159989" cy="17451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8657453" y="6062250"/>
            <a:ext cx="159989" cy="17451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150226" y="5232982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P(c)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78" name="Straight Arrow Connector 177"/>
          <p:cNvCxnSpPr>
            <a:stCxn id="137" idx="4"/>
            <a:endCxn id="171" idx="0"/>
          </p:cNvCxnSpPr>
          <p:nvPr/>
        </p:nvCxnSpPr>
        <p:spPr>
          <a:xfrm flipH="1">
            <a:off x="8544436" y="5326177"/>
            <a:ext cx="172730" cy="2381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608627" y="5748151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¬P(f(c))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8399811" y="6586969"/>
            <a:ext cx="159989" cy="174511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…</a:t>
            </a:r>
            <a:endParaRPr lang="en-US" sz="3200" dirty="0">
              <a:solidFill>
                <a:srgbClr val="C00000"/>
              </a:solidFill>
            </a:endParaRPr>
          </a:p>
        </p:txBody>
      </p:sp>
      <p:cxnSp>
        <p:nvCxnSpPr>
          <p:cNvPr id="180" name="Straight Arrow Connector 179"/>
          <p:cNvCxnSpPr>
            <a:stCxn id="172" idx="4"/>
            <a:endCxn id="179" idx="0"/>
          </p:cNvCxnSpPr>
          <p:nvPr/>
        </p:nvCxnSpPr>
        <p:spPr>
          <a:xfrm flipH="1">
            <a:off x="8479806" y="6236761"/>
            <a:ext cx="257642" cy="3502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7840680" y="6184492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P(f(f(c)))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6</a:t>
            </a:fld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0" y="6204828"/>
            <a:ext cx="287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[DavisLogemannLoveland62]</a:t>
            </a:r>
          </a:p>
          <a:p>
            <a:r>
              <a:rPr lang="en-GB" dirty="0" smtClean="0"/>
              <a:t>[DavisPutnam60]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3658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7" grpId="0"/>
      <p:bldP spid="50" grpId="0"/>
      <p:bldP spid="179" grpId="0"/>
      <p:bldP spid="1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03311" y="1108163"/>
                <a:ext cx="1585114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/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1" y="1108163"/>
                <a:ext cx="1585114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04740" y="613755"/>
            <a:ext cx="218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Saturation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311" y="1500065"/>
                <a:ext cx="160653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11" y="1500065"/>
                <a:ext cx="1606530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96907" y="2579519"/>
                <a:ext cx="2473157" cy="12003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9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i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57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07" y="2579519"/>
                <a:ext cx="2473157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99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551992" y="5813172"/>
            <a:ext cx="94239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latin typeface="Consolas" panose="020B0609020204030204" pitchFamily="49" charset="0"/>
              </a:rPr>
              <a:t>Idea</a:t>
            </a:r>
            <a:r>
              <a:rPr lang="en-GB" sz="4400">
                <a:latin typeface="Consolas" panose="020B0609020204030204" pitchFamily="49" charset="0"/>
              </a:rPr>
              <a:t>: </a:t>
            </a:r>
            <a:r>
              <a:rPr lang="en-GB" sz="4400" smtClean="0">
                <a:latin typeface="Consolas" panose="020B0609020204030204" pitchFamily="49" charset="0"/>
              </a:rPr>
              <a:t>derivation depth</a:t>
            </a:r>
            <a:endParaRPr lang="en-GB" sz="4400" dirty="0">
              <a:latin typeface="Consolas" panose="020B0609020204030204" pitchFamily="49" charset="0"/>
            </a:endParaRPr>
          </a:p>
        </p:txBody>
      </p:sp>
      <p:sp>
        <p:nvSpPr>
          <p:cNvPr id="12" name="Cloud 11"/>
          <p:cNvSpPr/>
          <p:nvPr/>
        </p:nvSpPr>
        <p:spPr>
          <a:xfrm>
            <a:off x="6976872" y="2579519"/>
            <a:ext cx="384048" cy="31089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⊦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86739" y="1068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246" y="1068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6685" y="1457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7922" y="1457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57799" y="1849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9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>
                <a:latin typeface="+mn-lt"/>
              </a:rPr>
              <a:t>Main </a:t>
            </a:r>
            <a:r>
              <a:rPr lang="en-GB" sz="5400" b="1" dirty="0" smtClean="0">
                <a:latin typeface="+mn-lt"/>
              </a:rPr>
              <a:t>contributions</a:t>
            </a:r>
            <a:endParaRPr lang="en-US" sz="5400" b="1" dirty="0">
              <a:latin typeface="+mn-lt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22515" y="1825625"/>
            <a:ext cx="11140750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600" dirty="0" smtClean="0"/>
              <a:t>A generic incremental verification algorithm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An </a:t>
            </a:r>
            <a:r>
              <a:rPr lang="en-GB" sz="3600" dirty="0" smtClean="0"/>
              <a:t>instantiation for FOL using superposition</a:t>
            </a:r>
            <a:endParaRPr lang="en-GB" sz="3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An instantiation for ground equalities using CC graphs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/>
              <a:t>A bounded restriction of the algorithm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A scoped restriction of the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910895" y="3802412"/>
            <a:ext cx="2622861" cy="850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bIns="64800" rtlCol="0">
            <a:spAutoFit/>
          </a:bodyPr>
          <a:lstStyle/>
          <a:p>
            <a:pPr lvl="1" indent="-457200" defTabSz="357188"/>
            <a:r>
              <a:rPr lang="en-GB" sz="2400" b="1" dirty="0" smtClean="0">
                <a:latin typeface="Consolas" panose="020B0609020204030204" pitchFamily="49" charset="0"/>
              </a:rPr>
              <a:t>assert</a:t>
            </a:r>
            <a:r>
              <a:rPr lang="en-GB" sz="2400" dirty="0" smtClean="0">
                <a:latin typeface="Consolas" panose="020B0609020204030204" pitchFamily="49" charset="0"/>
              </a:rPr>
              <a:t> y!=null </a:t>
            </a:r>
          </a:p>
          <a:p>
            <a:pPr lvl="1" indent="-457200" defTabSz="357188"/>
            <a:r>
              <a:rPr lang="en-GB" sz="2400" dirty="0" smtClean="0">
                <a:latin typeface="Consolas" panose="020B0609020204030204" pitchFamily="49" charset="0"/>
              </a:rPr>
              <a:t>z </a:t>
            </a:r>
            <a:r>
              <a:rPr lang="en-GB" sz="2400" dirty="0">
                <a:latin typeface="Consolas" panose="020B0609020204030204" pitchFamily="49" charset="0"/>
              </a:rPr>
              <a:t>:= x</a:t>
            </a:r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8163723" y="1534798"/>
            <a:ext cx="14559" cy="866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39135" y="2401377"/>
            <a:ext cx="12782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2pPr lvl="1" indent="-457200" defTabSz="357188">
              <a:defRPr sz="2400">
                <a:latin typeface="Consolas" panose="020B0609020204030204" pitchFamily="49" charset="0"/>
              </a:defRPr>
            </a:lvl2pPr>
          </a:lstStyle>
          <a:p>
            <a:pPr lvl="1"/>
            <a:r>
              <a:rPr lang="en-GB" dirty="0"/>
              <a:t>y:=w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42727" y="1801213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7188"/>
            <a:r>
              <a:rPr lang="en-GB" dirty="0" err="1">
                <a:latin typeface="Consolas" panose="020B0609020204030204" pitchFamily="49" charset="0"/>
              </a:rPr>
              <a:t>w</a:t>
            </a:r>
            <a:r>
              <a:rPr lang="en-GB" dirty="0" err="1" smtClean="0">
                <a:latin typeface="Consolas" panose="020B0609020204030204" pitchFamily="49" charset="0"/>
              </a:rPr>
              <a:t>≠</a:t>
            </a:r>
            <a:r>
              <a:rPr lang="en-GB" b="1" dirty="0" err="1" smtClean="0">
                <a:latin typeface="Consolas" panose="020B0609020204030204" pitchFamily="49" charset="0"/>
              </a:rPr>
              <a:t>null</a:t>
            </a:r>
            <a:endParaRPr lang="en-GB" b="1" dirty="0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>
            <a:stCxn id="18" idx="2"/>
            <a:endCxn id="15" idx="0"/>
          </p:cNvCxnSpPr>
          <p:nvPr/>
        </p:nvCxnSpPr>
        <p:spPr>
          <a:xfrm flipH="1">
            <a:off x="6222326" y="2863042"/>
            <a:ext cx="1955956" cy="939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4" idx="0"/>
          </p:cNvCxnSpPr>
          <p:nvPr/>
        </p:nvCxnSpPr>
        <p:spPr>
          <a:xfrm>
            <a:off x="8178282" y="2863042"/>
            <a:ext cx="1981687" cy="939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17428" y="3802412"/>
            <a:ext cx="2685082" cy="850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bIns="64800" rtlCol="0">
            <a:spAutoFit/>
          </a:bodyPr>
          <a:lstStyle/>
          <a:p>
            <a:pPr lvl="1" indent="-457200" defTabSz="357188"/>
            <a:r>
              <a:rPr lang="en-GB" sz="2400" b="1" dirty="0">
                <a:latin typeface="Consolas" panose="020B0609020204030204" pitchFamily="49" charset="0"/>
              </a:rPr>
              <a:t>assert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</a:rPr>
              <a:t>y!=</a:t>
            </a:r>
            <a:r>
              <a:rPr lang="en-GB" sz="2400" dirty="0">
                <a:latin typeface="Consolas" panose="020B0609020204030204" pitchFamily="49" charset="0"/>
              </a:rPr>
              <a:t>null </a:t>
            </a:r>
            <a:endParaRPr lang="en-GB" sz="2400" dirty="0" smtClean="0">
              <a:latin typeface="Consolas" panose="020B0609020204030204" pitchFamily="49" charset="0"/>
            </a:endParaRPr>
          </a:p>
          <a:p>
            <a:pPr lvl="1" indent="-457200" defTabSz="357188"/>
            <a:r>
              <a:rPr lang="en-GB" sz="2400" dirty="0" smtClean="0">
                <a:latin typeface="Consolas" panose="020B0609020204030204" pitchFamily="49" charset="0"/>
              </a:rPr>
              <a:t>z </a:t>
            </a:r>
            <a:r>
              <a:rPr lang="en-GB" sz="2400" dirty="0">
                <a:latin typeface="Consolas" panose="020B0609020204030204" pitchFamily="49" charset="0"/>
              </a:rPr>
              <a:t>:= </a:t>
            </a:r>
            <a:r>
              <a:rPr lang="en-GB" sz="2400" dirty="0" smtClean="0">
                <a:latin typeface="Consolas" panose="020B0609020204030204" pitchFamily="49" charset="0"/>
              </a:rPr>
              <a:t>y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39136" y="5592045"/>
            <a:ext cx="12782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2pPr lvl="1" indent="-457200" defTabSz="357188">
              <a:defRPr sz="2400">
                <a:latin typeface="Consolas" panose="020B0609020204030204" pitchFamily="49" charset="0"/>
              </a:defRPr>
            </a:lvl2pPr>
          </a:lstStyle>
          <a:p>
            <a:pPr lvl="1"/>
            <a:r>
              <a:rPr lang="en-GB" dirty="0" err="1"/>
              <a:t>z.f</a:t>
            </a:r>
            <a:r>
              <a:rPr lang="en-GB" dirty="0"/>
              <a:t>:=5</a:t>
            </a:r>
          </a:p>
        </p:txBody>
      </p:sp>
      <p:cxnSp>
        <p:nvCxnSpPr>
          <p:cNvPr id="29" name="Straight Arrow Connector 28"/>
          <p:cNvCxnSpPr>
            <a:stCxn id="15" idx="2"/>
            <a:endCxn id="28" idx="0"/>
          </p:cNvCxnSpPr>
          <p:nvPr/>
        </p:nvCxnSpPr>
        <p:spPr>
          <a:xfrm>
            <a:off x="6222326" y="4652675"/>
            <a:ext cx="1955957" cy="939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28" idx="0"/>
          </p:cNvCxnSpPr>
          <p:nvPr/>
        </p:nvCxnSpPr>
        <p:spPr>
          <a:xfrm flipH="1">
            <a:off x="8178283" y="4652675"/>
            <a:ext cx="1981686" cy="939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233436" y="3097694"/>
            <a:ext cx="1361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GB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¬</a:t>
            </a:r>
            <a:r>
              <a:rPr lang="en-GB" dirty="0" smtClean="0">
                <a:latin typeface="Consolas" panose="020B0609020204030204" pitchFamily="49" charset="0"/>
              </a:rPr>
              <a:t>x=y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98170" y="309769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7188"/>
            <a:r>
              <a:rPr lang="en-GB" dirty="0" smtClean="0">
                <a:latin typeface="Consolas" panose="020B0609020204030204" pitchFamily="49" charset="0"/>
              </a:rPr>
              <a:t>x=y</a:t>
            </a:r>
            <a:endParaRPr lang="en-GB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763122" y="2285821"/>
                <a:ext cx="2072619" cy="707886"/>
              </a:xfrm>
              <a:prstGeom prst="rect">
                <a:avLst/>
              </a:prstGeom>
              <a:ln w="3810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sz="4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null</m:t>
                      </m:r>
                    </m:oMath>
                  </m:oMathPara>
                </a14:m>
                <a:endParaRPr lang="en-US" sz="40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122" y="2285821"/>
                <a:ext cx="207261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3585409" y="613755"/>
            <a:ext cx="4994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Domain </a:t>
            </a:r>
            <a:r>
              <a:rPr lang="en-GB" sz="3600" b="1" dirty="0"/>
              <a:t>k</a:t>
            </a:r>
            <a:r>
              <a:rPr lang="en-GB" sz="3600" b="1" dirty="0" smtClean="0"/>
              <a:t>nowledge </a:t>
            </a:r>
            <a:r>
              <a:rPr lang="en-GB" sz="3600" b="1" dirty="0" smtClean="0"/>
              <a:t>- CFG</a:t>
            </a:r>
            <a:endParaRPr lang="en-US" sz="3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47665" y="2170545"/>
            <a:ext cx="2078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Relevance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1147665" y="4123873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Lemma sharing</a:t>
            </a:r>
            <a:endParaRPr lang="en-US" sz="3600" dirty="0"/>
          </a:p>
        </p:txBody>
      </p:sp>
      <p:sp>
        <p:nvSpPr>
          <p:cNvPr id="52" name="Rounded Rectangle 51"/>
          <p:cNvSpPr/>
          <p:nvPr/>
        </p:nvSpPr>
        <p:spPr>
          <a:xfrm>
            <a:off x="4975953" y="3889267"/>
            <a:ext cx="2404779" cy="3424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8874871" y="3889267"/>
            <a:ext cx="2402729" cy="3424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7006-3EB0-4476-A87F-86925BE0320E}" type="slidenum">
              <a:rPr lang="en-US" smtClean="0"/>
              <a:t>9</a:t>
            </a:fld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785902" y="2557413"/>
            <a:ext cx="639147" cy="23752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8876797" y="4259542"/>
            <a:ext cx="2402729" cy="3424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147664" y="5934385"/>
            <a:ext cx="1302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Scope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9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50" grpId="0"/>
      <p:bldP spid="51" grpId="0"/>
      <p:bldP spid="52" grpId="0" animBg="1"/>
      <p:bldP spid="52" grpId="1" animBg="1"/>
      <p:bldP spid="43" grpId="0" animBg="1"/>
      <p:bldP spid="43" grpId="1" animBg="1"/>
      <p:bldP spid="37" grpId="0" animBg="1"/>
      <p:bldP spid="37" grpId="1" animBg="1"/>
      <p:bldP spid="55" grpId="0" animBg="1"/>
      <p:bldP spid="55" grpId="1" animBg="1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733</Words>
  <Application>Microsoft Office PowerPoint</Application>
  <PresentationFormat>Widescreen</PresentationFormat>
  <Paragraphs>385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Cambria Math</vt:lpstr>
      <vt:lpstr>Arial</vt:lpstr>
      <vt:lpstr>Symbol</vt:lpstr>
      <vt:lpstr>Calibri Light</vt:lpstr>
      <vt:lpstr>Consolas</vt:lpstr>
      <vt:lpstr>Calibri</vt:lpstr>
      <vt:lpstr>Wingdings</vt:lpstr>
      <vt:lpstr>Lucida Sans Unicode</vt:lpstr>
      <vt:lpstr>Office Theme</vt:lpstr>
      <vt:lpstr>Incremental Verification Uri Juhasz PhD Defence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contributions</vt:lpstr>
      <vt:lpstr>PowerPoint Presentation</vt:lpstr>
      <vt:lpstr>Main contributions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contributions</vt:lpstr>
      <vt:lpstr>PowerPoint Presentation</vt:lpstr>
      <vt:lpstr>PowerPoint Presentation</vt:lpstr>
      <vt:lpstr>PowerPoint Presentation</vt:lpstr>
      <vt:lpstr>Main contributions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Juhasz</dc:creator>
  <cp:lastModifiedBy>Uri Juhasz</cp:lastModifiedBy>
  <cp:revision>361</cp:revision>
  <cp:lastPrinted>2016-11-03T16:12:09Z</cp:lastPrinted>
  <dcterms:created xsi:type="dcterms:W3CDTF">2016-11-02T16:38:57Z</dcterms:created>
  <dcterms:modified xsi:type="dcterms:W3CDTF">2016-11-07T01:18:39Z</dcterms:modified>
</cp:coreProperties>
</file>