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7" r:id="rId3"/>
    <p:sldId id="257" r:id="rId4"/>
    <p:sldId id="258" r:id="rId5"/>
    <p:sldId id="259" r:id="rId6"/>
    <p:sldId id="262" r:id="rId7"/>
    <p:sldId id="276" r:id="rId8"/>
    <p:sldId id="265" r:id="rId9"/>
    <p:sldId id="266" r:id="rId10"/>
    <p:sldId id="278" r:id="rId11"/>
    <p:sldId id="260" r:id="rId12"/>
    <p:sldId id="271" r:id="rId13"/>
    <p:sldId id="261" r:id="rId14"/>
    <p:sldId id="272" r:id="rId15"/>
    <p:sldId id="263" r:id="rId16"/>
    <p:sldId id="264" r:id="rId17"/>
    <p:sldId id="268" r:id="rId18"/>
    <p:sldId id="273" r:id="rId19"/>
    <p:sldId id="275" r:id="rId20"/>
    <p:sldId id="269" r:id="rId21"/>
    <p:sldId id="270" r:id="rId22"/>
    <p:sldId id="274"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1985" autoAdjust="0"/>
  </p:normalViewPr>
  <p:slideViewPr>
    <p:cSldViewPr snapToGrid="0">
      <p:cViewPr varScale="1">
        <p:scale>
          <a:sx n="81" d="100"/>
          <a:sy n="81" d="100"/>
        </p:scale>
        <p:origin x="67"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9C817-2D85-49AA-87DF-AEB0541430F1}" type="datetimeFigureOut">
              <a:rPr lang="en-US" smtClean="0"/>
              <a:t>13-Jan-15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16974-C39B-4378-8184-13C39D333FAB}" type="slidenum">
              <a:rPr lang="en-US" smtClean="0"/>
              <a:t>‹#›</a:t>
            </a:fld>
            <a:endParaRPr lang="en-US"/>
          </a:p>
        </p:txBody>
      </p:sp>
    </p:spTree>
    <p:extLst>
      <p:ext uri="{BB962C8B-B14F-4D97-AF65-F5344CB8AC3E}">
        <p14:creationId xmlns:p14="http://schemas.microsoft.com/office/powerpoint/2010/main" val="63992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16974-C39B-4378-8184-13C39D333FAB}" type="slidenum">
              <a:rPr lang="en-US" smtClean="0"/>
              <a:t>11</a:t>
            </a:fld>
            <a:endParaRPr lang="en-US" dirty="0"/>
          </a:p>
        </p:txBody>
      </p:sp>
    </p:spTree>
    <p:extLst>
      <p:ext uri="{BB962C8B-B14F-4D97-AF65-F5344CB8AC3E}">
        <p14:creationId xmlns:p14="http://schemas.microsoft.com/office/powerpoint/2010/main" val="302470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81344-BDE9-4A35-9703-7AD3E8CDC836}" type="datetimeFigureOut">
              <a:rPr lang="en-US" smtClean="0"/>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284982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81344-BDE9-4A35-9703-7AD3E8CDC836}" type="datetimeFigureOut">
              <a:rPr lang="en-US" smtClean="0"/>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199399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81344-BDE9-4A35-9703-7AD3E8CDC836}" type="datetimeFigureOut">
              <a:rPr lang="en-US" smtClean="0"/>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419248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81344-BDE9-4A35-9703-7AD3E8CDC836}" type="datetimeFigureOut">
              <a:rPr lang="en-US" smtClean="0"/>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309815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81344-BDE9-4A35-9703-7AD3E8CDC836}" type="datetimeFigureOut">
              <a:rPr lang="en-US" smtClean="0"/>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54737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81344-BDE9-4A35-9703-7AD3E8CDC836}" type="datetimeFigureOut">
              <a:rPr lang="en-US" smtClean="0"/>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229724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281344-BDE9-4A35-9703-7AD3E8CDC836}" type="datetimeFigureOut">
              <a:rPr lang="en-US" smtClean="0"/>
              <a:t>12-Jan-15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385360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281344-BDE9-4A35-9703-7AD3E8CDC836}" type="datetimeFigureOut">
              <a:rPr lang="en-US" smtClean="0"/>
              <a:t>12-Jan-15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263593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81344-BDE9-4A35-9703-7AD3E8CDC836}" type="datetimeFigureOut">
              <a:rPr lang="en-US" smtClean="0"/>
              <a:t>12-Jan-15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405978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1344-BDE9-4A35-9703-7AD3E8CDC836}" type="datetimeFigureOut">
              <a:rPr lang="en-US" smtClean="0"/>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79829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1344-BDE9-4A35-9703-7AD3E8CDC836}" type="datetimeFigureOut">
              <a:rPr lang="en-US" smtClean="0"/>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76875-A109-4B8C-85FB-B8BE2F63F807}" type="slidenum">
              <a:rPr lang="en-US" smtClean="0"/>
              <a:t>‹#›</a:t>
            </a:fld>
            <a:endParaRPr lang="en-US"/>
          </a:p>
        </p:txBody>
      </p:sp>
    </p:spTree>
    <p:extLst>
      <p:ext uri="{BB962C8B-B14F-4D97-AF65-F5344CB8AC3E}">
        <p14:creationId xmlns:p14="http://schemas.microsoft.com/office/powerpoint/2010/main" val="305440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81344-BDE9-4A35-9703-7AD3E8CDC836}" type="datetimeFigureOut">
              <a:rPr lang="en-US" smtClean="0"/>
              <a:t>12-Jan-15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76875-A109-4B8C-85FB-B8BE2F63F807}" type="slidenum">
              <a:rPr lang="en-US" smtClean="0"/>
              <a:t>‹#›</a:t>
            </a:fld>
            <a:endParaRPr lang="en-US"/>
          </a:p>
        </p:txBody>
      </p:sp>
    </p:spTree>
    <p:extLst>
      <p:ext uri="{BB962C8B-B14F-4D97-AF65-F5344CB8AC3E}">
        <p14:creationId xmlns:p14="http://schemas.microsoft.com/office/powerpoint/2010/main" val="127702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Description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9336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Basic algorithm cont…</a:t>
            </a:r>
            <a:endParaRPr lang="en-GB" dirty="0">
              <a:solidFill>
                <a:srgbClr val="0070C0"/>
              </a:solidFill>
            </a:endParaRPr>
          </a:p>
        </p:txBody>
      </p:sp>
      <p:sp>
        <p:nvSpPr>
          <p:cNvPr id="3" name="Content Placeholder 2"/>
          <p:cNvSpPr>
            <a:spLocks noGrp="1"/>
          </p:cNvSpPr>
          <p:nvPr>
            <p:ph idx="1"/>
          </p:nvPr>
        </p:nvSpPr>
        <p:spPr/>
        <p:txBody>
          <a:bodyPr>
            <a:normAutofit/>
          </a:bodyPr>
          <a:lstStyle/>
          <a:p>
            <a:r>
              <a:rPr lang="en-US" dirty="0" smtClean="0">
                <a:solidFill>
                  <a:srgbClr val="0070C0"/>
                </a:solidFill>
              </a:rPr>
              <a:t>Order </a:t>
            </a:r>
            <a:r>
              <a:rPr lang="en-US" dirty="0" smtClean="0">
                <a:solidFill>
                  <a:srgbClr val="0070C0"/>
                </a:solidFill>
              </a:rPr>
              <a:t>of evaluation:</a:t>
            </a:r>
          </a:p>
          <a:p>
            <a:pPr lvl="1"/>
            <a:r>
              <a:rPr lang="en-US" dirty="0" smtClean="0">
                <a:solidFill>
                  <a:srgbClr val="0070C0"/>
                </a:solidFill>
              </a:rPr>
              <a:t>Obviously saturating a node n might make its transitive predecessors no longer saturated and its transitive successors “out of sync” – there is freedom in the order of evaluation</a:t>
            </a:r>
          </a:p>
          <a:p>
            <a:pPr lvl="2"/>
            <a:r>
              <a:rPr lang="en-US" dirty="0" smtClean="0">
                <a:solidFill>
                  <a:srgbClr val="0070C0"/>
                </a:solidFill>
              </a:rPr>
              <a:t>Trying to saturate all existing nodes before constructing new nodes has more potential for early elimination of nodes</a:t>
            </a:r>
          </a:p>
          <a:p>
            <a:pPr lvl="2"/>
            <a:r>
              <a:rPr lang="en-US" dirty="0" smtClean="0">
                <a:solidFill>
                  <a:srgbClr val="0070C0"/>
                </a:solidFill>
              </a:rPr>
              <a:t>First </a:t>
            </a:r>
            <a:r>
              <a:rPr lang="en-US" dirty="0" smtClean="0">
                <a:solidFill>
                  <a:srgbClr val="0070C0"/>
                </a:solidFill>
              </a:rPr>
              <a:t>creating all nodes and then saturating in root to leaf phases saves a lot of tree traversal – seems more </a:t>
            </a:r>
            <a:r>
              <a:rPr lang="en-US" dirty="0" smtClean="0">
                <a:solidFill>
                  <a:srgbClr val="0070C0"/>
                </a:solidFill>
              </a:rPr>
              <a:t>efficient</a:t>
            </a:r>
          </a:p>
          <a:p>
            <a:r>
              <a:rPr lang="en-US" dirty="0" smtClean="0">
                <a:solidFill>
                  <a:srgbClr val="0070C0"/>
                </a:solidFill>
              </a:rPr>
              <a:t>CFG Simplifications</a:t>
            </a:r>
          </a:p>
          <a:p>
            <a:pPr lvl="1"/>
            <a:r>
              <a:rPr lang="en-US" dirty="0" smtClean="0">
                <a:solidFill>
                  <a:srgbClr val="0070C0"/>
                </a:solidFill>
              </a:rPr>
              <a:t>When a leaf node is found infeasible, leaving its sole predecessor p with but one successor s, p and s can be merged – and several similar optimizations are possible</a:t>
            </a:r>
          </a:p>
          <a:p>
            <a:pPr marL="0" indent="0">
              <a:buNone/>
            </a:pPr>
            <a:endParaRPr lang="en-GB" dirty="0">
              <a:solidFill>
                <a:srgbClr val="0070C0"/>
              </a:solidFill>
            </a:endParaRPr>
          </a:p>
        </p:txBody>
      </p:sp>
    </p:spTree>
    <p:extLst>
      <p:ext uri="{BB962C8B-B14F-4D97-AF65-F5344CB8AC3E}">
        <p14:creationId xmlns:p14="http://schemas.microsoft.com/office/powerpoint/2010/main" val="3574820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a:t>
            </a:r>
            <a:endParaRPr lang="en-GB" dirty="0"/>
          </a:p>
        </p:txBody>
      </p:sp>
      <p:sp>
        <p:nvSpPr>
          <p:cNvPr id="3" name="Content Placeholder 2"/>
          <p:cNvSpPr>
            <a:spLocks noGrp="1"/>
          </p:cNvSpPr>
          <p:nvPr>
            <p:ph idx="1"/>
          </p:nvPr>
        </p:nvSpPr>
        <p:spPr/>
        <p:txBody>
          <a:bodyPr>
            <a:normAutofit/>
          </a:bodyPr>
          <a:lstStyle/>
          <a:p>
            <a:r>
              <a:rPr lang="en-US" sz="3200" dirty="0" smtClean="0"/>
              <a:t>Calculate for each CFG node:</a:t>
            </a:r>
          </a:p>
          <a:p>
            <a:pPr lvl="1"/>
            <a:r>
              <a:rPr lang="en-US" sz="2800" b="1" dirty="0" smtClean="0"/>
              <a:t>Static </a:t>
            </a:r>
            <a:r>
              <a:rPr lang="en-US" sz="2800" b="1" dirty="0" smtClean="0"/>
              <a:t>minimal </a:t>
            </a:r>
            <a:r>
              <a:rPr lang="en-US" sz="2800" b="1" dirty="0" smtClean="0"/>
              <a:t>scope: </a:t>
            </a:r>
          </a:p>
          <a:p>
            <a:pPr lvl="2"/>
            <a:r>
              <a:rPr lang="en-US" sz="2400" dirty="0" smtClean="0"/>
              <a:t>All (DSA) </a:t>
            </a:r>
            <a:r>
              <a:rPr lang="en-US" sz="2400" dirty="0" smtClean="0"/>
              <a:t>symbols that are definitely in scope at this node</a:t>
            </a:r>
          </a:p>
          <a:p>
            <a:pPr lvl="1"/>
            <a:r>
              <a:rPr lang="en-US" sz="2800" b="1" dirty="0" smtClean="0"/>
              <a:t>Static additional necessary </a:t>
            </a:r>
            <a:r>
              <a:rPr lang="en-US" sz="2800" b="1" dirty="0" smtClean="0"/>
              <a:t>symbols</a:t>
            </a:r>
            <a:r>
              <a:rPr lang="en-US" sz="2800" dirty="0" smtClean="0"/>
              <a:t>:</a:t>
            </a:r>
          </a:p>
          <a:p>
            <a:pPr lvl="2"/>
            <a:r>
              <a:rPr lang="en-US" sz="2400" dirty="0" smtClean="0"/>
              <a:t>DSA symbols that appear in predecessors and would be out of scope, but cannot be represented by any in-scope symbol</a:t>
            </a:r>
            <a:endParaRPr lang="en-US" sz="2400" dirty="0" smtClean="0"/>
          </a:p>
        </p:txBody>
      </p:sp>
    </p:spTree>
    <p:extLst>
      <p:ext uri="{BB962C8B-B14F-4D97-AF65-F5344CB8AC3E}">
        <p14:creationId xmlns:p14="http://schemas.microsoft.com/office/powerpoint/2010/main" val="871624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Scoping</a:t>
            </a:r>
            <a:endParaRPr lang="en-GB"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Static </a:t>
            </a:r>
            <a:r>
              <a:rPr lang="en-US" b="1" dirty="0" smtClean="0"/>
              <a:t>minimal </a:t>
            </a:r>
            <a:r>
              <a:rPr lang="en-US" b="1" dirty="0" smtClean="0"/>
              <a:t>scope:</a:t>
            </a:r>
          </a:p>
          <a:p>
            <a:pPr lvl="1"/>
            <a:r>
              <a:rPr lang="en-US" dirty="0" smtClean="0">
                <a:solidFill>
                  <a:srgbClr val="0070C0"/>
                </a:solidFill>
              </a:rPr>
              <a:t>For </a:t>
            </a:r>
            <a:r>
              <a:rPr lang="en-US" dirty="0" smtClean="0">
                <a:solidFill>
                  <a:srgbClr val="0070C0"/>
                </a:solidFill>
              </a:rPr>
              <a:t>a node n: All symbols (nullary functions+predicates) that appear in n or in some path through n both before and after n.</a:t>
            </a:r>
          </a:p>
          <a:p>
            <a:r>
              <a:rPr lang="en-US" b="1" dirty="0" smtClean="0"/>
              <a:t>Static </a:t>
            </a:r>
            <a:r>
              <a:rPr lang="en-US" b="1" dirty="0" smtClean="0"/>
              <a:t>necessary symbols</a:t>
            </a:r>
            <a:r>
              <a:rPr lang="en-US" dirty="0" smtClean="0"/>
              <a:t>:</a:t>
            </a:r>
          </a:p>
          <a:p>
            <a:pPr lvl="1"/>
            <a:r>
              <a:rPr lang="en-US" dirty="0" smtClean="0">
                <a:solidFill>
                  <a:srgbClr val="0070C0"/>
                </a:solidFill>
              </a:rPr>
              <a:t>For each node n, an introduced symbol s is a symbol that is in scope in n but not in at least one predecessor of n</a:t>
            </a:r>
          </a:p>
          <a:p>
            <a:pPr lvl="1"/>
            <a:r>
              <a:rPr lang="en-US" dirty="0" smtClean="0">
                <a:solidFill>
                  <a:srgbClr val="0070C0"/>
                </a:solidFill>
              </a:rPr>
              <a:t>A fully initialized expression in n is one in which all constants are in scope in all predecessors of n </a:t>
            </a:r>
          </a:p>
          <a:p>
            <a:pPr lvl="1"/>
            <a:r>
              <a:rPr lang="en-US" dirty="0" smtClean="0">
                <a:solidFill>
                  <a:srgbClr val="0070C0"/>
                </a:solidFill>
              </a:rPr>
              <a:t>For an introduced s in n, if there is no unit equality (as one of the clauses in n) between s and a fully initialized expression e, then s is a necessary symbol in n and added to the scope of n and transitive successors – this means there is no direct way to represent s in n using other </a:t>
            </a:r>
            <a:r>
              <a:rPr lang="en-US" dirty="0" smtClean="0">
                <a:solidFill>
                  <a:srgbClr val="0070C0"/>
                </a:solidFill>
              </a:rPr>
              <a:t>symbols</a:t>
            </a:r>
          </a:p>
          <a:p>
            <a:pPr lvl="1"/>
            <a:r>
              <a:rPr lang="en-US" dirty="0" smtClean="0">
                <a:solidFill>
                  <a:srgbClr val="0070C0"/>
                </a:solidFill>
              </a:rPr>
              <a:t>Note that this disregards unit equalities that are discovered later – it is static</a:t>
            </a:r>
            <a:endParaRPr lang="en-GB" dirty="0">
              <a:solidFill>
                <a:srgbClr val="0070C0"/>
              </a:solidFill>
            </a:endParaRPr>
          </a:p>
        </p:txBody>
      </p:sp>
    </p:spTree>
    <p:extLst>
      <p:ext uri="{BB962C8B-B14F-4D97-AF65-F5344CB8AC3E}">
        <p14:creationId xmlns:p14="http://schemas.microsoft.com/office/powerpoint/2010/main" val="2201423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GB" dirty="0"/>
          </a:p>
        </p:txBody>
      </p:sp>
      <p:sp>
        <p:nvSpPr>
          <p:cNvPr id="3" name="Content Placeholder 2"/>
          <p:cNvSpPr>
            <a:spLocks noGrp="1"/>
          </p:cNvSpPr>
          <p:nvPr>
            <p:ph idx="1"/>
          </p:nvPr>
        </p:nvSpPr>
        <p:spPr/>
        <p:txBody>
          <a:bodyPr>
            <a:normAutofit/>
          </a:bodyPr>
          <a:lstStyle/>
          <a:p>
            <a:r>
              <a:rPr lang="en-US" dirty="0" smtClean="0"/>
              <a:t>Each node holds the following information:</a:t>
            </a:r>
          </a:p>
          <a:p>
            <a:pPr lvl="1"/>
            <a:r>
              <a:rPr lang="en-US" dirty="0" smtClean="0"/>
              <a:t>A set of </a:t>
            </a:r>
            <a:r>
              <a:rPr lang="en-US" b="1" dirty="0" smtClean="0"/>
              <a:t>ground term equivalence classes</a:t>
            </a:r>
            <a:r>
              <a:rPr lang="en-US" dirty="0" smtClean="0"/>
              <a:t>, always </a:t>
            </a:r>
            <a:r>
              <a:rPr lang="en-US" dirty="0" smtClean="0"/>
              <a:t>congruence </a:t>
            </a:r>
            <a:r>
              <a:rPr lang="en-US" dirty="0" smtClean="0"/>
              <a:t>closed</a:t>
            </a:r>
          </a:p>
          <a:p>
            <a:pPr lvl="2"/>
            <a:r>
              <a:rPr lang="en-US" dirty="0" smtClean="0"/>
              <a:t>some are marked as </a:t>
            </a:r>
            <a:r>
              <a:rPr lang="en-US" b="1" dirty="0" smtClean="0"/>
              <a:t>goal</a:t>
            </a:r>
            <a:r>
              <a:rPr lang="en-US" dirty="0" smtClean="0"/>
              <a:t> terms</a:t>
            </a:r>
            <a:endParaRPr lang="en-US" dirty="0" smtClean="0"/>
          </a:p>
          <a:p>
            <a:pPr lvl="1"/>
            <a:r>
              <a:rPr lang="en-US" dirty="0" smtClean="0"/>
              <a:t>A </a:t>
            </a:r>
            <a:r>
              <a:rPr lang="en-US" dirty="0" smtClean="0"/>
              <a:t>set of </a:t>
            </a:r>
            <a:r>
              <a:rPr lang="en-US" b="1" dirty="0" smtClean="0"/>
              <a:t>inequality</a:t>
            </a:r>
            <a:r>
              <a:rPr lang="en-US" dirty="0" smtClean="0"/>
              <a:t> edges between ground </a:t>
            </a:r>
            <a:r>
              <a:rPr lang="en-US" dirty="0" smtClean="0"/>
              <a:t>terms</a:t>
            </a:r>
          </a:p>
          <a:p>
            <a:pPr lvl="1"/>
            <a:r>
              <a:rPr lang="en-US" dirty="0" smtClean="0"/>
              <a:t>A set of </a:t>
            </a:r>
            <a:r>
              <a:rPr lang="en-US" b="1" dirty="0" smtClean="0"/>
              <a:t>clauses </a:t>
            </a:r>
            <a:r>
              <a:rPr lang="en-US" dirty="0" smtClean="0"/>
              <a:t>(equivalence classes)</a:t>
            </a:r>
            <a:r>
              <a:rPr lang="en-US" b="1" dirty="0" smtClean="0"/>
              <a:t> </a:t>
            </a:r>
            <a:r>
              <a:rPr lang="en-US" dirty="0" smtClean="0"/>
              <a:t>known to hold at that node</a:t>
            </a:r>
          </a:p>
          <a:p>
            <a:pPr lvl="2"/>
            <a:r>
              <a:rPr lang="en-US" dirty="0" smtClean="0"/>
              <a:t>Some are marked as </a:t>
            </a:r>
            <a:r>
              <a:rPr lang="en-US" b="1" dirty="0" smtClean="0"/>
              <a:t>goal</a:t>
            </a:r>
            <a:r>
              <a:rPr lang="en-US" dirty="0" smtClean="0"/>
              <a:t> clauses/atoms</a:t>
            </a:r>
          </a:p>
          <a:p>
            <a:pPr lvl="1"/>
            <a:r>
              <a:rPr lang="en-US" dirty="0" smtClean="0"/>
              <a:t>A set of goal terms+atoms+clauses to be </a:t>
            </a:r>
            <a:r>
              <a:rPr lang="en-US" b="1" dirty="0" smtClean="0"/>
              <a:t>saturated</a:t>
            </a:r>
          </a:p>
          <a:p>
            <a:pPr lvl="1"/>
            <a:r>
              <a:rPr lang="en-US" b="1" dirty="0" smtClean="0"/>
              <a:t>Caches </a:t>
            </a:r>
            <a:r>
              <a:rPr lang="en-US" dirty="0" smtClean="0"/>
              <a:t>for all queries</a:t>
            </a:r>
          </a:p>
          <a:p>
            <a:pPr lvl="1"/>
            <a:endParaRPr lang="en-US" dirty="0" smtClean="0"/>
          </a:p>
        </p:txBody>
      </p:sp>
    </p:spTree>
    <p:extLst>
      <p:ext uri="{BB962C8B-B14F-4D97-AF65-F5344CB8AC3E}">
        <p14:creationId xmlns:p14="http://schemas.microsoft.com/office/powerpoint/2010/main" val="15307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Data structures</a:t>
            </a:r>
            <a:endParaRPr lang="en-GB"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dirty="0" smtClean="0"/>
              <a:t>Ground terms:</a:t>
            </a:r>
          </a:p>
          <a:p>
            <a:pPr lvl="1"/>
            <a:r>
              <a:rPr lang="en-US" dirty="0" smtClean="0">
                <a:solidFill>
                  <a:srgbClr val="0070C0"/>
                </a:solidFill>
              </a:rPr>
              <a:t>Represented similarly to an e-graph but immutable, so shareable between nodes</a:t>
            </a:r>
          </a:p>
          <a:p>
            <a:pPr lvl="1"/>
            <a:r>
              <a:rPr lang="en-US" dirty="0" smtClean="0">
                <a:solidFill>
                  <a:srgbClr val="0070C0"/>
                </a:solidFill>
              </a:rPr>
              <a:t>Always congruence closed</a:t>
            </a:r>
          </a:p>
          <a:p>
            <a:pPr lvl="1"/>
            <a:r>
              <a:rPr lang="en-US" dirty="0" smtClean="0">
                <a:solidFill>
                  <a:srgbClr val="0070C0"/>
                </a:solidFill>
              </a:rPr>
              <a:t>Equivalence classes can be cyclic (e.g. a = f(g(a,b)))</a:t>
            </a:r>
          </a:p>
          <a:p>
            <a:pPr lvl="1"/>
            <a:r>
              <a:rPr lang="en-US" dirty="0" smtClean="0">
                <a:solidFill>
                  <a:srgbClr val="0070C0"/>
                </a:solidFill>
              </a:rPr>
              <a:t>Includes </a:t>
            </a:r>
            <a:r>
              <a:rPr lang="en-US" dirty="0" smtClean="0">
                <a:solidFill>
                  <a:srgbClr val="0070C0"/>
                </a:solidFill>
              </a:rPr>
              <a:t>only ground  terms that are in </a:t>
            </a:r>
            <a:r>
              <a:rPr lang="en-US" dirty="0" smtClean="0">
                <a:solidFill>
                  <a:srgbClr val="0070C0"/>
                </a:solidFill>
              </a:rPr>
              <a:t>scope</a:t>
            </a:r>
          </a:p>
          <a:p>
            <a:pPr lvl="1"/>
            <a:r>
              <a:rPr lang="en-US" dirty="0" smtClean="0">
                <a:solidFill>
                  <a:srgbClr val="0070C0"/>
                </a:solidFill>
              </a:rPr>
              <a:t>Includes only ground terms within a certain radius of the original terms:</a:t>
            </a:r>
          </a:p>
          <a:p>
            <a:pPr lvl="2"/>
            <a:r>
              <a:rPr lang="en-US" dirty="0" smtClean="0">
                <a:solidFill>
                  <a:srgbClr val="0070C0"/>
                </a:solidFill>
              </a:rPr>
              <a:t>The radius for each equivalence class is the minimum among its members</a:t>
            </a:r>
          </a:p>
          <a:p>
            <a:pPr lvl="2"/>
            <a:r>
              <a:rPr lang="en-US" dirty="0" smtClean="0">
                <a:solidFill>
                  <a:srgbClr val="0070C0"/>
                </a:solidFill>
              </a:rPr>
              <a:t>The radius of a member f(gtt) (gtt a ground tuple) is 1+radius(gtt)</a:t>
            </a:r>
          </a:p>
          <a:p>
            <a:pPr lvl="2"/>
            <a:r>
              <a:rPr lang="en-US" dirty="0" smtClean="0">
                <a:solidFill>
                  <a:srgbClr val="0070C0"/>
                </a:solidFill>
              </a:rPr>
              <a:t>The radius of a ground tuple gtt is the maximum radius of its terms</a:t>
            </a:r>
          </a:p>
          <a:p>
            <a:pPr lvl="2"/>
            <a:r>
              <a:rPr lang="en-US" dirty="0" smtClean="0">
                <a:solidFill>
                  <a:srgbClr val="0070C0"/>
                </a:solidFill>
              </a:rPr>
              <a:t>Original terms have radius 0, the empty tuple has radius 0</a:t>
            </a:r>
            <a:endParaRPr lang="en-US" dirty="0" smtClean="0">
              <a:solidFill>
                <a:srgbClr val="0070C0"/>
              </a:solidFill>
            </a:endParaRPr>
          </a:p>
          <a:p>
            <a:pPr lvl="1"/>
            <a:r>
              <a:rPr lang="en-US" dirty="0">
                <a:solidFill>
                  <a:srgbClr val="0070C0"/>
                </a:solidFill>
              </a:rPr>
              <a:t>Each equivalence class is one memory object, so when unifying reference equality checked between ground terms</a:t>
            </a:r>
          </a:p>
          <a:p>
            <a:pPr lvl="1"/>
            <a:r>
              <a:rPr lang="en-US" dirty="0" smtClean="0">
                <a:solidFill>
                  <a:srgbClr val="0070C0"/>
                </a:solidFill>
              </a:rPr>
              <a:t>For </a:t>
            </a:r>
            <a:r>
              <a:rPr lang="en-US" dirty="0" smtClean="0">
                <a:solidFill>
                  <a:srgbClr val="0070C0"/>
                </a:solidFill>
              </a:rPr>
              <a:t>a </a:t>
            </a:r>
            <a:r>
              <a:rPr lang="en-US" b="1" dirty="0" smtClean="0">
                <a:solidFill>
                  <a:srgbClr val="0070C0"/>
                </a:solidFill>
              </a:rPr>
              <a:t>synchronized </a:t>
            </a:r>
            <a:r>
              <a:rPr lang="en-US" dirty="0" smtClean="0">
                <a:solidFill>
                  <a:srgbClr val="0070C0"/>
                </a:solidFill>
              </a:rPr>
              <a:t>node, each equivalence class has all members of the predecessor equivalence classes (up to radius and scope) and potentially </a:t>
            </a:r>
            <a:r>
              <a:rPr lang="en-US" dirty="0" smtClean="0">
                <a:solidFill>
                  <a:srgbClr val="0070C0"/>
                </a:solidFill>
              </a:rPr>
              <a:t>more (from equalities known to hold in n but not known in p)</a:t>
            </a:r>
          </a:p>
          <a:p>
            <a:pPr lvl="2"/>
            <a:r>
              <a:rPr lang="en-US" dirty="0" smtClean="0">
                <a:solidFill>
                  <a:srgbClr val="0070C0"/>
                </a:solidFill>
              </a:rPr>
              <a:t>When new unit ground equivalences are discovered (by e.g. resolution, unit propagation..), the relevant equivalence classes (and atoms clauses etc) are merged – which causes all transitive successors of n to be “out of sync”</a:t>
            </a:r>
            <a:endParaRPr lang="en-US" dirty="0" smtClean="0">
              <a:solidFill>
                <a:srgbClr val="0070C0"/>
              </a:solidFill>
            </a:endParaRPr>
          </a:p>
          <a:p>
            <a:pPr lvl="1"/>
            <a:r>
              <a:rPr lang="en-US" dirty="0" smtClean="0">
                <a:solidFill>
                  <a:srgbClr val="0070C0"/>
                </a:solidFill>
              </a:rPr>
              <a:t>For </a:t>
            </a:r>
            <a:r>
              <a:rPr lang="en-US" dirty="0" smtClean="0">
                <a:solidFill>
                  <a:srgbClr val="0070C0"/>
                </a:solidFill>
              </a:rPr>
              <a:t>each ground term gt, </a:t>
            </a:r>
            <a:r>
              <a:rPr lang="en-US" dirty="0" smtClean="0">
                <a:solidFill>
                  <a:srgbClr val="0070C0"/>
                </a:solidFill>
              </a:rPr>
              <a:t>we keep the </a:t>
            </a:r>
            <a:r>
              <a:rPr lang="en-US" dirty="0" smtClean="0">
                <a:solidFill>
                  <a:srgbClr val="0070C0"/>
                </a:solidFill>
              </a:rPr>
              <a:t>set of </a:t>
            </a:r>
            <a:r>
              <a:rPr lang="en-US" b="1" dirty="0" smtClean="0">
                <a:solidFill>
                  <a:srgbClr val="0070C0"/>
                </a:solidFill>
              </a:rPr>
              <a:t>equivalent</a:t>
            </a:r>
            <a:r>
              <a:rPr lang="en-US" dirty="0" smtClean="0">
                <a:solidFill>
                  <a:srgbClr val="0070C0"/>
                </a:solidFill>
              </a:rPr>
              <a:t> ground terms pgt in the direct predecessors</a:t>
            </a:r>
          </a:p>
          <a:p>
            <a:pPr lvl="2"/>
            <a:r>
              <a:rPr lang="en-US" dirty="0" smtClean="0">
                <a:solidFill>
                  <a:srgbClr val="0070C0"/>
                </a:solidFill>
              </a:rPr>
              <a:t>Here </a:t>
            </a:r>
            <a:r>
              <a:rPr lang="en-US" b="1" dirty="0" smtClean="0">
                <a:solidFill>
                  <a:srgbClr val="0070C0"/>
                </a:solidFill>
              </a:rPr>
              <a:t>equivalent</a:t>
            </a:r>
            <a:r>
              <a:rPr lang="en-US" dirty="0" smtClean="0">
                <a:solidFill>
                  <a:srgbClr val="0070C0"/>
                </a:solidFill>
              </a:rPr>
              <a:t> means that pgt represents in the predecessor p the same equivalence class that gt represents in n,  modified for scope, radius and equalities that hold in n and not in p (and the reverse for joins)</a:t>
            </a:r>
            <a:endParaRPr lang="en-GB" dirty="0">
              <a:solidFill>
                <a:srgbClr val="0070C0"/>
              </a:solidFill>
            </a:endParaRPr>
          </a:p>
        </p:txBody>
      </p:sp>
    </p:spTree>
    <p:extLst>
      <p:ext uri="{BB962C8B-B14F-4D97-AF65-F5344CB8AC3E}">
        <p14:creationId xmlns:p14="http://schemas.microsoft.com/office/powerpoint/2010/main" val="3577483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Data structures (cont</a:t>
            </a:r>
            <a:r>
              <a:rPr lang="en-US" dirty="0">
                <a:solidFill>
                  <a:srgbClr val="0070C0"/>
                </a:solidFill>
              </a:rPr>
              <a:t>)</a:t>
            </a:r>
            <a:endParaRPr lang="en-GB"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dirty="0" smtClean="0"/>
              <a:t>Clauses</a:t>
            </a:r>
            <a:r>
              <a:rPr lang="en-US" dirty="0" smtClean="0">
                <a:solidFill>
                  <a:srgbClr val="0070C0"/>
                </a:solidFill>
              </a:rPr>
              <a:t>: the set of clauses (both unit and not, ground and not) known to hold in this </a:t>
            </a:r>
            <a:r>
              <a:rPr lang="en-US" dirty="0" smtClean="0">
                <a:solidFill>
                  <a:srgbClr val="0070C0"/>
                </a:solidFill>
              </a:rPr>
              <a:t>node:</a:t>
            </a:r>
          </a:p>
          <a:p>
            <a:pPr lvl="1"/>
            <a:r>
              <a:rPr lang="en-US" dirty="0" smtClean="0">
                <a:solidFill>
                  <a:srgbClr val="0070C0"/>
                </a:solidFill>
              </a:rPr>
              <a:t>Each clause is actually an equivalence class of clauses – as each ground term in the clause is an equivalence class</a:t>
            </a:r>
          </a:p>
          <a:p>
            <a:pPr lvl="1"/>
            <a:r>
              <a:rPr lang="en-US" dirty="0" smtClean="0">
                <a:solidFill>
                  <a:srgbClr val="0070C0"/>
                </a:solidFill>
              </a:rPr>
              <a:t>Each term, tuple, atom, clause has exactly one object representing it (sharing), each (in)equality </a:t>
            </a:r>
            <a:r>
              <a:rPr lang="en-US" dirty="0" smtClean="0">
                <a:solidFill>
                  <a:srgbClr val="0070C0"/>
                </a:solidFill>
              </a:rPr>
              <a:t>atom is aligned and the atoms of each clause are sorted so that subsumption etc checks are cheaper</a:t>
            </a:r>
          </a:p>
          <a:p>
            <a:pPr lvl="2"/>
            <a:r>
              <a:rPr lang="en-US" dirty="0">
                <a:solidFill>
                  <a:srgbClr val="0070C0"/>
                </a:solidFill>
              </a:rPr>
              <a:t>All clauses </a:t>
            </a:r>
            <a:r>
              <a:rPr lang="en-US" dirty="0" smtClean="0">
                <a:solidFill>
                  <a:srgbClr val="0070C0"/>
                </a:solidFill>
              </a:rPr>
              <a:t>of n share </a:t>
            </a:r>
            <a:r>
              <a:rPr lang="en-US" dirty="0">
                <a:solidFill>
                  <a:srgbClr val="0070C0"/>
                </a:solidFill>
              </a:rPr>
              <a:t>the same </a:t>
            </a:r>
            <a:r>
              <a:rPr lang="en-US" b="1" dirty="0">
                <a:solidFill>
                  <a:srgbClr val="0070C0"/>
                </a:solidFill>
              </a:rPr>
              <a:t>vocabulary </a:t>
            </a:r>
            <a:r>
              <a:rPr lang="en-US" dirty="0">
                <a:solidFill>
                  <a:srgbClr val="0070C0"/>
                </a:solidFill>
              </a:rPr>
              <a:t>– the set of </a:t>
            </a:r>
            <a:r>
              <a:rPr lang="en-US" dirty="0" smtClean="0">
                <a:solidFill>
                  <a:srgbClr val="0070C0"/>
                </a:solidFill>
              </a:rPr>
              <a:t>equivalence </a:t>
            </a:r>
            <a:r>
              <a:rPr lang="en-US" dirty="0">
                <a:solidFill>
                  <a:srgbClr val="0070C0"/>
                </a:solidFill>
              </a:rPr>
              <a:t>classes at </a:t>
            </a:r>
            <a:r>
              <a:rPr lang="en-US" dirty="0" smtClean="0">
                <a:solidFill>
                  <a:srgbClr val="0070C0"/>
                </a:solidFill>
              </a:rPr>
              <a:t>n</a:t>
            </a:r>
            <a:endParaRPr lang="en-US" dirty="0" smtClean="0">
              <a:solidFill>
                <a:srgbClr val="0070C0"/>
              </a:solidFill>
            </a:endParaRPr>
          </a:p>
          <a:p>
            <a:pPr lvl="1"/>
            <a:r>
              <a:rPr lang="en-US" dirty="0" smtClean="0">
                <a:solidFill>
                  <a:srgbClr val="0070C0"/>
                </a:solidFill>
              </a:rPr>
              <a:t>As the scope is both before and after executing the statements mentioned in the node, these clauses talk about both pre and </a:t>
            </a:r>
            <a:r>
              <a:rPr lang="en-US" dirty="0" smtClean="0">
                <a:solidFill>
                  <a:srgbClr val="0070C0"/>
                </a:solidFill>
              </a:rPr>
              <a:t>poststate of the statement in that block</a:t>
            </a:r>
          </a:p>
          <a:p>
            <a:pPr lvl="2"/>
            <a:r>
              <a:rPr lang="en-US" dirty="0" smtClean="0">
                <a:solidFill>
                  <a:srgbClr val="0070C0"/>
                </a:solidFill>
              </a:rPr>
              <a:t>If e.g. 2 </a:t>
            </a:r>
            <a:r>
              <a:rPr lang="en-US" dirty="0" smtClean="0">
                <a:solidFill>
                  <a:srgbClr val="0070C0"/>
                </a:solidFill>
              </a:rPr>
              <a:t>DSA versions of a variable are known to be equal (or eg. </a:t>
            </a:r>
            <a:r>
              <a:rPr lang="en-US" dirty="0">
                <a:solidFill>
                  <a:srgbClr val="0070C0"/>
                </a:solidFill>
              </a:rPr>
              <a:t>x</a:t>
            </a:r>
            <a:r>
              <a:rPr lang="en-US" dirty="0" smtClean="0">
                <a:solidFill>
                  <a:srgbClr val="0070C0"/>
                </a:solidFill>
              </a:rPr>
              <a:t>5</a:t>
            </a:r>
            <a:r>
              <a:rPr lang="en-US" dirty="0" smtClean="0">
                <a:solidFill>
                  <a:srgbClr val="0070C0"/>
                </a:solidFill>
              </a:rPr>
              <a:t>==x4+1</a:t>
            </a:r>
            <a:r>
              <a:rPr lang="en-US" dirty="0" smtClean="0">
                <a:solidFill>
                  <a:srgbClr val="0070C0"/>
                </a:solidFill>
              </a:rPr>
              <a:t>), then only one clause will exists (e.g. x5&gt;0) where the equivalence classes represent all versions (e.g. the clause is actually {x5,x4+1}&gt;{0})</a:t>
            </a:r>
          </a:p>
          <a:p>
            <a:pPr lvl="1"/>
            <a:r>
              <a:rPr lang="en-US" dirty="0" smtClean="0">
                <a:solidFill>
                  <a:srgbClr val="0070C0"/>
                </a:solidFill>
              </a:rPr>
              <a:t>These clauses are not all that is known to hold in n – only clauses deemed relevant (and pulled from predecessors on demand):</a:t>
            </a:r>
          </a:p>
          <a:p>
            <a:pPr lvl="2"/>
            <a:r>
              <a:rPr lang="en-US" dirty="0" smtClean="0">
                <a:solidFill>
                  <a:srgbClr val="0070C0"/>
                </a:solidFill>
              </a:rPr>
              <a:t>Initially we have the original clauses in this node(from statements) and clauses can be added by:</a:t>
            </a:r>
          </a:p>
          <a:p>
            <a:pPr lvl="3"/>
            <a:r>
              <a:rPr lang="en-US" dirty="0" smtClean="0">
                <a:solidFill>
                  <a:srgbClr val="0070C0"/>
                </a:solidFill>
              </a:rPr>
              <a:t>Resolution </a:t>
            </a:r>
            <a:r>
              <a:rPr lang="en-US" dirty="0" smtClean="0">
                <a:solidFill>
                  <a:srgbClr val="0070C0"/>
                </a:solidFill>
              </a:rPr>
              <a:t>between existing clauses</a:t>
            </a:r>
          </a:p>
          <a:p>
            <a:pPr lvl="3"/>
            <a:r>
              <a:rPr lang="en-US" dirty="0" smtClean="0">
                <a:solidFill>
                  <a:srgbClr val="0070C0"/>
                </a:solidFill>
              </a:rPr>
              <a:t>Instantiating a non ground clause with ground terms</a:t>
            </a:r>
          </a:p>
          <a:p>
            <a:pPr lvl="3"/>
            <a:r>
              <a:rPr lang="en-US" dirty="0" smtClean="0">
                <a:solidFill>
                  <a:srgbClr val="0070C0"/>
                </a:solidFill>
              </a:rPr>
              <a:t>Importing clauses from the direct predecessor(s) (several cases – detailed later)</a:t>
            </a:r>
          </a:p>
          <a:p>
            <a:pPr lvl="1"/>
            <a:r>
              <a:rPr lang="en-US" dirty="0" smtClean="0">
                <a:solidFill>
                  <a:srgbClr val="0070C0"/>
                </a:solidFill>
              </a:rPr>
              <a:t>The clauses are always </a:t>
            </a:r>
            <a:r>
              <a:rPr lang="en-US" b="1" dirty="0" smtClean="0">
                <a:solidFill>
                  <a:srgbClr val="0070C0"/>
                </a:solidFill>
              </a:rPr>
              <a:t>inter-reduced</a:t>
            </a:r>
            <a:r>
              <a:rPr lang="en-US" dirty="0" smtClean="0">
                <a:solidFill>
                  <a:srgbClr val="0070C0"/>
                </a:solidFill>
              </a:rPr>
              <a:t> with respect to </a:t>
            </a:r>
            <a:r>
              <a:rPr lang="en-US" b="1" dirty="0" smtClean="0">
                <a:solidFill>
                  <a:srgbClr val="0070C0"/>
                </a:solidFill>
              </a:rPr>
              <a:t>subsumption</a:t>
            </a:r>
            <a:r>
              <a:rPr lang="en-US" dirty="0" smtClean="0">
                <a:solidFill>
                  <a:srgbClr val="0070C0"/>
                </a:solidFill>
              </a:rPr>
              <a:t> and </a:t>
            </a:r>
            <a:r>
              <a:rPr lang="en-US" b="1" dirty="0" smtClean="0">
                <a:solidFill>
                  <a:srgbClr val="0070C0"/>
                </a:solidFill>
              </a:rPr>
              <a:t>unit </a:t>
            </a:r>
            <a:r>
              <a:rPr lang="en-US" b="1" dirty="0" smtClean="0">
                <a:solidFill>
                  <a:srgbClr val="0070C0"/>
                </a:solidFill>
              </a:rPr>
              <a:t>propagation</a:t>
            </a:r>
          </a:p>
          <a:p>
            <a:pPr lvl="1"/>
            <a:r>
              <a:rPr lang="en-US" b="1" dirty="0" smtClean="0">
                <a:solidFill>
                  <a:srgbClr val="0070C0"/>
                </a:solidFill>
              </a:rPr>
              <a:t>Unit ground equalities </a:t>
            </a:r>
            <a:r>
              <a:rPr lang="en-US" dirty="0" smtClean="0">
                <a:solidFill>
                  <a:srgbClr val="0070C0"/>
                </a:solidFill>
              </a:rPr>
              <a:t>and </a:t>
            </a:r>
            <a:r>
              <a:rPr lang="en-US" b="1" dirty="0" smtClean="0">
                <a:solidFill>
                  <a:srgbClr val="0070C0"/>
                </a:solidFill>
              </a:rPr>
              <a:t>inequalities</a:t>
            </a:r>
            <a:r>
              <a:rPr lang="en-US" dirty="0" smtClean="0">
                <a:solidFill>
                  <a:srgbClr val="0070C0"/>
                </a:solidFill>
              </a:rPr>
              <a:t> are not kept as clauses but handled by the e-graph like structure</a:t>
            </a:r>
          </a:p>
        </p:txBody>
      </p:sp>
    </p:spTree>
    <p:extLst>
      <p:ext uri="{BB962C8B-B14F-4D97-AF65-F5344CB8AC3E}">
        <p14:creationId xmlns:p14="http://schemas.microsoft.com/office/powerpoint/2010/main" val="1813349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Data </a:t>
            </a:r>
            <a:r>
              <a:rPr lang="en-US" dirty="0" smtClean="0">
                <a:solidFill>
                  <a:srgbClr val="0070C0"/>
                </a:solidFill>
              </a:rPr>
              <a:t>structures </a:t>
            </a:r>
            <a:r>
              <a:rPr lang="en-US" dirty="0">
                <a:solidFill>
                  <a:srgbClr val="0070C0"/>
                </a:solidFill>
              </a:rPr>
              <a:t>(cont)</a:t>
            </a:r>
            <a:endParaRPr lang="en-GB"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70C0"/>
                </a:solidFill>
              </a:rPr>
              <a:t>Some of the ground terms and clauses are marked as </a:t>
            </a:r>
            <a:r>
              <a:rPr lang="en-US" b="1" dirty="0" smtClean="0">
                <a:solidFill>
                  <a:srgbClr val="0070C0"/>
                </a:solidFill>
              </a:rPr>
              <a:t>goal</a:t>
            </a:r>
          </a:p>
          <a:p>
            <a:pPr lvl="1"/>
            <a:r>
              <a:rPr lang="en-US" dirty="0" smtClean="0">
                <a:solidFill>
                  <a:srgbClr val="0070C0"/>
                </a:solidFill>
              </a:rPr>
              <a:t>Initially all clauses from assertions and branch </a:t>
            </a:r>
            <a:r>
              <a:rPr lang="en-US" dirty="0" smtClean="0">
                <a:solidFill>
                  <a:srgbClr val="0070C0"/>
                </a:solidFill>
              </a:rPr>
              <a:t>conditions are goals, </a:t>
            </a:r>
            <a:r>
              <a:rPr lang="en-US" dirty="0" smtClean="0">
                <a:solidFill>
                  <a:srgbClr val="0070C0"/>
                </a:solidFill>
              </a:rPr>
              <a:t>and </a:t>
            </a:r>
            <a:r>
              <a:rPr lang="en-US" dirty="0" smtClean="0">
                <a:solidFill>
                  <a:srgbClr val="0070C0"/>
                </a:solidFill>
              </a:rPr>
              <a:t>this is propagated </a:t>
            </a:r>
            <a:r>
              <a:rPr lang="en-US" dirty="0" smtClean="0">
                <a:solidFill>
                  <a:srgbClr val="0070C0"/>
                </a:solidFill>
              </a:rPr>
              <a:t>by </a:t>
            </a:r>
            <a:r>
              <a:rPr lang="en-US" dirty="0" smtClean="0">
                <a:solidFill>
                  <a:srgbClr val="0070C0"/>
                </a:solidFill>
              </a:rPr>
              <a:t>resolution/instantiating</a:t>
            </a:r>
          </a:p>
          <a:p>
            <a:pPr lvl="2"/>
            <a:r>
              <a:rPr lang="en-US" dirty="0" smtClean="0">
                <a:solidFill>
                  <a:srgbClr val="0070C0"/>
                </a:solidFill>
              </a:rPr>
              <a:t>Resolving a goal clause with another clause produces a goal clause</a:t>
            </a:r>
          </a:p>
          <a:p>
            <a:pPr lvl="2"/>
            <a:r>
              <a:rPr lang="en-US" dirty="0" smtClean="0">
                <a:solidFill>
                  <a:srgbClr val="0070C0"/>
                </a:solidFill>
              </a:rPr>
              <a:t>Whenever a clause is marked as goal:</a:t>
            </a:r>
          </a:p>
          <a:p>
            <a:pPr lvl="3"/>
            <a:r>
              <a:rPr lang="en-US" dirty="0" smtClean="0">
                <a:solidFill>
                  <a:srgbClr val="0070C0"/>
                </a:solidFill>
              </a:rPr>
              <a:t>Propagated downward to its atoms and all ground terms (all members of each equivalence class)</a:t>
            </a:r>
          </a:p>
          <a:p>
            <a:pPr lvl="3"/>
            <a:r>
              <a:rPr lang="en-US" dirty="0" smtClean="0">
                <a:solidFill>
                  <a:srgbClr val="0070C0"/>
                </a:solidFill>
              </a:rPr>
              <a:t>Propagated up the CFG to all equivalent clauses/atoms/terms in transitive predecessors</a:t>
            </a:r>
            <a:endParaRPr lang="en-US" dirty="0" smtClean="0">
              <a:solidFill>
                <a:srgbClr val="0070C0"/>
              </a:solidFill>
            </a:endParaRPr>
          </a:p>
          <a:p>
            <a:r>
              <a:rPr lang="en-US" dirty="0" smtClean="0">
                <a:solidFill>
                  <a:srgbClr val="0070C0"/>
                </a:solidFill>
              </a:rPr>
              <a:t>Each </a:t>
            </a:r>
            <a:r>
              <a:rPr lang="en-US" dirty="0" smtClean="0">
                <a:solidFill>
                  <a:srgbClr val="0070C0"/>
                </a:solidFill>
              </a:rPr>
              <a:t>ground term and ground atom (that appears in some clause) is marked if it has been </a:t>
            </a:r>
            <a:r>
              <a:rPr lang="en-US" dirty="0" smtClean="0">
                <a:solidFill>
                  <a:srgbClr val="0070C0"/>
                </a:solidFill>
              </a:rPr>
              <a:t>saturated</a:t>
            </a:r>
          </a:p>
          <a:p>
            <a:pPr lvl="1"/>
            <a:r>
              <a:rPr lang="en-US" dirty="0" smtClean="0">
                <a:solidFill>
                  <a:srgbClr val="0070C0"/>
                </a:solidFill>
              </a:rPr>
              <a:t>As queries are currently at the term/atom level, there is less meaning </a:t>
            </a:r>
            <a:r>
              <a:rPr lang="en-US" dirty="0" smtClean="0">
                <a:solidFill>
                  <a:srgbClr val="0070C0"/>
                </a:solidFill>
              </a:rPr>
              <a:t>to saturating clauses – when </a:t>
            </a:r>
            <a:endParaRPr lang="en-US" dirty="0" smtClean="0">
              <a:solidFill>
                <a:srgbClr val="0070C0"/>
              </a:solidFill>
            </a:endParaRPr>
          </a:p>
          <a:p>
            <a:endParaRPr lang="en-GB" dirty="0">
              <a:solidFill>
                <a:srgbClr val="0070C0"/>
              </a:solidFill>
            </a:endParaRPr>
          </a:p>
        </p:txBody>
      </p:sp>
    </p:spTree>
    <p:extLst>
      <p:ext uri="{BB962C8B-B14F-4D97-AF65-F5344CB8AC3E}">
        <p14:creationId xmlns:p14="http://schemas.microsoft.com/office/powerpoint/2010/main" val="3419587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a:bodyPr>
          <a:lstStyle/>
          <a:p>
            <a:r>
              <a:rPr lang="en-US" dirty="0" smtClean="0"/>
              <a:t>The types of queries from a node </a:t>
            </a:r>
            <a:r>
              <a:rPr lang="en-US" dirty="0" smtClean="0"/>
              <a:t>to its </a:t>
            </a:r>
            <a:r>
              <a:rPr lang="en-US" dirty="0" smtClean="0"/>
              <a:t>predecessor(s) (acronyms for each type):</a:t>
            </a:r>
          </a:p>
          <a:p>
            <a:pPr lvl="1"/>
            <a:r>
              <a:rPr lang="en-US" b="1" dirty="0" smtClean="0"/>
              <a:t>MSGT (MSGTT)</a:t>
            </a:r>
            <a:r>
              <a:rPr lang="en-US" dirty="0" smtClean="0"/>
              <a:t>: When creating a new ground term(tuple), get all its known equalities and inequalities  </a:t>
            </a:r>
          </a:p>
          <a:p>
            <a:pPr lvl="1"/>
            <a:r>
              <a:rPr lang="en-US" b="1" dirty="0" smtClean="0"/>
              <a:t>GTRT</a:t>
            </a:r>
            <a:r>
              <a:rPr lang="en-US" dirty="0" smtClean="0"/>
              <a:t>:</a:t>
            </a:r>
            <a:r>
              <a:rPr lang="en-US" b="1" dirty="0" smtClean="0"/>
              <a:t> </a:t>
            </a:r>
            <a:r>
              <a:rPr lang="en-US" dirty="0" smtClean="0"/>
              <a:t>When saturating a goal ground term, get all relevant clauses</a:t>
            </a:r>
          </a:p>
          <a:p>
            <a:pPr lvl="1"/>
            <a:r>
              <a:rPr lang="en-US" b="1" dirty="0" smtClean="0"/>
              <a:t>GART</a:t>
            </a:r>
            <a:r>
              <a:rPr lang="en-US" dirty="0" smtClean="0"/>
              <a:t>: When saturating a goal atom, get all relevant clauses</a:t>
            </a:r>
          </a:p>
          <a:p>
            <a:pPr lvl="1"/>
            <a:r>
              <a:rPr lang="en-US" b="1" dirty="0" smtClean="0"/>
              <a:t>AGAPGTT</a:t>
            </a:r>
            <a:r>
              <a:rPr lang="en-US" dirty="0" smtClean="0"/>
              <a:t>: For a given predicate and ground tuple(s), get all unit clauses  (atoms) known to hold (of both polarities)</a:t>
            </a:r>
          </a:p>
          <a:p>
            <a:r>
              <a:rPr lang="en-US" dirty="0" smtClean="0"/>
              <a:t>All queries are propagated at each step to direct predecessors,  across the CFG</a:t>
            </a:r>
          </a:p>
          <a:p>
            <a:pPr lvl="1"/>
            <a:endParaRPr lang="en-US" dirty="0" smtClean="0"/>
          </a:p>
        </p:txBody>
      </p:sp>
    </p:spTree>
    <p:extLst>
      <p:ext uri="{BB962C8B-B14F-4D97-AF65-F5344CB8AC3E}">
        <p14:creationId xmlns:p14="http://schemas.microsoft.com/office/powerpoint/2010/main" val="2684100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Queries</a:t>
            </a:r>
            <a:endParaRPr lang="en-US"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0070C0"/>
                </a:solidFill>
              </a:rPr>
              <a:t>Some definitions for queries</a:t>
            </a:r>
          </a:p>
          <a:p>
            <a:pPr lvl="1"/>
            <a:r>
              <a:rPr lang="en-US" dirty="0" smtClean="0">
                <a:solidFill>
                  <a:srgbClr val="0070C0"/>
                </a:solidFill>
              </a:rPr>
              <a:t>For a given node n and ground term (equivalence class) gt in n:</a:t>
            </a:r>
          </a:p>
          <a:p>
            <a:pPr lvl="2"/>
            <a:r>
              <a:rPr lang="en-US" dirty="0" smtClean="0">
                <a:solidFill>
                  <a:srgbClr val="0070C0"/>
                </a:solidFill>
              </a:rPr>
              <a:t>For each direct predecessor p of n, and for each ground term equivalence class pgt in p, pgt is </a:t>
            </a:r>
            <a:r>
              <a:rPr lang="en-US" b="1" dirty="0" smtClean="0">
                <a:solidFill>
                  <a:srgbClr val="0070C0"/>
                </a:solidFill>
              </a:rPr>
              <a:t>equivalent</a:t>
            </a:r>
            <a:r>
              <a:rPr lang="en-US" dirty="0" smtClean="0">
                <a:solidFill>
                  <a:srgbClr val="0070C0"/>
                </a:solidFill>
              </a:rPr>
              <a:t> to gt if both equivalence classes share at least one member</a:t>
            </a:r>
          </a:p>
          <a:p>
            <a:pPr lvl="3"/>
            <a:r>
              <a:rPr lang="en-US" dirty="0" smtClean="0">
                <a:solidFill>
                  <a:srgbClr val="0070C0"/>
                </a:solidFill>
              </a:rPr>
              <a:t>If n has exactly one predecessor, then gt would have all members of pgt, up to scope and radius</a:t>
            </a:r>
          </a:p>
          <a:p>
            <a:pPr lvl="4"/>
            <a:r>
              <a:rPr lang="en-US" dirty="0" smtClean="0">
                <a:solidFill>
                  <a:srgbClr val="0070C0"/>
                </a:solidFill>
              </a:rPr>
              <a:t>When new equivalences are found in p, this invariant would be broken temporarily and n would be “out of sync” (and unusable) until a sync operation is applied at n</a:t>
            </a:r>
          </a:p>
          <a:p>
            <a:pPr lvl="3"/>
            <a:r>
              <a:rPr lang="en-US" dirty="0" smtClean="0">
                <a:solidFill>
                  <a:srgbClr val="0070C0"/>
                </a:solidFill>
              </a:rPr>
              <a:t>If n has several predecessors (a join point), one pgt in one p can have several equivalent gts in n (as p can have more equalities than n)</a:t>
            </a:r>
          </a:p>
          <a:p>
            <a:pPr lvl="1"/>
            <a:r>
              <a:rPr lang="en-US" dirty="0" smtClean="0">
                <a:solidFill>
                  <a:srgbClr val="0070C0"/>
                </a:solidFill>
              </a:rPr>
              <a:t>Similarly for ground tuples, and hence also general atoms and clauses</a:t>
            </a:r>
          </a:p>
          <a:p>
            <a:r>
              <a:rPr lang="en-US" dirty="0" smtClean="0">
                <a:solidFill>
                  <a:srgbClr val="0070C0"/>
                </a:solidFill>
              </a:rPr>
              <a:t>All queries have a “bypass” to the axioms in order not to pollute all the CFG with mostly irrelevant axioms (axioms are only brought on demand like other clauses)</a:t>
            </a:r>
          </a:p>
          <a:p>
            <a:r>
              <a:rPr lang="en-US" dirty="0" smtClean="0">
                <a:solidFill>
                  <a:srgbClr val="0070C0"/>
                </a:solidFill>
              </a:rPr>
              <a:t>There is a mode where queries on join points can detect when the joined condition (or equivalent) has been branched on later in the CFG, and so allow direct queries of non-direct predecessors</a:t>
            </a:r>
          </a:p>
          <a:p>
            <a:pPr lvl="1"/>
            <a:r>
              <a:rPr lang="en-US" dirty="0" smtClean="0">
                <a:solidFill>
                  <a:srgbClr val="0070C0"/>
                </a:solidFill>
              </a:rPr>
              <a:t>This prevents a lot of the pollution of the CFG between two corresponding branches, but bypasses some resolution potential and proved not very efficient – as vocabulary transfer is not obvious</a:t>
            </a:r>
          </a:p>
          <a:p>
            <a:pPr lvl="2"/>
            <a:endParaRPr lang="en-US" dirty="0" smtClean="0">
              <a:solidFill>
                <a:srgbClr val="0070C0"/>
              </a:solidFill>
            </a:endParaRPr>
          </a:p>
        </p:txBody>
      </p:sp>
    </p:spTree>
    <p:extLst>
      <p:ext uri="{BB962C8B-B14F-4D97-AF65-F5344CB8AC3E}">
        <p14:creationId xmlns:p14="http://schemas.microsoft.com/office/powerpoint/2010/main" val="2953636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Queries</a:t>
            </a:r>
            <a:endParaRPr lang="en-US"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solidFill>
                  <a:srgbClr val="0070C0"/>
                </a:solidFill>
              </a:rPr>
              <a:t>MSGT</a:t>
            </a:r>
            <a:r>
              <a:rPr lang="en-US" dirty="0" smtClean="0">
                <a:solidFill>
                  <a:srgbClr val="0070C0"/>
                </a:solidFill>
              </a:rPr>
              <a:t>: given a ground tuple </a:t>
            </a:r>
            <a:r>
              <a:rPr lang="en-US" b="1" dirty="0" smtClean="0">
                <a:solidFill>
                  <a:srgbClr val="0070C0"/>
                </a:solidFill>
              </a:rPr>
              <a:t>gtt</a:t>
            </a:r>
            <a:r>
              <a:rPr lang="en-US" dirty="0" smtClean="0">
                <a:solidFill>
                  <a:srgbClr val="0070C0"/>
                </a:solidFill>
              </a:rPr>
              <a:t> and function </a:t>
            </a:r>
            <a:r>
              <a:rPr lang="en-US" b="1" dirty="0" smtClean="0">
                <a:solidFill>
                  <a:srgbClr val="0070C0"/>
                </a:solidFill>
              </a:rPr>
              <a:t>f</a:t>
            </a:r>
            <a:r>
              <a:rPr lang="en-US" dirty="0" smtClean="0">
                <a:solidFill>
                  <a:srgbClr val="0070C0"/>
                </a:solidFill>
              </a:rPr>
              <a:t>, does any predecessor have the equivalent of the ground term </a:t>
            </a:r>
            <a:r>
              <a:rPr lang="en-US" b="1" dirty="0" smtClean="0">
                <a:solidFill>
                  <a:srgbClr val="0070C0"/>
                </a:solidFill>
              </a:rPr>
              <a:t>f(gtt)</a:t>
            </a:r>
            <a:r>
              <a:rPr lang="en-US" dirty="0" smtClean="0">
                <a:solidFill>
                  <a:srgbClr val="0070C0"/>
                </a:solidFill>
              </a:rPr>
              <a:t>, and does it have additional equivalence classes</a:t>
            </a:r>
          </a:p>
          <a:p>
            <a:pPr lvl="1"/>
            <a:r>
              <a:rPr lang="en-US" dirty="0">
                <a:solidFill>
                  <a:srgbClr val="0070C0"/>
                </a:solidFill>
              </a:rPr>
              <a:t>The </a:t>
            </a:r>
            <a:r>
              <a:rPr lang="en-US" b="1" dirty="0">
                <a:solidFill>
                  <a:srgbClr val="0070C0"/>
                </a:solidFill>
              </a:rPr>
              <a:t>invariant</a:t>
            </a:r>
            <a:r>
              <a:rPr lang="en-US" dirty="0">
                <a:solidFill>
                  <a:srgbClr val="0070C0"/>
                </a:solidFill>
              </a:rPr>
              <a:t> is that if a </a:t>
            </a:r>
            <a:r>
              <a:rPr lang="en-US" dirty="0" smtClean="0">
                <a:solidFill>
                  <a:srgbClr val="0070C0"/>
                </a:solidFill>
              </a:rPr>
              <a:t>ground term gt exists </a:t>
            </a:r>
            <a:r>
              <a:rPr lang="en-US" dirty="0">
                <a:solidFill>
                  <a:srgbClr val="0070C0"/>
                </a:solidFill>
              </a:rPr>
              <a:t>in node n, and an equivalent term </a:t>
            </a:r>
            <a:r>
              <a:rPr lang="en-US" dirty="0" smtClean="0">
                <a:solidFill>
                  <a:srgbClr val="0070C0"/>
                </a:solidFill>
              </a:rPr>
              <a:t>pgt exists </a:t>
            </a:r>
            <a:r>
              <a:rPr lang="en-US" dirty="0">
                <a:solidFill>
                  <a:srgbClr val="0070C0"/>
                </a:solidFill>
              </a:rPr>
              <a:t>in any of its transitive predecessors, then the relevant equivalent </a:t>
            </a:r>
            <a:r>
              <a:rPr lang="en-US" dirty="0" smtClean="0">
                <a:solidFill>
                  <a:srgbClr val="0070C0"/>
                </a:solidFill>
              </a:rPr>
              <a:t>ground terms exist </a:t>
            </a:r>
            <a:r>
              <a:rPr lang="en-US" dirty="0">
                <a:solidFill>
                  <a:srgbClr val="0070C0"/>
                </a:solidFill>
              </a:rPr>
              <a:t>on each node on each path from that predecessor to n (slightly more complicated with paths on only one side of a join</a:t>
            </a:r>
            <a:r>
              <a:rPr lang="en-US" dirty="0" smtClean="0">
                <a:solidFill>
                  <a:srgbClr val="0070C0"/>
                </a:solidFill>
              </a:rPr>
              <a:t>), and each such term has all relevant equivalence class members from predecessors</a:t>
            </a:r>
          </a:p>
          <a:p>
            <a:pPr lvl="1"/>
            <a:r>
              <a:rPr lang="en-US" dirty="0" smtClean="0">
                <a:solidFill>
                  <a:srgbClr val="0070C0"/>
                </a:solidFill>
              </a:rPr>
              <a:t>When a node n queries a direct predecessor p about </a:t>
            </a:r>
            <a:r>
              <a:rPr lang="en-US" b="1" dirty="0" smtClean="0">
                <a:solidFill>
                  <a:srgbClr val="0070C0"/>
                </a:solidFill>
              </a:rPr>
              <a:t>f </a:t>
            </a:r>
            <a:r>
              <a:rPr lang="en-US" dirty="0" smtClean="0">
                <a:solidFill>
                  <a:srgbClr val="0070C0"/>
                </a:solidFill>
              </a:rPr>
              <a:t>and</a:t>
            </a:r>
            <a:r>
              <a:rPr lang="en-US" b="1" dirty="0" smtClean="0">
                <a:solidFill>
                  <a:srgbClr val="0070C0"/>
                </a:solidFill>
              </a:rPr>
              <a:t> gtt</a:t>
            </a:r>
            <a:r>
              <a:rPr lang="en-US" dirty="0" smtClean="0">
                <a:solidFill>
                  <a:srgbClr val="0070C0"/>
                </a:solidFill>
              </a:rPr>
              <a:t>, the ground tuple gtt can map to several ground tuples pgtts in p – so the query grows as it goes up the cfg</a:t>
            </a:r>
          </a:p>
          <a:p>
            <a:pPr lvl="2"/>
            <a:r>
              <a:rPr lang="en-US" dirty="0" smtClean="0">
                <a:solidFill>
                  <a:srgbClr val="0070C0"/>
                </a:solidFill>
              </a:rPr>
              <a:t>If gtt has no equivalent tuples in the predecessor then nothing is queried</a:t>
            </a:r>
          </a:p>
          <a:p>
            <a:pPr lvl="1"/>
            <a:r>
              <a:rPr lang="en-US" dirty="0" smtClean="0">
                <a:solidFill>
                  <a:srgbClr val="0070C0"/>
                </a:solidFill>
              </a:rPr>
              <a:t>All queries are cached and only propagated if they are new</a:t>
            </a:r>
          </a:p>
          <a:p>
            <a:pPr lvl="1"/>
            <a:r>
              <a:rPr lang="en-US" dirty="0" smtClean="0">
                <a:solidFill>
                  <a:srgbClr val="0070C0"/>
                </a:solidFill>
              </a:rPr>
              <a:t>In cleanup stages a term won’t be removed if some successor has an equivalent term</a:t>
            </a:r>
            <a:endParaRPr lang="en-US" dirty="0" smtClean="0">
              <a:solidFill>
                <a:srgbClr val="0070C0"/>
              </a:solidFill>
            </a:endParaRPr>
          </a:p>
          <a:p>
            <a:r>
              <a:rPr lang="en-US" b="1" dirty="0" smtClean="0">
                <a:solidFill>
                  <a:srgbClr val="0070C0"/>
                </a:solidFill>
              </a:rPr>
              <a:t>MSGTT</a:t>
            </a:r>
            <a:r>
              <a:rPr lang="en-US" dirty="0" smtClean="0">
                <a:solidFill>
                  <a:srgbClr val="0070C0"/>
                </a:solidFill>
              </a:rPr>
              <a:t>: given a ground tuple gtt, does any predecessor have an equivalent ground tuple</a:t>
            </a:r>
          </a:p>
          <a:p>
            <a:pPr lvl="2"/>
            <a:r>
              <a:rPr lang="en-US" dirty="0" smtClean="0">
                <a:solidFill>
                  <a:srgbClr val="0070C0"/>
                </a:solidFill>
              </a:rPr>
              <a:t>Same invariant as in MSGT</a:t>
            </a:r>
          </a:p>
          <a:p>
            <a:pPr lvl="2"/>
            <a:r>
              <a:rPr lang="en-US" dirty="0" smtClean="0">
                <a:solidFill>
                  <a:srgbClr val="0070C0"/>
                </a:solidFill>
              </a:rPr>
              <a:t>MSGTT is used so that </a:t>
            </a:r>
            <a:r>
              <a:rPr lang="en-US" dirty="0" smtClean="0">
                <a:solidFill>
                  <a:srgbClr val="0070C0"/>
                </a:solidFill>
              </a:rPr>
              <a:t>the MSGT query (and GART and AGAP) can be expressed efficiently, and eliminated when we know </a:t>
            </a:r>
            <a:r>
              <a:rPr lang="en-US" dirty="0" smtClean="0">
                <a:solidFill>
                  <a:srgbClr val="0070C0"/>
                </a:solidFill>
              </a:rPr>
              <a:t>no relevant </a:t>
            </a:r>
            <a:r>
              <a:rPr lang="en-US" dirty="0" smtClean="0">
                <a:solidFill>
                  <a:srgbClr val="0070C0"/>
                </a:solidFill>
              </a:rPr>
              <a:t>tuples exist</a:t>
            </a:r>
            <a:endParaRPr lang="en-US" dirty="0" smtClean="0">
              <a:solidFill>
                <a:srgbClr val="0070C0"/>
              </a:solidFill>
            </a:endParaRPr>
          </a:p>
          <a:p>
            <a:r>
              <a:rPr lang="en-US" b="1" dirty="0" smtClean="0">
                <a:solidFill>
                  <a:srgbClr val="0070C0"/>
                </a:solidFill>
              </a:rPr>
              <a:t>MSGT</a:t>
            </a:r>
            <a:r>
              <a:rPr lang="en-US" dirty="0" smtClean="0">
                <a:solidFill>
                  <a:srgbClr val="0070C0"/>
                </a:solidFill>
              </a:rPr>
              <a:t> and </a:t>
            </a:r>
            <a:r>
              <a:rPr lang="en-US" b="1" dirty="0" smtClean="0">
                <a:solidFill>
                  <a:srgbClr val="0070C0"/>
                </a:solidFill>
              </a:rPr>
              <a:t>MSGTT </a:t>
            </a:r>
            <a:r>
              <a:rPr lang="en-US" dirty="0" smtClean="0">
                <a:solidFill>
                  <a:srgbClr val="0070C0"/>
                </a:solidFill>
              </a:rPr>
              <a:t>are </a:t>
            </a:r>
            <a:r>
              <a:rPr lang="en-US" dirty="0" smtClean="0">
                <a:solidFill>
                  <a:srgbClr val="0070C0"/>
                </a:solidFill>
              </a:rPr>
              <a:t>always called </a:t>
            </a:r>
            <a:r>
              <a:rPr lang="en-US" dirty="0" smtClean="0">
                <a:solidFill>
                  <a:srgbClr val="0070C0"/>
                </a:solidFill>
              </a:rPr>
              <a:t>whenever creating a new ground term/tuple, so </a:t>
            </a:r>
            <a:r>
              <a:rPr lang="en-US" dirty="0" smtClean="0">
                <a:solidFill>
                  <a:srgbClr val="0070C0"/>
                </a:solidFill>
              </a:rPr>
              <a:t>that the </a:t>
            </a:r>
            <a:r>
              <a:rPr lang="en-US" dirty="0" smtClean="0">
                <a:solidFill>
                  <a:srgbClr val="0070C0"/>
                </a:solidFill>
              </a:rPr>
              <a:t>invariant is always kept for “in sync” nodes</a:t>
            </a:r>
          </a:p>
        </p:txBody>
      </p:sp>
    </p:spTree>
    <p:extLst>
      <p:ext uri="{BB962C8B-B14F-4D97-AF65-F5344CB8AC3E}">
        <p14:creationId xmlns:p14="http://schemas.microsoft.com/office/powerpoint/2010/main" val="1712954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idx="1"/>
          </p:nvPr>
        </p:nvSpPr>
        <p:spPr/>
        <p:txBody>
          <a:bodyPr/>
          <a:lstStyle/>
          <a:p>
            <a:r>
              <a:rPr lang="en-US" dirty="0" smtClean="0"/>
              <a:t>Basics</a:t>
            </a:r>
          </a:p>
          <a:p>
            <a:r>
              <a:rPr lang="en-US" dirty="0" smtClean="0">
                <a:solidFill>
                  <a:srgbClr val="0070C0"/>
                </a:solidFill>
              </a:rPr>
              <a:t>Preprocessing</a:t>
            </a:r>
          </a:p>
          <a:p>
            <a:r>
              <a:rPr lang="en-US" dirty="0"/>
              <a:t>Basic algorithm</a:t>
            </a:r>
          </a:p>
          <a:p>
            <a:r>
              <a:rPr lang="en-US" dirty="0" smtClean="0"/>
              <a:t>Data </a:t>
            </a:r>
            <a:r>
              <a:rPr lang="en-US" dirty="0" smtClean="0"/>
              <a:t>Structures</a:t>
            </a:r>
          </a:p>
          <a:p>
            <a:r>
              <a:rPr lang="en-US" dirty="0" smtClean="0"/>
              <a:t>Queries</a:t>
            </a:r>
          </a:p>
          <a:p>
            <a:r>
              <a:rPr lang="en-US" dirty="0" smtClean="0"/>
              <a:t>Notes</a:t>
            </a:r>
            <a:endParaRPr lang="en-US" dirty="0" smtClean="0"/>
          </a:p>
          <a:p>
            <a:endParaRPr lang="en-US" dirty="0" smtClean="0"/>
          </a:p>
          <a:p>
            <a:endParaRPr lang="en-US" dirty="0"/>
          </a:p>
        </p:txBody>
      </p:sp>
    </p:spTree>
    <p:extLst>
      <p:ext uri="{BB962C8B-B14F-4D97-AF65-F5344CB8AC3E}">
        <p14:creationId xmlns:p14="http://schemas.microsoft.com/office/powerpoint/2010/main" val="136225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Queries</a:t>
            </a:r>
            <a:endParaRPr lang="en-US"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en-US" b="1" dirty="0" smtClean="0">
                <a:solidFill>
                  <a:srgbClr val="0070C0"/>
                </a:solidFill>
              </a:rPr>
              <a:t>GTRT</a:t>
            </a:r>
            <a:r>
              <a:rPr lang="en-US" dirty="0" smtClean="0">
                <a:solidFill>
                  <a:srgbClr val="0070C0"/>
                </a:solidFill>
              </a:rPr>
              <a:t>: This brings all the relevant information on a goal ground term gt</a:t>
            </a:r>
          </a:p>
          <a:p>
            <a:pPr lvl="1"/>
            <a:r>
              <a:rPr lang="en-US" dirty="0" smtClean="0">
                <a:solidFill>
                  <a:srgbClr val="0070C0"/>
                </a:solidFill>
              </a:rPr>
              <a:t>Called on each goal gt </a:t>
            </a:r>
            <a:r>
              <a:rPr lang="en-US" dirty="0" smtClean="0">
                <a:solidFill>
                  <a:srgbClr val="0070C0"/>
                </a:solidFill>
              </a:rPr>
              <a:t>once when it is chosen to be saturated </a:t>
            </a:r>
            <a:r>
              <a:rPr lang="en-US" dirty="0" smtClean="0">
                <a:solidFill>
                  <a:srgbClr val="0070C0"/>
                </a:solidFill>
              </a:rPr>
              <a:t>(after which the ground term is considered saturated</a:t>
            </a:r>
            <a:r>
              <a:rPr lang="en-US" dirty="0" smtClean="0">
                <a:solidFill>
                  <a:srgbClr val="0070C0"/>
                </a:solidFill>
              </a:rPr>
              <a:t>)</a:t>
            </a:r>
          </a:p>
          <a:p>
            <a:pPr lvl="1"/>
            <a:r>
              <a:rPr lang="en-US" dirty="0" smtClean="0">
                <a:solidFill>
                  <a:srgbClr val="0070C0"/>
                </a:solidFill>
              </a:rPr>
              <a:t>The query comprises of:</a:t>
            </a:r>
          </a:p>
          <a:p>
            <a:pPr lvl="2"/>
            <a:r>
              <a:rPr lang="en-US" dirty="0" smtClean="0">
                <a:solidFill>
                  <a:srgbClr val="0070C0"/>
                </a:solidFill>
              </a:rPr>
              <a:t>A set of </a:t>
            </a:r>
            <a:r>
              <a:rPr lang="en-US" b="1" dirty="0" smtClean="0">
                <a:solidFill>
                  <a:srgbClr val="0070C0"/>
                </a:solidFill>
              </a:rPr>
              <a:t>ground terms</a:t>
            </a:r>
            <a:r>
              <a:rPr lang="en-US" dirty="0" smtClean="0">
                <a:solidFill>
                  <a:srgbClr val="0070C0"/>
                </a:solidFill>
              </a:rPr>
              <a:t> gts (the equivalents of the original gt from n)</a:t>
            </a:r>
          </a:p>
          <a:p>
            <a:pPr lvl="2"/>
            <a:r>
              <a:rPr lang="en-US" dirty="0" smtClean="0">
                <a:solidFill>
                  <a:srgbClr val="0070C0"/>
                </a:solidFill>
              </a:rPr>
              <a:t>A set of leading </a:t>
            </a:r>
            <a:r>
              <a:rPr lang="en-US" b="1" dirty="0" smtClean="0">
                <a:solidFill>
                  <a:srgbClr val="0070C0"/>
                </a:solidFill>
              </a:rPr>
              <a:t>function </a:t>
            </a:r>
            <a:r>
              <a:rPr lang="en-US" dirty="0" smtClean="0">
                <a:solidFill>
                  <a:srgbClr val="0070C0"/>
                </a:solidFill>
              </a:rPr>
              <a:t>symbols from gt (for finding potential instantiation clauses even where gt has no equivalents)</a:t>
            </a:r>
            <a:endParaRPr lang="en-US" dirty="0" smtClean="0">
              <a:solidFill>
                <a:srgbClr val="0070C0"/>
              </a:solidFill>
            </a:endParaRPr>
          </a:p>
          <a:p>
            <a:pPr lvl="1"/>
            <a:r>
              <a:rPr lang="en-US" dirty="0">
                <a:solidFill>
                  <a:srgbClr val="0070C0"/>
                </a:solidFill>
              </a:rPr>
              <a:t>The </a:t>
            </a:r>
            <a:r>
              <a:rPr lang="en-US" dirty="0" smtClean="0">
                <a:solidFill>
                  <a:srgbClr val="0070C0"/>
                </a:solidFill>
              </a:rPr>
              <a:t>information </a:t>
            </a:r>
            <a:r>
              <a:rPr lang="en-US" dirty="0" smtClean="0">
                <a:solidFill>
                  <a:srgbClr val="0070C0"/>
                </a:solidFill>
              </a:rPr>
              <a:t>returned (in the querying node vocabulary):</a:t>
            </a:r>
          </a:p>
          <a:p>
            <a:pPr lvl="2"/>
            <a:r>
              <a:rPr lang="en-US" b="1" dirty="0" smtClean="0">
                <a:solidFill>
                  <a:srgbClr val="0070C0"/>
                </a:solidFill>
              </a:rPr>
              <a:t>Ground </a:t>
            </a:r>
            <a:r>
              <a:rPr lang="en-US" b="1" dirty="0" smtClean="0">
                <a:solidFill>
                  <a:srgbClr val="0070C0"/>
                </a:solidFill>
              </a:rPr>
              <a:t>clauses </a:t>
            </a:r>
            <a:r>
              <a:rPr lang="en-US" dirty="0" smtClean="0">
                <a:solidFill>
                  <a:srgbClr val="0070C0"/>
                </a:solidFill>
              </a:rPr>
              <a:t>that hold in (transitive) predecessors in </a:t>
            </a:r>
            <a:r>
              <a:rPr lang="en-US" dirty="0" smtClean="0">
                <a:solidFill>
                  <a:srgbClr val="0070C0"/>
                </a:solidFill>
              </a:rPr>
              <a:t>which equivalent ground terms appear (</a:t>
            </a:r>
            <a:r>
              <a:rPr lang="en-US" dirty="0" smtClean="0">
                <a:solidFill>
                  <a:srgbClr val="0070C0"/>
                </a:solidFill>
              </a:rPr>
              <a:t>tunable exactly which clauses)</a:t>
            </a:r>
          </a:p>
          <a:p>
            <a:pPr lvl="3"/>
            <a:r>
              <a:rPr lang="en-US" dirty="0" smtClean="0">
                <a:solidFill>
                  <a:srgbClr val="0070C0"/>
                </a:solidFill>
              </a:rPr>
              <a:t>If </a:t>
            </a:r>
            <a:r>
              <a:rPr lang="en-US" dirty="0" smtClean="0">
                <a:solidFill>
                  <a:srgbClr val="0070C0"/>
                </a:solidFill>
              </a:rPr>
              <a:t>a ground clause appears on only one side of a join, there is a switch on whether it is included with the join guard or not </a:t>
            </a:r>
            <a:r>
              <a:rPr lang="en-US" dirty="0" smtClean="0">
                <a:solidFill>
                  <a:srgbClr val="0070C0"/>
                </a:solidFill>
              </a:rPr>
              <a:t>at all (this </a:t>
            </a:r>
            <a:r>
              <a:rPr lang="en-US" dirty="0" smtClean="0">
                <a:solidFill>
                  <a:srgbClr val="0070C0"/>
                </a:solidFill>
              </a:rPr>
              <a:t>can be expensive, but necessary for completeness</a:t>
            </a:r>
            <a:r>
              <a:rPr lang="en-US" dirty="0" smtClean="0">
                <a:solidFill>
                  <a:srgbClr val="0070C0"/>
                </a:solidFill>
              </a:rPr>
              <a:t>)</a:t>
            </a:r>
          </a:p>
          <a:p>
            <a:pPr lvl="3"/>
            <a:r>
              <a:rPr lang="en-US" dirty="0" smtClean="0">
                <a:solidFill>
                  <a:srgbClr val="0070C0"/>
                </a:solidFill>
              </a:rPr>
              <a:t>Switch decides if we only include top level occurrences, or only equality occurrences or all</a:t>
            </a:r>
          </a:p>
          <a:p>
            <a:pPr lvl="3"/>
            <a:r>
              <a:rPr lang="en-US" dirty="0" smtClean="0">
                <a:solidFill>
                  <a:srgbClr val="0070C0"/>
                </a:solidFill>
              </a:rPr>
              <a:t>If e.g. when querying about a, an equality a=b is known on only one side of a join on c, we would get !c \/ a=b returned (switch for this also) – and similarly for a!=b</a:t>
            </a:r>
            <a:endParaRPr lang="en-US" dirty="0" smtClean="0">
              <a:solidFill>
                <a:srgbClr val="0070C0"/>
              </a:solidFill>
            </a:endParaRPr>
          </a:p>
          <a:p>
            <a:pPr lvl="2"/>
            <a:r>
              <a:rPr lang="en-US" b="1" dirty="0" smtClean="0">
                <a:solidFill>
                  <a:srgbClr val="0070C0"/>
                </a:solidFill>
              </a:rPr>
              <a:t>Non ground clauses </a:t>
            </a:r>
            <a:r>
              <a:rPr lang="en-US" dirty="0" smtClean="0">
                <a:solidFill>
                  <a:srgbClr val="0070C0"/>
                </a:solidFill>
              </a:rPr>
              <a:t>where the ground term </a:t>
            </a:r>
            <a:r>
              <a:rPr lang="en-US" dirty="0" smtClean="0">
                <a:solidFill>
                  <a:srgbClr val="0070C0"/>
                </a:solidFill>
              </a:rPr>
              <a:t>appears or might </a:t>
            </a:r>
            <a:r>
              <a:rPr lang="en-US" b="1" dirty="0" smtClean="0">
                <a:solidFill>
                  <a:srgbClr val="0070C0"/>
                </a:solidFill>
              </a:rPr>
              <a:t>match </a:t>
            </a:r>
          </a:p>
          <a:p>
            <a:pPr lvl="3"/>
            <a:r>
              <a:rPr lang="en-US" dirty="0" smtClean="0">
                <a:solidFill>
                  <a:srgbClr val="0070C0"/>
                </a:solidFill>
              </a:rPr>
              <a:t>There are several switches, including what happens across joins and what kind of match </a:t>
            </a:r>
            <a:r>
              <a:rPr lang="en-US" dirty="0" smtClean="0">
                <a:solidFill>
                  <a:srgbClr val="0070C0"/>
                </a:solidFill>
              </a:rPr>
              <a:t>exactly – mostly we look at leading function symbols and unification is done at the querying node</a:t>
            </a:r>
            <a:endParaRPr lang="en-US" dirty="0" smtClean="0">
              <a:solidFill>
                <a:srgbClr val="0070C0"/>
              </a:solidFill>
            </a:endParaRPr>
          </a:p>
          <a:p>
            <a:pPr lvl="3"/>
            <a:r>
              <a:rPr lang="en-US" dirty="0" smtClean="0">
                <a:solidFill>
                  <a:srgbClr val="0070C0"/>
                </a:solidFill>
              </a:rPr>
              <a:t>Global axioms are passed directly to the querying node and not cached en route</a:t>
            </a:r>
          </a:p>
          <a:p>
            <a:pPr lvl="1"/>
            <a:r>
              <a:rPr lang="en-US" dirty="0" smtClean="0">
                <a:solidFill>
                  <a:srgbClr val="0070C0"/>
                </a:solidFill>
              </a:rPr>
              <a:t>All information returned is cached so the query is never repeated (cache is the actual clauses</a:t>
            </a:r>
            <a:r>
              <a:rPr lang="en-US" dirty="0" smtClean="0">
                <a:solidFill>
                  <a:srgbClr val="0070C0"/>
                </a:solidFill>
              </a:rPr>
              <a:t>)</a:t>
            </a:r>
          </a:p>
          <a:p>
            <a:pPr lvl="2"/>
            <a:r>
              <a:rPr lang="en-US" dirty="0" smtClean="0">
                <a:solidFill>
                  <a:srgbClr val="0070C0"/>
                </a:solidFill>
              </a:rPr>
              <a:t>However, if further ground equalities are discovered about gt and it gets merged with another term, I clear the cache for both and requery (but if the equivalents in the predecessor haven’t been merged this will be stopped there)</a:t>
            </a:r>
            <a:endParaRPr lang="en-US" dirty="0" smtClean="0">
              <a:solidFill>
                <a:srgbClr val="0070C0"/>
              </a:solidFill>
            </a:endParaRPr>
          </a:p>
          <a:p>
            <a:pPr lvl="2"/>
            <a:endParaRPr lang="en-US" dirty="0">
              <a:solidFill>
                <a:srgbClr val="0070C0"/>
              </a:solidFill>
            </a:endParaRPr>
          </a:p>
        </p:txBody>
      </p:sp>
    </p:spTree>
    <p:extLst>
      <p:ext uri="{BB962C8B-B14F-4D97-AF65-F5344CB8AC3E}">
        <p14:creationId xmlns:p14="http://schemas.microsoft.com/office/powerpoint/2010/main" val="2497664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Queries</a:t>
            </a:r>
            <a:endParaRPr lang="en-US" dirty="0">
              <a:solidFill>
                <a:srgbClr val="0070C0"/>
              </a:solidFill>
            </a:endParaRPr>
          </a:p>
        </p:txBody>
      </p:sp>
      <p:sp>
        <p:nvSpPr>
          <p:cNvPr id="3" name="Content Placeholder 2"/>
          <p:cNvSpPr>
            <a:spLocks noGrp="1"/>
          </p:cNvSpPr>
          <p:nvPr>
            <p:ph idx="1"/>
          </p:nvPr>
        </p:nvSpPr>
        <p:spPr/>
        <p:txBody>
          <a:bodyPr>
            <a:normAutofit fontScale="62500" lnSpcReduction="20000"/>
          </a:bodyPr>
          <a:lstStyle/>
          <a:p>
            <a:r>
              <a:rPr lang="en-US" b="1" dirty="0" smtClean="0">
                <a:solidFill>
                  <a:srgbClr val="0070C0"/>
                </a:solidFill>
              </a:rPr>
              <a:t>GART</a:t>
            </a:r>
            <a:r>
              <a:rPr lang="en-US" dirty="0" smtClean="0">
                <a:solidFill>
                  <a:srgbClr val="0070C0"/>
                </a:solidFill>
              </a:rPr>
              <a:t>: This brings all the relevant information on a goal ground atom </a:t>
            </a:r>
            <a:r>
              <a:rPr lang="en-US" dirty="0" smtClean="0">
                <a:solidFill>
                  <a:srgbClr val="0070C0"/>
                </a:solidFill>
              </a:rPr>
              <a:t>ga</a:t>
            </a:r>
          </a:p>
          <a:p>
            <a:pPr lvl="1"/>
            <a:r>
              <a:rPr lang="en-US" dirty="0" smtClean="0">
                <a:solidFill>
                  <a:srgbClr val="0070C0"/>
                </a:solidFill>
              </a:rPr>
              <a:t>The </a:t>
            </a:r>
            <a:r>
              <a:rPr lang="en-US" b="1" dirty="0" smtClean="0">
                <a:solidFill>
                  <a:srgbClr val="0070C0"/>
                </a:solidFill>
              </a:rPr>
              <a:t>query is comprised of</a:t>
            </a:r>
            <a:r>
              <a:rPr lang="en-US" dirty="0" smtClean="0">
                <a:solidFill>
                  <a:srgbClr val="0070C0"/>
                </a:solidFill>
              </a:rPr>
              <a:t>:</a:t>
            </a:r>
          </a:p>
          <a:p>
            <a:pPr lvl="2"/>
            <a:r>
              <a:rPr lang="en-US" dirty="0" smtClean="0">
                <a:solidFill>
                  <a:srgbClr val="0070C0"/>
                </a:solidFill>
              </a:rPr>
              <a:t>A predicate symbol </a:t>
            </a:r>
            <a:r>
              <a:rPr lang="en-US" b="1" dirty="0" smtClean="0">
                <a:solidFill>
                  <a:srgbClr val="0070C0"/>
                </a:solidFill>
              </a:rPr>
              <a:t>P</a:t>
            </a:r>
          </a:p>
          <a:p>
            <a:pPr lvl="2"/>
            <a:r>
              <a:rPr lang="en-US" dirty="0" smtClean="0">
                <a:solidFill>
                  <a:srgbClr val="0070C0"/>
                </a:solidFill>
              </a:rPr>
              <a:t>A polarity </a:t>
            </a:r>
            <a:r>
              <a:rPr lang="en-US" b="1" dirty="0" smtClean="0">
                <a:solidFill>
                  <a:srgbClr val="0070C0"/>
                </a:solidFill>
              </a:rPr>
              <a:t>p</a:t>
            </a:r>
            <a:r>
              <a:rPr lang="en-US" dirty="0" smtClean="0">
                <a:solidFill>
                  <a:srgbClr val="0070C0"/>
                </a:solidFill>
              </a:rPr>
              <a:t> (actually the inverse of the polarity of the atom in question)</a:t>
            </a:r>
          </a:p>
          <a:p>
            <a:pPr lvl="2"/>
            <a:r>
              <a:rPr lang="en-US" dirty="0" smtClean="0">
                <a:solidFill>
                  <a:srgbClr val="0070C0"/>
                </a:solidFill>
              </a:rPr>
              <a:t>A set of ground tuples </a:t>
            </a:r>
            <a:r>
              <a:rPr lang="en-US" b="1" dirty="0" smtClean="0">
                <a:solidFill>
                  <a:srgbClr val="0070C0"/>
                </a:solidFill>
              </a:rPr>
              <a:t>gtts </a:t>
            </a:r>
            <a:r>
              <a:rPr lang="en-US" dirty="0" smtClean="0">
                <a:solidFill>
                  <a:srgbClr val="0070C0"/>
                </a:solidFill>
              </a:rPr>
              <a:t>(the atom pP(gtt) can map to several atoms pP(pgtt_1) .. pP(</a:t>
            </a:r>
            <a:r>
              <a:rPr lang="en-US" dirty="0" err="1" smtClean="0">
                <a:solidFill>
                  <a:srgbClr val="0070C0"/>
                </a:solidFill>
              </a:rPr>
              <a:t>pgtt_n</a:t>
            </a:r>
            <a:r>
              <a:rPr lang="en-US" dirty="0" smtClean="0">
                <a:solidFill>
                  <a:srgbClr val="0070C0"/>
                </a:solidFill>
              </a:rPr>
              <a:t>) in a predecessor)</a:t>
            </a:r>
          </a:p>
          <a:p>
            <a:pPr lvl="2"/>
            <a:r>
              <a:rPr lang="en-US" dirty="0" smtClean="0">
                <a:solidFill>
                  <a:srgbClr val="0070C0"/>
                </a:solidFill>
              </a:rPr>
              <a:t>A set of tuples of leading function symbols (</a:t>
            </a:r>
            <a:r>
              <a:rPr lang="en-US" b="1" dirty="0" err="1" smtClean="0">
                <a:solidFill>
                  <a:srgbClr val="0070C0"/>
                </a:solidFill>
              </a:rPr>
              <a:t>lfstts</a:t>
            </a:r>
            <a:r>
              <a:rPr lang="en-US" dirty="0" smtClean="0">
                <a:solidFill>
                  <a:srgbClr val="0070C0"/>
                </a:solidFill>
              </a:rPr>
              <a:t>), for finding potentially unifiable non ground clauses also where there are no equivalent ground tuples</a:t>
            </a:r>
            <a:endParaRPr lang="en-US" dirty="0" smtClean="0">
              <a:solidFill>
                <a:srgbClr val="0070C0"/>
              </a:solidFill>
            </a:endParaRPr>
          </a:p>
          <a:p>
            <a:pPr lvl="1"/>
            <a:r>
              <a:rPr lang="en-US" dirty="0">
                <a:solidFill>
                  <a:srgbClr val="0070C0"/>
                </a:solidFill>
              </a:rPr>
              <a:t>The </a:t>
            </a:r>
            <a:r>
              <a:rPr lang="en-US" b="1" dirty="0">
                <a:solidFill>
                  <a:srgbClr val="0070C0"/>
                </a:solidFill>
              </a:rPr>
              <a:t>information returned</a:t>
            </a:r>
          </a:p>
          <a:p>
            <a:pPr lvl="2"/>
            <a:r>
              <a:rPr lang="en-US" dirty="0">
                <a:solidFill>
                  <a:srgbClr val="0070C0"/>
                </a:solidFill>
              </a:rPr>
              <a:t>Ground clauses in which equivalent ground atoms appear </a:t>
            </a:r>
            <a:r>
              <a:rPr lang="en-US" dirty="0" smtClean="0">
                <a:solidFill>
                  <a:srgbClr val="0070C0"/>
                </a:solidFill>
              </a:rPr>
              <a:t>(that is of the form </a:t>
            </a:r>
            <a:r>
              <a:rPr lang="en-US" dirty="0" err="1" smtClean="0">
                <a:solidFill>
                  <a:srgbClr val="0070C0"/>
                </a:solidFill>
              </a:rPr>
              <a:t>pP</a:t>
            </a:r>
            <a:r>
              <a:rPr lang="en-US" dirty="0" smtClean="0">
                <a:solidFill>
                  <a:srgbClr val="0070C0"/>
                </a:solidFill>
              </a:rPr>
              <a:t>(</a:t>
            </a:r>
            <a:r>
              <a:rPr lang="en-US" dirty="0" err="1" smtClean="0">
                <a:solidFill>
                  <a:srgbClr val="0070C0"/>
                </a:solidFill>
              </a:rPr>
              <a:t>gtt</a:t>
            </a:r>
            <a:r>
              <a:rPr lang="en-US" dirty="0" smtClean="0">
                <a:solidFill>
                  <a:srgbClr val="0070C0"/>
                </a:solidFill>
              </a:rPr>
              <a:t>) \/ C)</a:t>
            </a:r>
            <a:endParaRPr lang="en-US" dirty="0">
              <a:solidFill>
                <a:srgbClr val="0070C0"/>
              </a:solidFill>
            </a:endParaRPr>
          </a:p>
          <a:p>
            <a:pPr lvl="3"/>
            <a:r>
              <a:rPr lang="en-US" dirty="0">
                <a:solidFill>
                  <a:srgbClr val="0070C0"/>
                </a:solidFill>
              </a:rPr>
              <a:t>Tunable for joins</a:t>
            </a:r>
          </a:p>
          <a:p>
            <a:pPr lvl="2"/>
            <a:r>
              <a:rPr lang="en-US" dirty="0">
                <a:solidFill>
                  <a:srgbClr val="0070C0"/>
                </a:solidFill>
              </a:rPr>
              <a:t>Non ground clauses where the ground atom might match </a:t>
            </a:r>
            <a:r>
              <a:rPr lang="en-US" dirty="0" smtClean="0">
                <a:solidFill>
                  <a:srgbClr val="0070C0"/>
                </a:solidFill>
              </a:rPr>
              <a:t>(that is both </a:t>
            </a:r>
            <a:r>
              <a:rPr lang="en-US" dirty="0" err="1">
                <a:solidFill>
                  <a:srgbClr val="0070C0"/>
                </a:solidFill>
              </a:rPr>
              <a:t>pP</a:t>
            </a:r>
            <a:r>
              <a:rPr lang="en-US" dirty="0">
                <a:solidFill>
                  <a:srgbClr val="0070C0"/>
                </a:solidFill>
              </a:rPr>
              <a:t>(</a:t>
            </a:r>
            <a:r>
              <a:rPr lang="en-US" dirty="0" err="1">
                <a:solidFill>
                  <a:srgbClr val="0070C0"/>
                </a:solidFill>
              </a:rPr>
              <a:t>gtt</a:t>
            </a:r>
            <a:r>
              <a:rPr lang="en-US" dirty="0">
                <a:solidFill>
                  <a:srgbClr val="0070C0"/>
                </a:solidFill>
              </a:rPr>
              <a:t>) \/ </a:t>
            </a:r>
            <a:r>
              <a:rPr lang="en-US" dirty="0" smtClean="0">
                <a:solidFill>
                  <a:srgbClr val="0070C0"/>
                </a:solidFill>
              </a:rPr>
              <a:t>C(x) and </a:t>
            </a:r>
            <a:r>
              <a:rPr lang="en-US" dirty="0" err="1" smtClean="0">
                <a:solidFill>
                  <a:srgbClr val="0070C0"/>
                </a:solidFill>
              </a:rPr>
              <a:t>pP</a:t>
            </a:r>
            <a:r>
              <a:rPr lang="en-US" dirty="0" smtClean="0">
                <a:solidFill>
                  <a:srgbClr val="0070C0"/>
                </a:solidFill>
              </a:rPr>
              <a:t>(s(x)) \/ C(x) where s(x) matches </a:t>
            </a:r>
            <a:r>
              <a:rPr lang="en-US" b="1" dirty="0" err="1" smtClean="0">
                <a:solidFill>
                  <a:srgbClr val="0070C0"/>
                </a:solidFill>
              </a:rPr>
              <a:t>lfstts</a:t>
            </a:r>
            <a:r>
              <a:rPr lang="en-US" dirty="0" smtClean="0">
                <a:solidFill>
                  <a:srgbClr val="0070C0"/>
                </a:solidFill>
              </a:rPr>
              <a:t>)</a:t>
            </a:r>
            <a:endParaRPr lang="en-US" dirty="0">
              <a:solidFill>
                <a:srgbClr val="0070C0"/>
              </a:solidFill>
            </a:endParaRPr>
          </a:p>
          <a:p>
            <a:pPr lvl="3"/>
            <a:r>
              <a:rPr lang="en-US" dirty="0">
                <a:solidFill>
                  <a:srgbClr val="0070C0"/>
                </a:solidFill>
              </a:rPr>
              <a:t>Also tunable for kind of match and joins</a:t>
            </a:r>
          </a:p>
          <a:p>
            <a:pPr lvl="1"/>
            <a:r>
              <a:rPr lang="en-US" dirty="0" smtClean="0">
                <a:solidFill>
                  <a:srgbClr val="0070C0"/>
                </a:solidFill>
              </a:rPr>
              <a:t>Goal ground atoms are mostly atoms from clauses known to hold at n</a:t>
            </a:r>
          </a:p>
          <a:p>
            <a:pPr lvl="2"/>
            <a:r>
              <a:rPr lang="en-US" dirty="0">
                <a:solidFill>
                  <a:srgbClr val="0070C0"/>
                </a:solidFill>
              </a:rPr>
              <a:t>The atom can hold in n or be part of a clause that holds in </a:t>
            </a:r>
            <a:r>
              <a:rPr lang="en-US" dirty="0" smtClean="0">
                <a:solidFill>
                  <a:srgbClr val="0070C0"/>
                </a:solidFill>
              </a:rPr>
              <a:t>n</a:t>
            </a:r>
            <a:endParaRPr lang="en-US" dirty="0" smtClean="0">
              <a:solidFill>
                <a:srgbClr val="0070C0"/>
              </a:solidFill>
            </a:endParaRPr>
          </a:p>
          <a:p>
            <a:pPr lvl="1"/>
            <a:r>
              <a:rPr lang="en-US" dirty="0" smtClean="0">
                <a:solidFill>
                  <a:srgbClr val="0070C0"/>
                </a:solidFill>
              </a:rPr>
              <a:t>Called on each goal ga once (after which the ground </a:t>
            </a:r>
            <a:r>
              <a:rPr lang="en-US" dirty="0" smtClean="0">
                <a:solidFill>
                  <a:srgbClr val="0070C0"/>
                </a:solidFill>
              </a:rPr>
              <a:t>atom is </a:t>
            </a:r>
            <a:r>
              <a:rPr lang="en-US" dirty="0" smtClean="0">
                <a:solidFill>
                  <a:srgbClr val="0070C0"/>
                </a:solidFill>
              </a:rPr>
              <a:t>considered saturated</a:t>
            </a:r>
            <a:r>
              <a:rPr lang="en-US" dirty="0" smtClean="0">
                <a:solidFill>
                  <a:srgbClr val="0070C0"/>
                </a:solidFill>
              </a:rPr>
              <a:t>)</a:t>
            </a:r>
          </a:p>
          <a:p>
            <a:pPr lvl="2"/>
            <a:r>
              <a:rPr lang="en-US" dirty="0" smtClean="0">
                <a:solidFill>
                  <a:srgbClr val="0070C0"/>
                </a:solidFill>
              </a:rPr>
              <a:t>But if a term merge causes an atom merge, it will be </a:t>
            </a:r>
            <a:r>
              <a:rPr lang="en-US" dirty="0" err="1" smtClean="0">
                <a:solidFill>
                  <a:srgbClr val="0070C0"/>
                </a:solidFill>
              </a:rPr>
              <a:t>requeried</a:t>
            </a:r>
            <a:endParaRPr lang="en-US" dirty="0" smtClean="0">
              <a:solidFill>
                <a:srgbClr val="0070C0"/>
              </a:solidFill>
            </a:endParaRPr>
          </a:p>
          <a:p>
            <a:pPr lvl="1"/>
            <a:r>
              <a:rPr lang="en-US" dirty="0" smtClean="0">
                <a:solidFill>
                  <a:srgbClr val="0070C0"/>
                </a:solidFill>
              </a:rPr>
              <a:t>All information returned is cached so the query is never repeated </a:t>
            </a:r>
          </a:p>
          <a:p>
            <a:pPr lvl="2"/>
            <a:r>
              <a:rPr lang="en-US" dirty="0" smtClean="0">
                <a:solidFill>
                  <a:srgbClr val="0070C0"/>
                </a:solidFill>
              </a:rPr>
              <a:t>All clauses returned are added (in the relevant scope, unit propagation etc) to all intermediate nodes (marked as goal accordingly)</a:t>
            </a:r>
          </a:p>
          <a:p>
            <a:pPr lvl="2"/>
            <a:r>
              <a:rPr lang="en-US" dirty="0" smtClean="0">
                <a:solidFill>
                  <a:srgbClr val="0070C0"/>
                </a:solidFill>
              </a:rPr>
              <a:t>The sets of </a:t>
            </a:r>
            <a:r>
              <a:rPr lang="en-US" b="1" dirty="0" smtClean="0">
                <a:solidFill>
                  <a:srgbClr val="0070C0"/>
                </a:solidFill>
              </a:rPr>
              <a:t>gtts</a:t>
            </a:r>
            <a:r>
              <a:rPr lang="en-US" dirty="0" smtClean="0">
                <a:solidFill>
                  <a:srgbClr val="0070C0"/>
                </a:solidFill>
              </a:rPr>
              <a:t> and </a:t>
            </a:r>
            <a:r>
              <a:rPr lang="en-US" b="1" dirty="0" err="1" smtClean="0">
                <a:solidFill>
                  <a:srgbClr val="0070C0"/>
                </a:solidFill>
              </a:rPr>
              <a:t>lfstts</a:t>
            </a:r>
            <a:r>
              <a:rPr lang="en-US" dirty="0" smtClean="0">
                <a:solidFill>
                  <a:srgbClr val="0070C0"/>
                </a:solidFill>
              </a:rPr>
              <a:t> per </a:t>
            </a:r>
            <a:r>
              <a:rPr lang="en-US" b="1" dirty="0" smtClean="0">
                <a:solidFill>
                  <a:srgbClr val="0070C0"/>
                </a:solidFill>
              </a:rPr>
              <a:t>P </a:t>
            </a:r>
            <a:r>
              <a:rPr lang="en-US" dirty="0" smtClean="0">
                <a:solidFill>
                  <a:srgbClr val="0070C0"/>
                </a:solidFill>
              </a:rPr>
              <a:t>and </a:t>
            </a:r>
            <a:r>
              <a:rPr lang="en-US" b="1" dirty="0" smtClean="0">
                <a:solidFill>
                  <a:srgbClr val="0070C0"/>
                </a:solidFill>
              </a:rPr>
              <a:t>p </a:t>
            </a:r>
            <a:r>
              <a:rPr lang="en-US" dirty="0" smtClean="0">
                <a:solidFill>
                  <a:srgbClr val="0070C0"/>
                </a:solidFill>
              </a:rPr>
              <a:t>are remembered to prevent repeated queries</a:t>
            </a:r>
          </a:p>
        </p:txBody>
      </p:sp>
    </p:spTree>
    <p:extLst>
      <p:ext uri="{BB962C8B-B14F-4D97-AF65-F5344CB8AC3E}">
        <p14:creationId xmlns:p14="http://schemas.microsoft.com/office/powerpoint/2010/main" val="2518541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Queries</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b="1" dirty="0" smtClean="0">
                <a:solidFill>
                  <a:srgbClr val="0070C0"/>
                </a:solidFill>
              </a:rPr>
              <a:t>AGAPGTT</a:t>
            </a:r>
            <a:r>
              <a:rPr lang="en-US" dirty="0" smtClean="0">
                <a:solidFill>
                  <a:srgbClr val="0070C0"/>
                </a:solidFill>
              </a:rPr>
              <a:t>: </a:t>
            </a:r>
            <a:r>
              <a:rPr lang="en-US" dirty="0" smtClean="0">
                <a:solidFill>
                  <a:srgbClr val="0070C0"/>
                </a:solidFill>
              </a:rPr>
              <a:t>This </a:t>
            </a:r>
            <a:r>
              <a:rPr lang="en-US" dirty="0" smtClean="0">
                <a:solidFill>
                  <a:srgbClr val="0070C0"/>
                </a:solidFill>
              </a:rPr>
              <a:t>query is used whenever a new </a:t>
            </a:r>
            <a:r>
              <a:rPr lang="en-US" dirty="0" smtClean="0">
                <a:solidFill>
                  <a:srgbClr val="0070C0"/>
                </a:solidFill>
              </a:rPr>
              <a:t>ground atom (also non-goal) is created, to check whether an equivalent ground atom (or its negation) is known to hold in some transitive predecessor:</a:t>
            </a:r>
            <a:endParaRPr lang="en-US" dirty="0" smtClean="0">
              <a:solidFill>
                <a:srgbClr val="0070C0"/>
              </a:solidFill>
            </a:endParaRPr>
          </a:p>
          <a:p>
            <a:pPr lvl="1"/>
            <a:r>
              <a:rPr lang="en-US" dirty="0">
                <a:solidFill>
                  <a:srgbClr val="0070C0"/>
                </a:solidFill>
              </a:rPr>
              <a:t>The </a:t>
            </a:r>
            <a:r>
              <a:rPr lang="en-US" b="1" dirty="0">
                <a:solidFill>
                  <a:srgbClr val="0070C0"/>
                </a:solidFill>
              </a:rPr>
              <a:t>query is comprised of</a:t>
            </a:r>
            <a:r>
              <a:rPr lang="en-US" dirty="0">
                <a:solidFill>
                  <a:srgbClr val="0070C0"/>
                </a:solidFill>
              </a:rPr>
              <a:t>:</a:t>
            </a:r>
          </a:p>
          <a:p>
            <a:pPr lvl="2"/>
            <a:r>
              <a:rPr lang="en-US" dirty="0">
                <a:solidFill>
                  <a:srgbClr val="0070C0"/>
                </a:solidFill>
              </a:rPr>
              <a:t>A predicate symbol </a:t>
            </a:r>
            <a:r>
              <a:rPr lang="en-US" b="1" dirty="0">
                <a:solidFill>
                  <a:srgbClr val="0070C0"/>
                </a:solidFill>
              </a:rPr>
              <a:t>P</a:t>
            </a:r>
          </a:p>
          <a:p>
            <a:pPr lvl="2"/>
            <a:r>
              <a:rPr lang="en-US" dirty="0" smtClean="0">
                <a:solidFill>
                  <a:srgbClr val="0070C0"/>
                </a:solidFill>
              </a:rPr>
              <a:t>A </a:t>
            </a:r>
            <a:r>
              <a:rPr lang="en-US" dirty="0">
                <a:solidFill>
                  <a:srgbClr val="0070C0"/>
                </a:solidFill>
              </a:rPr>
              <a:t>set of ground tuples </a:t>
            </a:r>
            <a:r>
              <a:rPr lang="en-US" b="1" dirty="0" smtClean="0">
                <a:solidFill>
                  <a:srgbClr val="0070C0"/>
                </a:solidFill>
              </a:rPr>
              <a:t>gtts</a:t>
            </a:r>
            <a:endParaRPr lang="en-US" dirty="0">
              <a:solidFill>
                <a:srgbClr val="0070C0"/>
              </a:solidFill>
            </a:endParaRPr>
          </a:p>
          <a:p>
            <a:pPr lvl="1"/>
            <a:r>
              <a:rPr lang="en-US" dirty="0" smtClean="0">
                <a:solidFill>
                  <a:srgbClr val="0070C0"/>
                </a:solidFill>
              </a:rPr>
              <a:t>The </a:t>
            </a:r>
            <a:r>
              <a:rPr lang="en-US" b="1" dirty="0">
                <a:solidFill>
                  <a:srgbClr val="0070C0"/>
                </a:solidFill>
              </a:rPr>
              <a:t>information returned</a:t>
            </a:r>
          </a:p>
          <a:p>
            <a:pPr lvl="2"/>
            <a:r>
              <a:rPr lang="en-US" dirty="0" smtClean="0">
                <a:solidFill>
                  <a:srgbClr val="0070C0"/>
                </a:solidFill>
              </a:rPr>
              <a:t>The set of ground atoms P(</a:t>
            </a:r>
            <a:r>
              <a:rPr lang="en-US" dirty="0" err="1" smtClean="0">
                <a:solidFill>
                  <a:srgbClr val="0070C0"/>
                </a:solidFill>
              </a:rPr>
              <a:t>gtt</a:t>
            </a:r>
            <a:r>
              <a:rPr lang="en-US" dirty="0" smtClean="0">
                <a:solidFill>
                  <a:srgbClr val="0070C0"/>
                </a:solidFill>
              </a:rPr>
              <a:t>) or !P(</a:t>
            </a:r>
            <a:r>
              <a:rPr lang="en-US" dirty="0" err="1" smtClean="0">
                <a:solidFill>
                  <a:srgbClr val="0070C0"/>
                </a:solidFill>
              </a:rPr>
              <a:t>gtt</a:t>
            </a:r>
            <a:r>
              <a:rPr lang="en-US" dirty="0" smtClean="0">
                <a:solidFill>
                  <a:srgbClr val="0070C0"/>
                </a:solidFill>
              </a:rPr>
              <a:t>) that are known to hold</a:t>
            </a:r>
            <a:endParaRPr lang="en-US" dirty="0">
              <a:solidFill>
                <a:srgbClr val="0070C0"/>
              </a:solidFill>
            </a:endParaRPr>
          </a:p>
          <a:p>
            <a:pPr lvl="1"/>
            <a:r>
              <a:rPr lang="en-US" dirty="0" smtClean="0">
                <a:solidFill>
                  <a:srgbClr val="0070C0"/>
                </a:solidFill>
              </a:rPr>
              <a:t>This is used to maintain a similar invariant to the one for ground terms - i</a:t>
            </a:r>
            <a:r>
              <a:rPr lang="en-US" dirty="0" smtClean="0">
                <a:solidFill>
                  <a:srgbClr val="0070C0"/>
                </a:solidFill>
              </a:rPr>
              <a:t>f an atom equivalent to ga holds in some transitive predecessor and appears in n:</a:t>
            </a:r>
          </a:p>
          <a:p>
            <a:pPr lvl="2"/>
            <a:r>
              <a:rPr lang="en-US" dirty="0" smtClean="0">
                <a:solidFill>
                  <a:srgbClr val="0070C0"/>
                </a:solidFill>
              </a:rPr>
              <a:t>Any clause in n containing ga is subsumed by ga (and discarded)</a:t>
            </a:r>
          </a:p>
          <a:p>
            <a:pPr lvl="2"/>
            <a:r>
              <a:rPr lang="en-US" dirty="0" smtClean="0">
                <a:solidFill>
                  <a:srgbClr val="0070C0"/>
                </a:solidFill>
              </a:rPr>
              <a:t>Any clause in n of the form !ga \/ C is simplified to C (if C is empty the node is infeasible)</a:t>
            </a:r>
          </a:p>
        </p:txBody>
      </p:sp>
    </p:spTree>
    <p:extLst>
      <p:ext uri="{BB962C8B-B14F-4D97-AF65-F5344CB8AC3E}">
        <p14:creationId xmlns:p14="http://schemas.microsoft.com/office/powerpoint/2010/main" val="200148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b="1" dirty="0" smtClean="0"/>
              <a:t>preprocessing</a:t>
            </a:r>
            <a:r>
              <a:rPr lang="en-US" dirty="0" smtClean="0"/>
              <a:t> of </a:t>
            </a:r>
            <a:r>
              <a:rPr lang="en-US" b="1" dirty="0" smtClean="0"/>
              <a:t>joins</a:t>
            </a:r>
            <a:r>
              <a:rPr lang="en-US" dirty="0" smtClean="0"/>
              <a:t> fails for some node, I still don’t have a good story for completeness there – but it should be possible to handle this by adding new nullary predicates</a:t>
            </a:r>
          </a:p>
          <a:p>
            <a:r>
              <a:rPr lang="en-US" dirty="0" smtClean="0"/>
              <a:t>In theory, the various </a:t>
            </a:r>
            <a:r>
              <a:rPr lang="en-US" b="1" dirty="0" smtClean="0"/>
              <a:t>switches</a:t>
            </a:r>
            <a:r>
              <a:rPr lang="en-US" dirty="0" smtClean="0"/>
              <a:t> for queries could be initially off, when we run an initial quick iteration over the CFG, and then gradually switch them on and saturate until some threshold – but practically it takes new code to make sure that this actually works</a:t>
            </a:r>
          </a:p>
          <a:p>
            <a:pPr lvl="1"/>
            <a:r>
              <a:rPr lang="en-US" dirty="0" smtClean="0"/>
              <a:t>E.g. – if guarded clauses at joins are turned off, the CFG is saturated and later it is turned on, we would have to propagate all such guarded clauses from all joins forward according to the e.g. GART and GTRT caches</a:t>
            </a:r>
          </a:p>
          <a:p>
            <a:pPr lvl="1"/>
            <a:r>
              <a:rPr lang="en-US" dirty="0" smtClean="0"/>
              <a:t>The same holds for increasing the radius gradually </a:t>
            </a:r>
          </a:p>
          <a:p>
            <a:pPr lvl="2"/>
            <a:r>
              <a:rPr lang="en-US" dirty="0" smtClean="0"/>
              <a:t>E.g. a new clause formed from resolving two clauses is discarded because of radius constraints – but the two </a:t>
            </a:r>
            <a:r>
              <a:rPr lang="en-US" dirty="0" err="1" smtClean="0"/>
              <a:t>resolvents</a:t>
            </a:r>
            <a:r>
              <a:rPr lang="en-US" dirty="0" smtClean="0"/>
              <a:t> are now marked as saturated – so all saturated clauses need to be </a:t>
            </a:r>
            <a:r>
              <a:rPr lang="en-US" dirty="0" err="1" smtClean="0"/>
              <a:t>reexamained</a:t>
            </a:r>
            <a:endParaRPr lang="en-US" dirty="0"/>
          </a:p>
        </p:txBody>
      </p:sp>
    </p:spTree>
    <p:extLst>
      <p:ext uri="{BB962C8B-B14F-4D97-AF65-F5344CB8AC3E}">
        <p14:creationId xmlns:p14="http://schemas.microsoft.com/office/powerpoint/2010/main" val="170391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normAutofit fontScale="92500" lnSpcReduction="20000"/>
          </a:bodyPr>
          <a:lstStyle/>
          <a:p>
            <a:r>
              <a:rPr lang="en-US" sz="3600" dirty="0" smtClean="0"/>
              <a:t>Input –</a:t>
            </a:r>
          </a:p>
          <a:p>
            <a:pPr lvl="1"/>
            <a:r>
              <a:rPr lang="en-US" sz="3200" dirty="0" smtClean="0"/>
              <a:t> Boogie program, DAG of basic blocks with only assert and assume statements in DSA </a:t>
            </a:r>
            <a:r>
              <a:rPr lang="en-US" sz="3200" dirty="0" smtClean="0"/>
              <a:t>form</a:t>
            </a:r>
          </a:p>
          <a:p>
            <a:pPr lvl="2"/>
            <a:r>
              <a:rPr lang="en-US" sz="2800" dirty="0" smtClean="0"/>
              <a:t>Each basic block is a sequence of statements</a:t>
            </a:r>
            <a:endParaRPr lang="en-US" sz="2800" dirty="0" smtClean="0"/>
          </a:p>
          <a:p>
            <a:pPr lvl="1"/>
            <a:r>
              <a:rPr lang="en-US" sz="3200" dirty="0" smtClean="0"/>
              <a:t>Global axioms</a:t>
            </a:r>
          </a:p>
          <a:p>
            <a:r>
              <a:rPr lang="en-US" sz="3600" dirty="0" smtClean="0"/>
              <a:t>Transform CFG to have one source </a:t>
            </a:r>
          </a:p>
          <a:p>
            <a:r>
              <a:rPr lang="en-US" sz="3600" dirty="0" smtClean="0"/>
              <a:t>Add all global axioms to CFG source</a:t>
            </a:r>
          </a:p>
          <a:p>
            <a:r>
              <a:rPr lang="en-US" sz="3600" dirty="0" smtClean="0"/>
              <a:t>Convert all assumes/asserts to CNF in a non-exponential way (new symbols)</a:t>
            </a:r>
          </a:p>
          <a:p>
            <a:r>
              <a:rPr lang="en-US" sz="3600" dirty="0" smtClean="0"/>
              <a:t>Some simple optimizations </a:t>
            </a:r>
          </a:p>
          <a:p>
            <a:endParaRPr lang="en-US" sz="3600" dirty="0"/>
          </a:p>
        </p:txBody>
      </p:sp>
    </p:spTree>
    <p:extLst>
      <p:ext uri="{BB962C8B-B14F-4D97-AF65-F5344CB8AC3E}">
        <p14:creationId xmlns:p14="http://schemas.microsoft.com/office/powerpoint/2010/main" val="247892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Preprocessing</a:t>
            </a:r>
            <a:endParaRPr lang="en-US" dirty="0">
              <a:solidFill>
                <a:srgbClr val="0070C0"/>
              </a:solidFill>
            </a:endParaRPr>
          </a:p>
        </p:txBody>
      </p:sp>
      <p:sp>
        <p:nvSpPr>
          <p:cNvPr id="3" name="Content Placeholder 2"/>
          <p:cNvSpPr>
            <a:spLocks noGrp="1"/>
          </p:cNvSpPr>
          <p:nvPr>
            <p:ph idx="1"/>
          </p:nvPr>
        </p:nvSpPr>
        <p:spPr>
          <a:xfrm>
            <a:off x="838200" y="1825625"/>
            <a:ext cx="6330696" cy="533527"/>
          </a:xfrm>
        </p:spPr>
        <p:txBody>
          <a:bodyPr/>
          <a:lstStyle/>
          <a:p>
            <a:r>
              <a:rPr lang="en-US" dirty="0" smtClean="0">
                <a:solidFill>
                  <a:srgbClr val="0070C0"/>
                </a:solidFill>
              </a:rPr>
              <a:t>Split each basic block at each assertion:</a:t>
            </a:r>
            <a:endParaRPr lang="en-US" dirty="0">
              <a:solidFill>
                <a:srgbClr val="0070C0"/>
              </a:solidFill>
            </a:endParaRPr>
          </a:p>
        </p:txBody>
      </p:sp>
      <p:sp>
        <p:nvSpPr>
          <p:cNvPr id="4" name="TextBox 3"/>
          <p:cNvSpPr txBox="1"/>
          <p:nvPr/>
        </p:nvSpPr>
        <p:spPr>
          <a:xfrm>
            <a:off x="1051560" y="3218688"/>
            <a:ext cx="2029968" cy="923330"/>
          </a:xfrm>
          <a:prstGeom prst="rect">
            <a:avLst/>
          </a:prstGeom>
          <a:noFill/>
          <a:ln>
            <a:solidFill>
              <a:schemeClr val="tx1"/>
            </a:solidFill>
          </a:ln>
        </p:spPr>
        <p:txBody>
          <a:bodyPr wrap="square" rtlCol="0">
            <a:spAutoFit/>
          </a:bodyPr>
          <a:lstStyle/>
          <a:p>
            <a:r>
              <a:rPr lang="en-US" dirty="0" smtClean="0"/>
              <a:t>Assume a</a:t>
            </a:r>
          </a:p>
          <a:p>
            <a:r>
              <a:rPr lang="en-US" dirty="0" smtClean="0"/>
              <a:t>Assert b</a:t>
            </a:r>
          </a:p>
          <a:p>
            <a:r>
              <a:rPr lang="en-US" dirty="0" smtClean="0"/>
              <a:t>Assume c</a:t>
            </a:r>
            <a:endParaRPr lang="en-US" dirty="0"/>
          </a:p>
        </p:txBody>
      </p:sp>
      <p:sp>
        <p:nvSpPr>
          <p:cNvPr id="5" name="TextBox 4"/>
          <p:cNvSpPr txBox="1"/>
          <p:nvPr/>
        </p:nvSpPr>
        <p:spPr>
          <a:xfrm>
            <a:off x="5382768" y="3001828"/>
            <a:ext cx="2029968" cy="369332"/>
          </a:xfrm>
          <a:prstGeom prst="rect">
            <a:avLst/>
          </a:prstGeom>
          <a:noFill/>
          <a:ln>
            <a:solidFill>
              <a:schemeClr val="tx1"/>
            </a:solidFill>
          </a:ln>
        </p:spPr>
        <p:txBody>
          <a:bodyPr wrap="square" rtlCol="0">
            <a:spAutoFit/>
          </a:bodyPr>
          <a:lstStyle/>
          <a:p>
            <a:r>
              <a:rPr lang="en-US" dirty="0" smtClean="0"/>
              <a:t>Assume a</a:t>
            </a:r>
          </a:p>
        </p:txBody>
      </p:sp>
      <p:sp>
        <p:nvSpPr>
          <p:cNvPr id="6" name="TextBox 5"/>
          <p:cNvSpPr txBox="1"/>
          <p:nvPr/>
        </p:nvSpPr>
        <p:spPr>
          <a:xfrm>
            <a:off x="5382768" y="4635178"/>
            <a:ext cx="2029968" cy="646331"/>
          </a:xfrm>
          <a:prstGeom prst="rect">
            <a:avLst/>
          </a:prstGeom>
          <a:noFill/>
          <a:ln>
            <a:solidFill>
              <a:schemeClr val="tx1"/>
            </a:solidFill>
          </a:ln>
        </p:spPr>
        <p:txBody>
          <a:bodyPr wrap="square" rtlCol="0">
            <a:spAutoFit/>
          </a:bodyPr>
          <a:lstStyle/>
          <a:p>
            <a:r>
              <a:rPr lang="en-US" dirty="0" smtClean="0"/>
              <a:t>Assume b</a:t>
            </a:r>
          </a:p>
          <a:p>
            <a:r>
              <a:rPr lang="en-US" dirty="0" smtClean="0"/>
              <a:t>Assume c</a:t>
            </a:r>
            <a:endParaRPr lang="en-US" dirty="0"/>
          </a:p>
        </p:txBody>
      </p:sp>
      <p:sp>
        <p:nvSpPr>
          <p:cNvPr id="7" name="TextBox 6"/>
          <p:cNvSpPr txBox="1"/>
          <p:nvPr/>
        </p:nvSpPr>
        <p:spPr>
          <a:xfrm>
            <a:off x="8049768" y="3767114"/>
            <a:ext cx="2029968" cy="369332"/>
          </a:xfrm>
          <a:prstGeom prst="rect">
            <a:avLst/>
          </a:prstGeom>
          <a:noFill/>
          <a:ln w="38100">
            <a:solidFill>
              <a:srgbClr val="FF0000"/>
            </a:solidFill>
          </a:ln>
        </p:spPr>
        <p:txBody>
          <a:bodyPr wrap="square" rtlCol="0">
            <a:spAutoFit/>
          </a:bodyPr>
          <a:lstStyle/>
          <a:p>
            <a:r>
              <a:rPr lang="en-US" dirty="0" smtClean="0"/>
              <a:t>Assume </a:t>
            </a:r>
            <a:r>
              <a:rPr lang="en-US" dirty="0" smtClean="0">
                <a:solidFill>
                  <a:srgbClr val="FF0000"/>
                </a:solidFill>
              </a:rPr>
              <a:t>!b</a:t>
            </a:r>
          </a:p>
        </p:txBody>
      </p:sp>
      <p:cxnSp>
        <p:nvCxnSpPr>
          <p:cNvPr id="12" name="Elbow Connector 11"/>
          <p:cNvCxnSpPr>
            <a:stCxn id="5" idx="2"/>
            <a:endCxn id="7" idx="0"/>
          </p:cNvCxnSpPr>
          <p:nvPr/>
        </p:nvCxnSpPr>
        <p:spPr>
          <a:xfrm rot="16200000" flipH="1">
            <a:off x="7533275" y="2235637"/>
            <a:ext cx="395954" cy="26670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6" idx="0"/>
          </p:cNvCxnSpPr>
          <p:nvPr/>
        </p:nvCxnSpPr>
        <p:spPr>
          <a:xfrm rot="5400000">
            <a:off x="5765743" y="4003169"/>
            <a:ext cx="1264018" cy="127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86800" y="4489744"/>
            <a:ext cx="2450592" cy="1200329"/>
          </a:xfrm>
          <a:prstGeom prst="rect">
            <a:avLst/>
          </a:prstGeom>
          <a:noFill/>
        </p:spPr>
        <p:txBody>
          <a:bodyPr wrap="square" rtlCol="0">
            <a:spAutoFit/>
          </a:bodyPr>
          <a:lstStyle/>
          <a:p>
            <a:r>
              <a:rPr lang="en-US" dirty="0" smtClean="0">
                <a:solidFill>
                  <a:srgbClr val="FF0000"/>
                </a:solidFill>
              </a:rPr>
              <a:t>!b</a:t>
            </a:r>
            <a:r>
              <a:rPr lang="en-US" dirty="0" smtClean="0"/>
              <a:t> is marked as a </a:t>
            </a:r>
            <a:r>
              <a:rPr lang="en-US" dirty="0" smtClean="0">
                <a:solidFill>
                  <a:srgbClr val="FF0000"/>
                </a:solidFill>
              </a:rPr>
              <a:t>goal</a:t>
            </a:r>
            <a:r>
              <a:rPr lang="en-US" dirty="0" smtClean="0"/>
              <a:t> clause, the whole basic block is marked as goal node</a:t>
            </a:r>
            <a:endParaRPr lang="en-US" dirty="0"/>
          </a:p>
        </p:txBody>
      </p:sp>
      <p:sp>
        <p:nvSpPr>
          <p:cNvPr id="8" name="Right Arrow 7"/>
          <p:cNvSpPr/>
          <p:nvPr/>
        </p:nvSpPr>
        <p:spPr>
          <a:xfrm>
            <a:off x="3774831" y="3434862"/>
            <a:ext cx="1242646" cy="516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a:off x="2649415" y="5838092"/>
            <a:ext cx="4763321" cy="646331"/>
          </a:xfrm>
          <a:prstGeom prst="rect">
            <a:avLst/>
          </a:prstGeom>
          <a:noFill/>
        </p:spPr>
        <p:txBody>
          <a:bodyPr wrap="square" rtlCol="0">
            <a:spAutoFit/>
          </a:bodyPr>
          <a:lstStyle/>
          <a:p>
            <a:r>
              <a:rPr lang="en-US" dirty="0" smtClean="0"/>
              <a:t>From here on the </a:t>
            </a:r>
            <a:r>
              <a:rPr lang="en-US" b="1" dirty="0" smtClean="0"/>
              <a:t>assume</a:t>
            </a:r>
            <a:r>
              <a:rPr lang="en-US" dirty="0" smtClean="0"/>
              <a:t> word is omitted – each basic block is a set (unordered) of clauses</a:t>
            </a:r>
            <a:endParaRPr lang="en-GB" dirty="0"/>
          </a:p>
        </p:txBody>
      </p:sp>
    </p:spTree>
    <p:extLst>
      <p:ext uri="{BB962C8B-B14F-4D97-AF65-F5344CB8AC3E}">
        <p14:creationId xmlns:p14="http://schemas.microsoft.com/office/powerpoint/2010/main" val="4235686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0240" y="1834149"/>
            <a:ext cx="795528" cy="369332"/>
          </a:xfrm>
          <a:prstGeom prst="rect">
            <a:avLst/>
          </a:prstGeom>
          <a:noFill/>
          <a:ln>
            <a:solidFill>
              <a:schemeClr val="tx1"/>
            </a:solidFill>
          </a:ln>
        </p:spPr>
        <p:txBody>
          <a:bodyPr wrap="square" rtlCol="0">
            <a:spAutoFit/>
          </a:bodyPr>
          <a:lstStyle/>
          <a:p>
            <a:r>
              <a:rPr lang="en-US" dirty="0" smtClean="0"/>
              <a:t>a</a:t>
            </a:r>
            <a:endParaRPr lang="en-US" dirty="0"/>
          </a:p>
        </p:txBody>
      </p:sp>
      <p:sp>
        <p:nvSpPr>
          <p:cNvPr id="5" name="TextBox 4"/>
          <p:cNvSpPr txBox="1"/>
          <p:nvPr/>
        </p:nvSpPr>
        <p:spPr>
          <a:xfrm>
            <a:off x="3640953" y="4587317"/>
            <a:ext cx="795528" cy="646331"/>
          </a:xfrm>
          <a:prstGeom prst="rect">
            <a:avLst/>
          </a:prstGeom>
          <a:noFill/>
          <a:ln>
            <a:solidFill>
              <a:schemeClr val="tx1"/>
            </a:solidFill>
          </a:ln>
        </p:spPr>
        <p:txBody>
          <a:bodyPr wrap="square" rtlCol="0">
            <a:spAutoFit/>
          </a:bodyPr>
          <a:lstStyle/>
          <a:p>
            <a:r>
              <a:rPr lang="en-US" dirty="0" smtClean="0"/>
              <a:t>!phi1</a:t>
            </a:r>
          </a:p>
          <a:p>
            <a:r>
              <a:rPr lang="en-US" dirty="0" smtClean="0"/>
              <a:t>…</a:t>
            </a:r>
            <a:endParaRPr lang="en-US" dirty="0"/>
          </a:p>
        </p:txBody>
      </p:sp>
      <p:sp>
        <p:nvSpPr>
          <p:cNvPr id="8" name="TextBox 7"/>
          <p:cNvSpPr txBox="1"/>
          <p:nvPr/>
        </p:nvSpPr>
        <p:spPr>
          <a:xfrm>
            <a:off x="1920239" y="4448818"/>
            <a:ext cx="795528" cy="923330"/>
          </a:xfrm>
          <a:prstGeom prst="rect">
            <a:avLst/>
          </a:prstGeom>
          <a:noFill/>
          <a:ln>
            <a:solidFill>
              <a:schemeClr val="tx1"/>
            </a:solidFill>
          </a:ln>
        </p:spPr>
        <p:txBody>
          <a:bodyPr wrap="square" rtlCol="0">
            <a:spAutoFit/>
          </a:bodyPr>
          <a:lstStyle/>
          <a:p>
            <a:r>
              <a:rPr lang="en-US" dirty="0" smtClean="0"/>
              <a:t>Phi1</a:t>
            </a:r>
          </a:p>
          <a:p>
            <a:r>
              <a:rPr lang="en-US" dirty="0" smtClean="0"/>
              <a:t>!phi2</a:t>
            </a:r>
          </a:p>
          <a:p>
            <a:r>
              <a:rPr lang="en-US" dirty="0" smtClean="0"/>
              <a:t>…</a:t>
            </a:r>
            <a:endParaRPr lang="en-US" dirty="0"/>
          </a:p>
        </p:txBody>
      </p:sp>
      <p:sp>
        <p:nvSpPr>
          <p:cNvPr id="9" name="TextBox 8"/>
          <p:cNvSpPr txBox="1"/>
          <p:nvPr/>
        </p:nvSpPr>
        <p:spPr>
          <a:xfrm>
            <a:off x="420624" y="4448818"/>
            <a:ext cx="795528" cy="923330"/>
          </a:xfrm>
          <a:prstGeom prst="rect">
            <a:avLst/>
          </a:prstGeom>
          <a:noFill/>
          <a:ln>
            <a:solidFill>
              <a:schemeClr val="tx1"/>
            </a:solidFill>
          </a:ln>
        </p:spPr>
        <p:txBody>
          <a:bodyPr wrap="square" rtlCol="0">
            <a:spAutoFit/>
          </a:bodyPr>
          <a:lstStyle/>
          <a:p>
            <a:r>
              <a:rPr lang="en-US" dirty="0" smtClean="0"/>
              <a:t>Phi1</a:t>
            </a:r>
          </a:p>
          <a:p>
            <a:r>
              <a:rPr lang="en-US" dirty="0" smtClean="0"/>
              <a:t>phi2</a:t>
            </a:r>
          </a:p>
          <a:p>
            <a:r>
              <a:rPr lang="en-US" dirty="0" smtClean="0"/>
              <a:t>…</a:t>
            </a:r>
            <a:endParaRPr lang="en-US" dirty="0"/>
          </a:p>
        </p:txBody>
      </p:sp>
      <p:sp>
        <p:nvSpPr>
          <p:cNvPr id="10" name="TextBox 9"/>
          <p:cNvSpPr txBox="1"/>
          <p:nvPr/>
        </p:nvSpPr>
        <p:spPr>
          <a:xfrm>
            <a:off x="1939700" y="5911061"/>
            <a:ext cx="795528" cy="369332"/>
          </a:xfrm>
          <a:prstGeom prst="rect">
            <a:avLst/>
          </a:prstGeom>
          <a:noFill/>
          <a:ln>
            <a:solidFill>
              <a:schemeClr val="tx1"/>
            </a:solidFill>
          </a:ln>
        </p:spPr>
        <p:txBody>
          <a:bodyPr wrap="square" rtlCol="0">
            <a:spAutoFit/>
          </a:bodyPr>
          <a:lstStyle/>
          <a:p>
            <a:r>
              <a:rPr lang="en-US" dirty="0" smtClean="0"/>
              <a:t>…</a:t>
            </a:r>
            <a:endParaRPr lang="en-US" dirty="0"/>
          </a:p>
        </p:txBody>
      </p:sp>
      <p:cxnSp>
        <p:nvCxnSpPr>
          <p:cNvPr id="14" name="Elbow Connector 13"/>
          <p:cNvCxnSpPr>
            <a:stCxn id="4" idx="2"/>
            <a:endCxn id="5" idx="0"/>
          </p:cNvCxnSpPr>
          <p:nvPr/>
        </p:nvCxnSpPr>
        <p:spPr>
          <a:xfrm rot="16200000" flipH="1">
            <a:off x="1986442" y="2535042"/>
            <a:ext cx="2383836" cy="1720713"/>
          </a:xfrm>
          <a:prstGeom prst="bentConnector3">
            <a:avLst>
              <a:gd name="adj1" fmla="val 204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9" idx="0"/>
          </p:cNvCxnSpPr>
          <p:nvPr/>
        </p:nvCxnSpPr>
        <p:spPr>
          <a:xfrm rot="5400000">
            <a:off x="445528" y="2576341"/>
            <a:ext cx="2245337" cy="1499616"/>
          </a:xfrm>
          <a:prstGeom prst="bentConnector3">
            <a:avLst>
              <a:gd name="adj1" fmla="val 218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0"/>
          </p:cNvCxnSpPr>
          <p:nvPr/>
        </p:nvCxnSpPr>
        <p:spPr>
          <a:xfrm rot="5400000">
            <a:off x="1195336" y="3326149"/>
            <a:ext cx="224533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2"/>
            <a:endCxn id="10" idx="0"/>
          </p:cNvCxnSpPr>
          <p:nvPr/>
        </p:nvCxnSpPr>
        <p:spPr>
          <a:xfrm rot="16200000" flipH="1">
            <a:off x="1308470" y="4882066"/>
            <a:ext cx="538913" cy="15190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10" idx="0"/>
          </p:cNvCxnSpPr>
          <p:nvPr/>
        </p:nvCxnSpPr>
        <p:spPr>
          <a:xfrm rot="16200000" flipH="1">
            <a:off x="2058277" y="5631873"/>
            <a:ext cx="538913" cy="19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10" idx="0"/>
          </p:cNvCxnSpPr>
          <p:nvPr/>
        </p:nvCxnSpPr>
        <p:spPr>
          <a:xfrm rot="5400000">
            <a:off x="2849385" y="4721728"/>
            <a:ext cx="677413" cy="1701253"/>
          </a:xfrm>
          <a:prstGeom prst="bentConnector3">
            <a:avLst>
              <a:gd name="adj1" fmla="val 62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31808" y="1663389"/>
            <a:ext cx="912876" cy="369332"/>
          </a:xfrm>
          <a:prstGeom prst="rect">
            <a:avLst/>
          </a:prstGeom>
          <a:noFill/>
          <a:ln>
            <a:solidFill>
              <a:schemeClr val="tx1"/>
            </a:solidFill>
          </a:ln>
        </p:spPr>
        <p:txBody>
          <a:bodyPr wrap="square" rtlCol="0">
            <a:spAutoFit/>
          </a:bodyPr>
          <a:lstStyle/>
          <a:p>
            <a:r>
              <a:rPr lang="en-US" dirty="0" smtClean="0"/>
              <a:t>a</a:t>
            </a:r>
            <a:endParaRPr lang="en-US" dirty="0"/>
          </a:p>
        </p:txBody>
      </p:sp>
      <p:sp>
        <p:nvSpPr>
          <p:cNvPr id="40" name="TextBox 39"/>
          <p:cNvSpPr txBox="1"/>
          <p:nvPr/>
        </p:nvSpPr>
        <p:spPr>
          <a:xfrm>
            <a:off x="10796778" y="2578240"/>
            <a:ext cx="912876" cy="923330"/>
          </a:xfrm>
          <a:prstGeom prst="rect">
            <a:avLst/>
          </a:prstGeom>
          <a:noFill/>
          <a:ln>
            <a:solidFill>
              <a:schemeClr val="tx1"/>
            </a:solidFill>
          </a:ln>
        </p:spPr>
        <p:txBody>
          <a:bodyPr wrap="square" rtlCol="0">
            <a:spAutoFit/>
          </a:bodyPr>
          <a:lstStyle/>
          <a:p>
            <a:r>
              <a:rPr lang="en-US" dirty="0" smtClean="0">
                <a:solidFill>
                  <a:srgbClr val="0070C0"/>
                </a:solidFill>
              </a:rPr>
              <a:t>!b1</a:t>
            </a:r>
          </a:p>
          <a:p>
            <a:r>
              <a:rPr lang="en-US" dirty="0" smtClean="0">
                <a:solidFill>
                  <a:srgbClr val="FF0000"/>
                </a:solidFill>
              </a:rPr>
              <a:t>!phi1</a:t>
            </a:r>
          </a:p>
          <a:p>
            <a:r>
              <a:rPr lang="en-US" dirty="0" smtClean="0"/>
              <a:t>…</a:t>
            </a:r>
            <a:endParaRPr lang="en-US" dirty="0"/>
          </a:p>
        </p:txBody>
      </p:sp>
      <p:sp>
        <p:nvSpPr>
          <p:cNvPr id="41" name="TextBox 40"/>
          <p:cNvSpPr txBox="1"/>
          <p:nvPr/>
        </p:nvSpPr>
        <p:spPr>
          <a:xfrm>
            <a:off x="7879842" y="2593510"/>
            <a:ext cx="912876" cy="923330"/>
          </a:xfrm>
          <a:prstGeom prst="rect">
            <a:avLst/>
          </a:prstGeom>
          <a:noFill/>
          <a:ln>
            <a:solidFill>
              <a:schemeClr val="tx1"/>
            </a:solidFill>
          </a:ln>
        </p:spPr>
        <p:txBody>
          <a:bodyPr wrap="square" rtlCol="0">
            <a:spAutoFit/>
          </a:bodyPr>
          <a:lstStyle/>
          <a:p>
            <a:r>
              <a:rPr lang="en-US" dirty="0" smtClean="0">
                <a:solidFill>
                  <a:srgbClr val="0070C0"/>
                </a:solidFill>
              </a:rPr>
              <a:t>b1</a:t>
            </a:r>
          </a:p>
          <a:p>
            <a:r>
              <a:rPr lang="en-US" dirty="0" smtClean="0">
                <a:solidFill>
                  <a:srgbClr val="FF0000"/>
                </a:solidFill>
              </a:rPr>
              <a:t>phi1</a:t>
            </a:r>
          </a:p>
          <a:p>
            <a:r>
              <a:rPr lang="en-US" dirty="0" smtClean="0"/>
              <a:t>…</a:t>
            </a:r>
            <a:endParaRPr lang="en-US" dirty="0"/>
          </a:p>
        </p:txBody>
      </p:sp>
      <p:sp>
        <p:nvSpPr>
          <p:cNvPr id="42" name="TextBox 41"/>
          <p:cNvSpPr txBox="1"/>
          <p:nvPr/>
        </p:nvSpPr>
        <p:spPr>
          <a:xfrm>
            <a:off x="9470898" y="3830813"/>
            <a:ext cx="912876" cy="923330"/>
          </a:xfrm>
          <a:prstGeom prst="rect">
            <a:avLst/>
          </a:prstGeom>
          <a:noFill/>
          <a:ln>
            <a:solidFill>
              <a:schemeClr val="tx1"/>
            </a:solidFill>
          </a:ln>
        </p:spPr>
        <p:txBody>
          <a:bodyPr wrap="square" rtlCol="0">
            <a:spAutoFit/>
          </a:bodyPr>
          <a:lstStyle/>
          <a:p>
            <a:r>
              <a:rPr lang="en-US" dirty="0" smtClean="0">
                <a:solidFill>
                  <a:srgbClr val="0070C0"/>
                </a:solidFill>
              </a:rPr>
              <a:t>!b2</a:t>
            </a:r>
          </a:p>
          <a:p>
            <a:r>
              <a:rPr lang="en-US" dirty="0" smtClean="0">
                <a:solidFill>
                  <a:srgbClr val="FF0000"/>
                </a:solidFill>
              </a:rPr>
              <a:t>!phi2</a:t>
            </a:r>
          </a:p>
          <a:p>
            <a:r>
              <a:rPr lang="en-US" dirty="0" smtClean="0"/>
              <a:t>…</a:t>
            </a:r>
            <a:endParaRPr lang="en-US" dirty="0"/>
          </a:p>
        </p:txBody>
      </p:sp>
      <p:sp>
        <p:nvSpPr>
          <p:cNvPr id="43" name="TextBox 42"/>
          <p:cNvSpPr txBox="1"/>
          <p:nvPr/>
        </p:nvSpPr>
        <p:spPr>
          <a:xfrm>
            <a:off x="7459218" y="3830813"/>
            <a:ext cx="912876" cy="923330"/>
          </a:xfrm>
          <a:prstGeom prst="rect">
            <a:avLst/>
          </a:prstGeom>
          <a:noFill/>
          <a:ln>
            <a:solidFill>
              <a:schemeClr val="tx1"/>
            </a:solidFill>
          </a:ln>
        </p:spPr>
        <p:txBody>
          <a:bodyPr wrap="square" rtlCol="0">
            <a:spAutoFit/>
          </a:bodyPr>
          <a:lstStyle/>
          <a:p>
            <a:r>
              <a:rPr lang="en-US" dirty="0" smtClean="0">
                <a:solidFill>
                  <a:srgbClr val="0070C0"/>
                </a:solidFill>
              </a:rPr>
              <a:t>b2</a:t>
            </a:r>
          </a:p>
          <a:p>
            <a:r>
              <a:rPr lang="en-US" dirty="0" smtClean="0">
                <a:solidFill>
                  <a:srgbClr val="FF0000"/>
                </a:solidFill>
              </a:rPr>
              <a:t>phi2</a:t>
            </a:r>
          </a:p>
          <a:p>
            <a:r>
              <a:rPr lang="en-US" dirty="0" smtClean="0"/>
              <a:t>…</a:t>
            </a:r>
            <a:endParaRPr lang="en-US" dirty="0"/>
          </a:p>
        </p:txBody>
      </p:sp>
      <p:sp>
        <p:nvSpPr>
          <p:cNvPr id="44" name="TextBox 43"/>
          <p:cNvSpPr txBox="1"/>
          <p:nvPr/>
        </p:nvSpPr>
        <p:spPr>
          <a:xfrm>
            <a:off x="9760458" y="6097109"/>
            <a:ext cx="912876" cy="646331"/>
          </a:xfrm>
          <a:prstGeom prst="rect">
            <a:avLst/>
          </a:prstGeom>
          <a:noFill/>
          <a:ln>
            <a:solidFill>
              <a:schemeClr val="tx1"/>
            </a:solidFill>
          </a:ln>
        </p:spPr>
        <p:txBody>
          <a:bodyPr wrap="square" rtlCol="0">
            <a:spAutoFit/>
          </a:bodyPr>
          <a:lstStyle/>
          <a:p>
            <a:r>
              <a:rPr lang="en-US" dirty="0" smtClean="0"/>
              <a:t>Join b1</a:t>
            </a:r>
          </a:p>
          <a:p>
            <a:r>
              <a:rPr lang="en-US" dirty="0" smtClean="0"/>
              <a:t>…</a:t>
            </a:r>
            <a:endParaRPr lang="en-US" dirty="0"/>
          </a:p>
        </p:txBody>
      </p:sp>
      <p:cxnSp>
        <p:nvCxnSpPr>
          <p:cNvPr id="45" name="Elbow Connector 44"/>
          <p:cNvCxnSpPr>
            <a:stCxn id="39" idx="2"/>
            <a:endCxn id="41" idx="0"/>
          </p:cNvCxnSpPr>
          <p:nvPr/>
        </p:nvCxnSpPr>
        <p:spPr>
          <a:xfrm rot="5400000">
            <a:off x="8681869" y="1687132"/>
            <a:ext cx="560789" cy="12519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9" idx="2"/>
            <a:endCxn id="40" idx="0"/>
          </p:cNvCxnSpPr>
          <p:nvPr/>
        </p:nvCxnSpPr>
        <p:spPr>
          <a:xfrm rot="16200000" flipH="1">
            <a:off x="10147972" y="1472995"/>
            <a:ext cx="545519" cy="16649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1" idx="2"/>
            <a:endCxn id="43" idx="0"/>
          </p:cNvCxnSpPr>
          <p:nvPr/>
        </p:nvCxnSpPr>
        <p:spPr>
          <a:xfrm rot="5400000">
            <a:off x="7968982" y="3463514"/>
            <a:ext cx="313973" cy="420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1" idx="2"/>
            <a:endCxn id="42" idx="0"/>
          </p:cNvCxnSpPr>
          <p:nvPr/>
        </p:nvCxnSpPr>
        <p:spPr>
          <a:xfrm rot="16200000" flipH="1">
            <a:off x="8974822" y="2878298"/>
            <a:ext cx="313973" cy="1591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55" idx="0"/>
          </p:cNvCxnSpPr>
          <p:nvPr/>
        </p:nvCxnSpPr>
        <p:spPr>
          <a:xfrm rot="16200000" flipH="1">
            <a:off x="8341215" y="4328583"/>
            <a:ext cx="540294" cy="13914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2" idx="2"/>
            <a:endCxn id="55" idx="0"/>
          </p:cNvCxnSpPr>
          <p:nvPr/>
        </p:nvCxnSpPr>
        <p:spPr>
          <a:xfrm rot="5400000">
            <a:off x="9347056" y="4714157"/>
            <a:ext cx="540294" cy="6202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44" idx="0"/>
          </p:cNvCxnSpPr>
          <p:nvPr/>
        </p:nvCxnSpPr>
        <p:spPr>
          <a:xfrm rot="5400000">
            <a:off x="9463760" y="3977707"/>
            <a:ext cx="2872538" cy="1366266"/>
          </a:xfrm>
          <a:prstGeom prst="bentConnector3">
            <a:avLst>
              <a:gd name="adj1" fmla="val 92035"/>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850631" y="5294437"/>
            <a:ext cx="912876" cy="369332"/>
          </a:xfrm>
          <a:prstGeom prst="rect">
            <a:avLst/>
          </a:prstGeom>
          <a:noFill/>
          <a:ln>
            <a:solidFill>
              <a:schemeClr val="tx1"/>
            </a:solidFill>
          </a:ln>
        </p:spPr>
        <p:txBody>
          <a:bodyPr wrap="square" rtlCol="0">
            <a:spAutoFit/>
          </a:bodyPr>
          <a:lstStyle/>
          <a:p>
            <a:r>
              <a:rPr lang="en-US" dirty="0" smtClean="0"/>
              <a:t>Join b2</a:t>
            </a:r>
            <a:endParaRPr lang="en-US" dirty="0"/>
          </a:p>
        </p:txBody>
      </p:sp>
      <p:cxnSp>
        <p:nvCxnSpPr>
          <p:cNvPr id="62" name="Elbow Connector 61"/>
          <p:cNvCxnSpPr>
            <a:stCxn id="55" idx="2"/>
            <a:endCxn id="44" idx="0"/>
          </p:cNvCxnSpPr>
          <p:nvPr/>
        </p:nvCxnSpPr>
        <p:spPr>
          <a:xfrm rot="16200000" flipH="1">
            <a:off x="9545312" y="5425525"/>
            <a:ext cx="433340" cy="909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678679" y="5965460"/>
            <a:ext cx="2103120" cy="646331"/>
          </a:xfrm>
          <a:prstGeom prst="rect">
            <a:avLst/>
          </a:prstGeom>
          <a:noFill/>
        </p:spPr>
        <p:txBody>
          <a:bodyPr wrap="square" rtlCol="0">
            <a:spAutoFit/>
          </a:bodyPr>
          <a:lstStyle/>
          <a:p>
            <a:r>
              <a:rPr lang="en-US" dirty="0" smtClean="0">
                <a:solidFill>
                  <a:schemeClr val="accent5"/>
                </a:solidFill>
              </a:rPr>
              <a:t>Path atom(also goal)</a:t>
            </a:r>
          </a:p>
          <a:p>
            <a:r>
              <a:rPr lang="en-US" dirty="0" smtClean="0">
                <a:solidFill>
                  <a:srgbClr val="FF0000"/>
                </a:solidFill>
              </a:rPr>
              <a:t>Goal clause</a:t>
            </a:r>
            <a:endParaRPr lang="en-US" dirty="0">
              <a:solidFill>
                <a:srgbClr val="FF0000"/>
              </a:solidFill>
            </a:endParaRPr>
          </a:p>
        </p:txBody>
      </p:sp>
      <p:sp>
        <p:nvSpPr>
          <p:cNvPr id="2" name="Right Arrow 1"/>
          <p:cNvSpPr/>
          <p:nvPr/>
        </p:nvSpPr>
        <p:spPr>
          <a:xfrm>
            <a:off x="5383560" y="3326149"/>
            <a:ext cx="1213338" cy="449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Title 1"/>
          <p:cNvSpPr>
            <a:spLocks noGrp="1"/>
          </p:cNvSpPr>
          <p:nvPr>
            <p:ph type="title"/>
          </p:nvPr>
        </p:nvSpPr>
        <p:spPr>
          <a:xfrm>
            <a:off x="838200" y="365125"/>
            <a:ext cx="10515600" cy="1325563"/>
          </a:xfrm>
        </p:spPr>
        <p:txBody>
          <a:bodyPr/>
          <a:lstStyle/>
          <a:p>
            <a:pPr algn="ctr"/>
            <a:r>
              <a:rPr lang="en-US" dirty="0" smtClean="0">
                <a:solidFill>
                  <a:srgbClr val="0070C0"/>
                </a:solidFill>
              </a:rPr>
              <a:t>Determinize and booleanize branches</a:t>
            </a:r>
            <a:endParaRPr lang="en-US" dirty="0">
              <a:solidFill>
                <a:srgbClr val="0070C0"/>
              </a:solidFill>
            </a:endParaRPr>
          </a:p>
        </p:txBody>
      </p:sp>
      <p:sp>
        <p:nvSpPr>
          <p:cNvPr id="3" name="TextBox 2"/>
          <p:cNvSpPr txBox="1"/>
          <p:nvPr/>
        </p:nvSpPr>
        <p:spPr>
          <a:xfrm>
            <a:off x="5012638" y="4199175"/>
            <a:ext cx="2073581" cy="923330"/>
          </a:xfrm>
          <a:prstGeom prst="rect">
            <a:avLst/>
          </a:prstGeom>
          <a:noFill/>
        </p:spPr>
        <p:txBody>
          <a:bodyPr wrap="none" rtlCol="0">
            <a:spAutoFit/>
          </a:bodyPr>
          <a:lstStyle/>
          <a:p>
            <a:r>
              <a:rPr lang="en-US" dirty="0" smtClean="0"/>
              <a:t>This transformation </a:t>
            </a:r>
          </a:p>
          <a:p>
            <a:r>
              <a:rPr lang="en-US" dirty="0" smtClean="0"/>
              <a:t>is done only </a:t>
            </a:r>
          </a:p>
          <a:p>
            <a:r>
              <a:rPr lang="en-US" dirty="0" smtClean="0"/>
              <a:t>opportunistically</a:t>
            </a:r>
            <a:endParaRPr lang="en-US" dirty="0"/>
          </a:p>
        </p:txBody>
      </p:sp>
    </p:spTree>
    <p:extLst>
      <p:ext uri="{BB962C8B-B14F-4D97-AF65-F5344CB8AC3E}">
        <p14:creationId xmlns:p14="http://schemas.microsoft.com/office/powerpoint/2010/main" val="783808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Algorithm</a:t>
            </a:r>
            <a:endParaRPr lang="en-GB" dirty="0"/>
          </a:p>
        </p:txBody>
      </p:sp>
      <p:sp>
        <p:nvSpPr>
          <p:cNvPr id="3" name="Content Placeholder 2"/>
          <p:cNvSpPr>
            <a:spLocks noGrp="1"/>
          </p:cNvSpPr>
          <p:nvPr>
            <p:ph idx="1"/>
          </p:nvPr>
        </p:nvSpPr>
        <p:spPr/>
        <p:txBody>
          <a:bodyPr>
            <a:normAutofit/>
          </a:bodyPr>
          <a:lstStyle/>
          <a:p>
            <a:r>
              <a:rPr lang="en-US" dirty="0" smtClean="0"/>
              <a:t>A new copy of the CFG is created with the data structures as detailed below</a:t>
            </a:r>
          </a:p>
          <a:p>
            <a:pPr lvl="1"/>
            <a:r>
              <a:rPr lang="en-US" dirty="0" smtClean="0"/>
              <a:t>The CFG graph structure remains the same</a:t>
            </a:r>
          </a:p>
          <a:p>
            <a:pPr lvl="1"/>
            <a:r>
              <a:rPr lang="en-US" dirty="0" smtClean="0"/>
              <a:t>Each node maintains a </a:t>
            </a:r>
            <a:r>
              <a:rPr lang="en-US" b="1" dirty="0" smtClean="0"/>
              <a:t>set of clauses </a:t>
            </a:r>
            <a:r>
              <a:rPr lang="en-US" dirty="0" smtClean="0"/>
              <a:t>known to hold at that program point</a:t>
            </a:r>
          </a:p>
          <a:p>
            <a:pPr lvl="2"/>
            <a:r>
              <a:rPr lang="en-US" dirty="0" smtClean="0"/>
              <a:t>Some of the clauses (and their atoms and terms) are marked as </a:t>
            </a:r>
            <a:r>
              <a:rPr lang="en-US" b="1" dirty="0" smtClean="0"/>
              <a:t>goal</a:t>
            </a:r>
          </a:p>
          <a:p>
            <a:pPr lvl="1"/>
            <a:r>
              <a:rPr lang="en-US" dirty="0" smtClean="0"/>
              <a:t>Whenever a new term/atom/clause is created in a node, relevant information is </a:t>
            </a:r>
            <a:r>
              <a:rPr lang="en-US" b="1" dirty="0" smtClean="0"/>
              <a:t>queried</a:t>
            </a:r>
            <a:r>
              <a:rPr lang="en-US" dirty="0" smtClean="0"/>
              <a:t> from its predecessors</a:t>
            </a:r>
          </a:p>
          <a:p>
            <a:pPr lvl="2"/>
            <a:r>
              <a:rPr lang="en-US" dirty="0" smtClean="0"/>
              <a:t>This may cause new terms/atoms/clauses to be created in predecessors, or be marked as </a:t>
            </a:r>
            <a:r>
              <a:rPr lang="en-US" b="1" dirty="0" smtClean="0"/>
              <a:t>goal</a:t>
            </a:r>
          </a:p>
          <a:p>
            <a:pPr marL="0" indent="0">
              <a:buNone/>
            </a:pPr>
            <a:endParaRPr lang="en-US" dirty="0" smtClean="0"/>
          </a:p>
        </p:txBody>
      </p:sp>
    </p:spTree>
    <p:extLst>
      <p:ext uri="{BB962C8B-B14F-4D97-AF65-F5344CB8AC3E}">
        <p14:creationId xmlns:p14="http://schemas.microsoft.com/office/powerpoint/2010/main" val="1431436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Algorithm</a:t>
            </a:r>
            <a:endParaRPr lang="en-GB" dirty="0"/>
          </a:p>
        </p:txBody>
      </p:sp>
      <p:sp>
        <p:nvSpPr>
          <p:cNvPr id="3" name="Content Placeholder 2"/>
          <p:cNvSpPr>
            <a:spLocks noGrp="1"/>
          </p:cNvSpPr>
          <p:nvPr>
            <p:ph idx="1"/>
          </p:nvPr>
        </p:nvSpPr>
        <p:spPr/>
        <p:txBody>
          <a:bodyPr>
            <a:normAutofit/>
          </a:bodyPr>
          <a:lstStyle/>
          <a:p>
            <a:r>
              <a:rPr lang="en-US" dirty="0" smtClean="0"/>
              <a:t>Each node has a </a:t>
            </a:r>
            <a:r>
              <a:rPr lang="en-US" b="1" dirty="0" smtClean="0"/>
              <a:t>queue</a:t>
            </a:r>
            <a:r>
              <a:rPr lang="en-US" dirty="0" smtClean="0"/>
              <a:t> of </a:t>
            </a:r>
            <a:r>
              <a:rPr lang="en-US" b="1" dirty="0" smtClean="0"/>
              <a:t>goal</a:t>
            </a:r>
            <a:r>
              <a:rPr lang="en-US" dirty="0" smtClean="0"/>
              <a:t> terms and atoms to be saturated</a:t>
            </a:r>
          </a:p>
          <a:p>
            <a:pPr lvl="1"/>
            <a:r>
              <a:rPr lang="en-US" dirty="0" smtClean="0"/>
              <a:t>When saturating a term/atom, more information is pulled from predecessors and some matching/unification is attempted</a:t>
            </a:r>
          </a:p>
          <a:p>
            <a:pPr lvl="2"/>
            <a:r>
              <a:rPr lang="en-US" dirty="0" smtClean="0"/>
              <a:t>This is designed to be exhaustive, so this term/atom need not be considered again unless a new relevant clause appears, which might trigger further operations</a:t>
            </a:r>
          </a:p>
          <a:p>
            <a:pPr lvl="1"/>
            <a:r>
              <a:rPr lang="en-US" dirty="0" smtClean="0"/>
              <a:t>Saturation can cause the creation of new terms, atoms and clauses in the node and/or predecessors</a:t>
            </a:r>
          </a:p>
          <a:p>
            <a:pPr lvl="2"/>
            <a:r>
              <a:rPr lang="en-US" dirty="0" smtClean="0"/>
              <a:t>The order in which nodes are saturated is one of the main parameters of the algorithm</a:t>
            </a:r>
          </a:p>
          <a:p>
            <a:pPr marL="0" indent="0">
              <a:buNone/>
            </a:pPr>
            <a:endParaRPr lang="en-US" dirty="0" smtClean="0"/>
          </a:p>
        </p:txBody>
      </p:sp>
    </p:spTree>
    <p:extLst>
      <p:ext uri="{BB962C8B-B14F-4D97-AF65-F5344CB8AC3E}">
        <p14:creationId xmlns:p14="http://schemas.microsoft.com/office/powerpoint/2010/main" val="1482295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Basic algorithm</a:t>
            </a:r>
            <a:endParaRPr lang="en-GB" dirty="0">
              <a:solidFill>
                <a:srgbClr val="0070C0"/>
              </a:solidFill>
            </a:endParaRPr>
          </a:p>
        </p:txBody>
      </p:sp>
      <p:sp>
        <p:nvSpPr>
          <p:cNvPr id="3" name="Content Placeholder 2"/>
          <p:cNvSpPr>
            <a:spLocks noGrp="1"/>
          </p:cNvSpPr>
          <p:nvPr>
            <p:ph idx="1"/>
          </p:nvPr>
        </p:nvSpPr>
        <p:spPr/>
        <p:txBody>
          <a:bodyPr>
            <a:normAutofit/>
          </a:bodyPr>
          <a:lstStyle/>
          <a:p>
            <a:r>
              <a:rPr lang="en-US" dirty="0" smtClean="0">
                <a:solidFill>
                  <a:srgbClr val="0070C0"/>
                </a:solidFill>
              </a:rPr>
              <a:t>The basic algorithm has two distinct steps – that operate on a node n</a:t>
            </a:r>
          </a:p>
          <a:p>
            <a:pPr lvl="1"/>
            <a:r>
              <a:rPr lang="en-US" dirty="0" smtClean="0">
                <a:solidFill>
                  <a:srgbClr val="0070C0"/>
                </a:solidFill>
              </a:rPr>
              <a:t>In both cases all predecessors of n must be transitively synchronized</a:t>
            </a:r>
          </a:p>
          <a:p>
            <a:r>
              <a:rPr lang="en-US" dirty="0" smtClean="0">
                <a:solidFill>
                  <a:srgbClr val="0070C0"/>
                </a:solidFill>
              </a:rPr>
              <a:t>1. Construction:</a:t>
            </a:r>
          </a:p>
          <a:p>
            <a:pPr lvl="1"/>
            <a:r>
              <a:rPr lang="en-US" dirty="0" smtClean="0">
                <a:solidFill>
                  <a:srgbClr val="0070C0"/>
                </a:solidFill>
              </a:rPr>
              <a:t>A node from the original CFG is created with the new data structures (equivalence classes) and added to the graph, all clauses from the original CFG are created and assumed as equivalence classes (fully synchronized with the predecessors)</a:t>
            </a:r>
          </a:p>
          <a:p>
            <a:r>
              <a:rPr lang="en-US" dirty="0" smtClean="0">
                <a:solidFill>
                  <a:srgbClr val="0070C0"/>
                </a:solidFill>
              </a:rPr>
              <a:t>2. Synchronization</a:t>
            </a:r>
          </a:p>
          <a:p>
            <a:pPr lvl="1"/>
            <a:r>
              <a:rPr lang="en-US" dirty="0" smtClean="0">
                <a:solidFill>
                  <a:srgbClr val="0070C0"/>
                </a:solidFill>
              </a:rPr>
              <a:t>All equivalence classes in n are synchronized with the direct predecessors of n, all query caches are updated per new clauses in predecessors</a:t>
            </a:r>
          </a:p>
        </p:txBody>
      </p:sp>
    </p:spTree>
    <p:extLst>
      <p:ext uri="{BB962C8B-B14F-4D97-AF65-F5344CB8AC3E}">
        <p14:creationId xmlns:p14="http://schemas.microsoft.com/office/powerpoint/2010/main" val="2167535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Basic algorithm cont…</a:t>
            </a:r>
            <a:endParaRPr lang="en-GB"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0070C0"/>
                </a:solidFill>
              </a:rPr>
              <a:t>After both kinds of steps - </a:t>
            </a:r>
            <a:r>
              <a:rPr lang="en-US" b="1" dirty="0" smtClean="0">
                <a:solidFill>
                  <a:srgbClr val="0070C0"/>
                </a:solidFill>
              </a:rPr>
              <a:t>Saturation</a:t>
            </a:r>
            <a:r>
              <a:rPr lang="en-US" dirty="0" smtClean="0">
                <a:solidFill>
                  <a:srgbClr val="0070C0"/>
                </a:solidFill>
              </a:rPr>
              <a:t>:</a:t>
            </a:r>
          </a:p>
          <a:p>
            <a:pPr lvl="1"/>
            <a:r>
              <a:rPr lang="en-US" dirty="0" smtClean="0">
                <a:solidFill>
                  <a:srgbClr val="0070C0"/>
                </a:solidFill>
              </a:rPr>
              <a:t>Each </a:t>
            </a:r>
            <a:r>
              <a:rPr lang="en-US" b="1" dirty="0" smtClean="0">
                <a:solidFill>
                  <a:srgbClr val="0070C0"/>
                </a:solidFill>
              </a:rPr>
              <a:t>goal</a:t>
            </a:r>
            <a:r>
              <a:rPr lang="en-US" dirty="0" smtClean="0">
                <a:solidFill>
                  <a:srgbClr val="0070C0"/>
                </a:solidFill>
              </a:rPr>
              <a:t> </a:t>
            </a:r>
            <a:r>
              <a:rPr lang="en-US" b="1" dirty="0" smtClean="0">
                <a:solidFill>
                  <a:srgbClr val="0070C0"/>
                </a:solidFill>
              </a:rPr>
              <a:t>clause</a:t>
            </a:r>
            <a:r>
              <a:rPr lang="en-US" dirty="0" smtClean="0">
                <a:solidFill>
                  <a:srgbClr val="0070C0"/>
                </a:solidFill>
              </a:rPr>
              <a:t> and </a:t>
            </a:r>
            <a:r>
              <a:rPr lang="en-US" b="1" dirty="0" smtClean="0">
                <a:solidFill>
                  <a:srgbClr val="0070C0"/>
                </a:solidFill>
              </a:rPr>
              <a:t>goal</a:t>
            </a:r>
            <a:r>
              <a:rPr lang="en-US" dirty="0" smtClean="0">
                <a:solidFill>
                  <a:srgbClr val="0070C0"/>
                </a:solidFill>
              </a:rPr>
              <a:t> </a:t>
            </a:r>
            <a:r>
              <a:rPr lang="en-US" b="1" dirty="0" smtClean="0">
                <a:solidFill>
                  <a:srgbClr val="0070C0"/>
                </a:solidFill>
              </a:rPr>
              <a:t>ground</a:t>
            </a:r>
            <a:r>
              <a:rPr lang="en-US" dirty="0" smtClean="0">
                <a:solidFill>
                  <a:srgbClr val="0070C0"/>
                </a:solidFill>
              </a:rPr>
              <a:t> </a:t>
            </a:r>
            <a:r>
              <a:rPr lang="en-US" b="1" dirty="0" smtClean="0">
                <a:solidFill>
                  <a:srgbClr val="0070C0"/>
                </a:solidFill>
              </a:rPr>
              <a:t>term</a:t>
            </a:r>
            <a:r>
              <a:rPr lang="en-US" dirty="0" smtClean="0">
                <a:solidFill>
                  <a:srgbClr val="0070C0"/>
                </a:solidFill>
              </a:rPr>
              <a:t> in n which has not yet been saturated is </a:t>
            </a:r>
            <a:r>
              <a:rPr lang="en-US" b="1" dirty="0" smtClean="0">
                <a:solidFill>
                  <a:srgbClr val="0070C0"/>
                </a:solidFill>
              </a:rPr>
              <a:t>saturated</a:t>
            </a:r>
            <a:r>
              <a:rPr lang="en-US" dirty="0" smtClean="0">
                <a:solidFill>
                  <a:srgbClr val="0070C0"/>
                </a:solidFill>
              </a:rPr>
              <a:t> (detailed later ), possibly producing more equivalences and clauses, and potentially creating new clauses and terms in predecessors and marking new goal terms and clauses in predecessors </a:t>
            </a:r>
            <a:r>
              <a:rPr lang="en-US" dirty="0" smtClean="0">
                <a:solidFill>
                  <a:srgbClr val="0070C0"/>
                </a:solidFill>
              </a:rPr>
              <a:t> - until there is nothing further to do in this node</a:t>
            </a:r>
            <a:endParaRPr lang="en-US" dirty="0" smtClean="0">
              <a:solidFill>
                <a:srgbClr val="0070C0"/>
              </a:solidFill>
            </a:endParaRPr>
          </a:p>
          <a:p>
            <a:pPr lvl="1"/>
            <a:r>
              <a:rPr lang="en-US" dirty="0" smtClean="0">
                <a:solidFill>
                  <a:srgbClr val="0070C0"/>
                </a:solidFill>
              </a:rPr>
              <a:t>New equivalences that are established are collected, and in one step integrated into the data structures of the current node, replacing, as needed, terms and </a:t>
            </a:r>
            <a:r>
              <a:rPr lang="en-US" dirty="0" smtClean="0">
                <a:solidFill>
                  <a:srgbClr val="0070C0"/>
                </a:solidFill>
              </a:rPr>
              <a:t>clauses</a:t>
            </a:r>
          </a:p>
          <a:p>
            <a:pPr lvl="1"/>
            <a:r>
              <a:rPr lang="en-US" dirty="0" smtClean="0">
                <a:solidFill>
                  <a:srgbClr val="0070C0"/>
                </a:solidFill>
              </a:rPr>
              <a:t>There are also some simpler steps performed for </a:t>
            </a:r>
            <a:r>
              <a:rPr lang="en-US" b="1" dirty="0" smtClean="0">
                <a:solidFill>
                  <a:srgbClr val="0070C0"/>
                </a:solidFill>
              </a:rPr>
              <a:t>non-goal clauses </a:t>
            </a:r>
            <a:r>
              <a:rPr lang="en-US" dirty="0" smtClean="0">
                <a:solidFill>
                  <a:srgbClr val="0070C0"/>
                </a:solidFill>
              </a:rPr>
              <a:t>when they are first learned to hold</a:t>
            </a:r>
            <a:endParaRPr lang="en-US" dirty="0" smtClean="0">
              <a:solidFill>
                <a:srgbClr val="0070C0"/>
              </a:solidFill>
            </a:endParaRPr>
          </a:p>
          <a:p>
            <a:r>
              <a:rPr lang="en-US" dirty="0" smtClean="0">
                <a:solidFill>
                  <a:srgbClr val="0070C0"/>
                </a:solidFill>
              </a:rPr>
              <a:t>In several intermediate steps, small </a:t>
            </a:r>
            <a:r>
              <a:rPr lang="en-US" b="1" dirty="0" smtClean="0">
                <a:solidFill>
                  <a:srgbClr val="0070C0"/>
                </a:solidFill>
              </a:rPr>
              <a:t>cleanup</a:t>
            </a:r>
            <a:r>
              <a:rPr lang="en-US" dirty="0" smtClean="0">
                <a:solidFill>
                  <a:srgbClr val="0070C0"/>
                </a:solidFill>
              </a:rPr>
              <a:t> operations try to get rid of no longer usable </a:t>
            </a:r>
            <a:r>
              <a:rPr lang="en-US" dirty="0" smtClean="0">
                <a:solidFill>
                  <a:srgbClr val="0070C0"/>
                </a:solidFill>
              </a:rPr>
              <a:t>clauses/terms</a:t>
            </a:r>
          </a:p>
          <a:p>
            <a:pPr lvl="1"/>
            <a:r>
              <a:rPr lang="en-US" dirty="0" smtClean="0">
                <a:solidFill>
                  <a:srgbClr val="0070C0"/>
                </a:solidFill>
              </a:rPr>
              <a:t>E.g. if we have learned a=b then we get the equivalence class {a,b} and can discard both {a} and  {b} if they are not used in any predecessor – same with e.g. unit propagation and discarding clauses</a:t>
            </a:r>
            <a:endParaRPr lang="en-US" dirty="0" smtClean="0">
              <a:solidFill>
                <a:srgbClr val="0070C0"/>
              </a:solidFill>
            </a:endParaRPr>
          </a:p>
        </p:txBody>
      </p:sp>
    </p:spTree>
    <p:extLst>
      <p:ext uri="{BB962C8B-B14F-4D97-AF65-F5344CB8AC3E}">
        <p14:creationId xmlns:p14="http://schemas.microsoft.com/office/powerpoint/2010/main" val="2423728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TotalTime>
  <Words>3220</Words>
  <Application>Microsoft Office PowerPoint</Application>
  <PresentationFormat>Widescreen</PresentationFormat>
  <Paragraphs>237</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System Description</vt:lpstr>
      <vt:lpstr>Overview</vt:lpstr>
      <vt:lpstr>Basics</vt:lpstr>
      <vt:lpstr>Preprocessing</vt:lpstr>
      <vt:lpstr>Determinize and booleanize branches</vt:lpstr>
      <vt:lpstr>Basic Algorithm</vt:lpstr>
      <vt:lpstr>Basic Algorithm</vt:lpstr>
      <vt:lpstr>Basic algorithm</vt:lpstr>
      <vt:lpstr>Basic algorithm cont…</vt:lpstr>
      <vt:lpstr>Basic algorithm cont…</vt:lpstr>
      <vt:lpstr>Scoping</vt:lpstr>
      <vt:lpstr>Scoping</vt:lpstr>
      <vt:lpstr>Data structures</vt:lpstr>
      <vt:lpstr>Data structures</vt:lpstr>
      <vt:lpstr>Data structures (cont)</vt:lpstr>
      <vt:lpstr>Data structures (cont)</vt:lpstr>
      <vt:lpstr>Queries</vt:lpstr>
      <vt:lpstr>Queries</vt:lpstr>
      <vt:lpstr>Queries</vt:lpstr>
      <vt:lpstr>Queries</vt:lpstr>
      <vt:lpstr>Queries</vt:lpstr>
      <vt:lpstr>Queries</vt:lpstr>
      <vt:lpstr>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Description</dc:title>
  <dc:creator>Ariel Katz</dc:creator>
  <cp:lastModifiedBy>Juhasz  Uri</cp:lastModifiedBy>
  <cp:revision>111</cp:revision>
  <dcterms:created xsi:type="dcterms:W3CDTF">2014-12-25T19:05:47Z</dcterms:created>
  <dcterms:modified xsi:type="dcterms:W3CDTF">2015-01-13T17:00:38Z</dcterms:modified>
</cp:coreProperties>
</file>